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08" r:id="rId3"/>
    <p:sldId id="267" r:id="rId4"/>
    <p:sldId id="325" r:id="rId5"/>
    <p:sldId id="268" r:id="rId6"/>
    <p:sldId id="312" r:id="rId7"/>
    <p:sldId id="273" r:id="rId8"/>
    <p:sldId id="326" r:id="rId9"/>
    <p:sldId id="323" r:id="rId10"/>
    <p:sldId id="322" r:id="rId11"/>
    <p:sldId id="324" r:id="rId12"/>
    <p:sldId id="313" r:id="rId13"/>
    <p:sldId id="32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A64"/>
    <a:srgbClr val="21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6310" autoAdjust="0"/>
  </p:normalViewPr>
  <p:slideViewPr>
    <p:cSldViewPr snapToGrid="0">
      <p:cViewPr varScale="1">
        <p:scale>
          <a:sx n="90" d="100"/>
          <a:sy n="90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A8566-AD2F-4A1F-8EC6-D49DD78A724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8CC90-C0D9-4DAE-A75B-90B347F0A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6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86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4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1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7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5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3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CC90-C0D9-4DAE-A75B-90B347F0AA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7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124200" y="1562100"/>
            <a:ext cx="3810000" cy="32766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8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0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4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8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8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145955" y="460261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8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0334"/>
            <a:ext cx="12217400" cy="81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9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1D1B-5EE4-4FBB-9D02-43E6404B3E4D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64F2-ED77-4234-92E5-8A3B360F4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8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310978" y="-4333956"/>
            <a:ext cx="15102349" cy="15102349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100000">
                <a:schemeClr val="tx1">
                  <a:alpha val="8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>
            <a:off x="5951803" y="1680545"/>
            <a:ext cx="288395" cy="248615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>
            <a:spLocks noChangeAspect="1"/>
          </p:cNvSpPr>
          <p:nvPr/>
        </p:nvSpPr>
        <p:spPr>
          <a:xfrm rot="10800000">
            <a:off x="5951802" y="4432158"/>
            <a:ext cx="288395" cy="248615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868" y="2281293"/>
            <a:ext cx="9041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bg1"/>
                </a:solidFill>
                <a:cs typeface="+mn-ea"/>
                <a:sym typeface="+mn-lt"/>
              </a:rPr>
              <a:t>业务串讲</a:t>
            </a:r>
            <a:endParaRPr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4028" y="3807211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2020.12.06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Straight Connector 15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6"/>
          <p:cNvSpPr txBox="1"/>
          <p:nvPr/>
        </p:nvSpPr>
        <p:spPr>
          <a:xfrm>
            <a:off x="677333" y="6111982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pc="600" dirty="0" smtClean="0">
                <a:solidFill>
                  <a:schemeClr val="bg1"/>
                </a:solidFill>
                <a:cs typeface="+mn-ea"/>
                <a:sym typeface="+mn-lt"/>
              </a:rPr>
              <a:t>2021.01.03</a:t>
            </a:r>
            <a:endParaRPr lang="en-US" sz="11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49976" y="4556465"/>
            <a:ext cx="1654175" cy="355499"/>
            <a:chOff x="743500" y="4558360"/>
            <a:chExt cx="3308351" cy="710999"/>
          </a:xfrm>
        </p:grpSpPr>
        <p:cxnSp>
          <p:nvCxnSpPr>
            <p:cNvPr id="11" name="直接连接符 10"/>
            <p:cNvCxnSpPr/>
            <p:nvPr/>
          </p:nvCxnSpPr>
          <p:spPr>
            <a:xfrm rot="19800000">
              <a:off x="2509437" y="4558360"/>
              <a:ext cx="1492774" cy="0"/>
            </a:xfrm>
            <a:prstGeom prst="line">
              <a:avLst/>
            </a:prstGeom>
            <a:ln w="38100">
              <a:solidFill>
                <a:schemeClr val="bg1">
                  <a:lumMod val="85000"/>
                  <a:alpha val="3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9800000">
              <a:off x="743500" y="5269359"/>
              <a:ext cx="3308351" cy="0"/>
            </a:xfrm>
            <a:prstGeom prst="line">
              <a:avLst/>
            </a:prstGeom>
            <a:ln w="9525">
              <a:solidFill>
                <a:schemeClr val="bg1">
                  <a:lumMod val="85000"/>
                  <a:alpha val="7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rot="19800000">
            <a:off x="7399793" y="1699798"/>
            <a:ext cx="531179" cy="0"/>
          </a:xfrm>
          <a:prstGeom prst="line">
            <a:avLst/>
          </a:prstGeom>
          <a:ln w="38100">
            <a:solidFill>
              <a:schemeClr val="bg1">
                <a:lumMod val="8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9800000">
            <a:off x="7360387" y="1321634"/>
            <a:ext cx="1639494" cy="0"/>
          </a:xfrm>
          <a:prstGeom prst="line">
            <a:avLst/>
          </a:prstGeom>
          <a:ln w="6350">
            <a:solidFill>
              <a:schemeClr val="bg1">
                <a:lumMod val="8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6"/>
          <p:cNvSpPr txBox="1"/>
          <p:nvPr/>
        </p:nvSpPr>
        <p:spPr>
          <a:xfrm>
            <a:off x="9413478" y="6044328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pc="600" dirty="0" smtClean="0">
                <a:solidFill>
                  <a:schemeClr val="bg1"/>
                </a:solidFill>
                <a:cs typeface="+mn-ea"/>
                <a:sym typeface="+mn-lt"/>
              </a:rPr>
              <a:t>徐明权</a:t>
            </a:r>
            <a:endParaRPr lang="en-US" sz="11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13478" y="6373592"/>
            <a:ext cx="1700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600" dirty="0" smtClean="0">
                <a:solidFill>
                  <a:schemeClr val="bg1"/>
                </a:solidFill>
                <a:cs typeface="+mn-ea"/>
                <a:sym typeface="+mn-lt"/>
              </a:rPr>
              <a:t>商业平台研发部</a:t>
            </a:r>
            <a:endParaRPr lang="en-US" sz="11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83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/>
      </p:transition>
    </mc:Choice>
    <mc:Fallback xmlns="">
      <p:transition spd="slow" advTm="0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6745 0.07106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35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5847 -0.05949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98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5847 -0.05949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9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158 -4.44444E-6 L 0.03763 -4.44444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1184 -4.44444E-6 L -4.16667E-6 -4.44444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6" grpId="1"/>
      <p:bldP spid="6" grpId="2"/>
      <p:bldP spid="8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9"/>
          <p:cNvSpPr/>
          <p:nvPr/>
        </p:nvSpPr>
        <p:spPr>
          <a:xfrm>
            <a:off x="639036" y="604982"/>
            <a:ext cx="1659685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altLang="zh-CN" sz="4267" dirty="0" smtClean="0">
                <a:cs typeface="+mn-ea"/>
                <a:sym typeface="+mn-lt"/>
              </a:rPr>
              <a:t>redux</a:t>
            </a:r>
          </a:p>
          <a:p>
            <a:pPr defTabSz="914377"/>
            <a:endParaRPr lang="en-US" altLang="zh-CN" sz="4267"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5696" y="1487792"/>
            <a:ext cx="5096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21111" y="2791171"/>
            <a:ext cx="104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89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2" descr="未知"/>
          <p:cNvSpPr>
            <a:spLocks noChangeAspect="1" noChangeArrowheads="1"/>
          </p:cNvSpPr>
          <p:nvPr/>
        </p:nvSpPr>
        <p:spPr bwMode="auto">
          <a:xfrm>
            <a:off x="63500" y="-136525"/>
            <a:ext cx="3533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2" y="2330015"/>
            <a:ext cx="9130438" cy="33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419100" dist="279400" dir="2700000" sx="95000" sy="95000" algn="tl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696"/>
            <a:ext cx="12193422" cy="4999303"/>
          </a:xfrm>
          <a:prstGeom prst="rect">
            <a:avLst/>
          </a:prstGeom>
          <a:effectLst/>
        </p:spPr>
      </p:pic>
      <p:sp>
        <p:nvSpPr>
          <p:cNvPr id="4" name="矩形 3"/>
          <p:cNvSpPr/>
          <p:nvPr/>
        </p:nvSpPr>
        <p:spPr>
          <a:xfrm>
            <a:off x="-1422" y="1858695"/>
            <a:ext cx="12192000" cy="4999886"/>
          </a:xfrm>
          <a:prstGeom prst="rect">
            <a:avLst/>
          </a:prstGeom>
          <a:solidFill>
            <a:schemeClr val="tx1">
              <a:alpha val="4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3907" y="3012504"/>
            <a:ext cx="2981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35669" y="3674224"/>
            <a:ext cx="2921582" cy="0"/>
          </a:xfrm>
          <a:prstGeom prst="line">
            <a:avLst/>
          </a:prstGeom>
          <a:ln w="31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35669" y="2520875"/>
            <a:ext cx="1386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chemeClr val="bg1"/>
                </a:solidFill>
                <a:latin typeface="Trajan Pro" panose="02020502050506020301" pitchFamily="18" charset="0"/>
              </a:defRPr>
            </a:lvl1pPr>
          </a:lstStyle>
          <a:p>
            <a:r>
              <a:rPr lang="en-US" altLang="zh-CN" sz="8000" dirty="0" smtClean="0">
                <a:latin typeface="+mn-lt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5669" y="3674224"/>
            <a:ext cx="35500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 wise man removes his own impurities, as a smith removes the dross of silver.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4989" y="1524000"/>
            <a:ext cx="4571379" cy="3752968"/>
          </a:xfrm>
          <a:prstGeom prst="rect">
            <a:avLst/>
          </a:prstGeom>
          <a:noFill/>
          <a:ln w="133350" cap="flat" cmpd="sng" algn="ctr">
            <a:solidFill>
              <a:schemeClr val="bg1">
                <a:alpha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674316" y="-1615300"/>
            <a:ext cx="5119733" cy="92486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vl="2"/>
            <a:r>
              <a:rPr lang="en-US" altLang="zh-CN" sz="59500" dirty="0" smtClean="0">
                <a:solidFill>
                  <a:schemeClr val="tx1">
                    <a:alpha val="79000"/>
                  </a:schemeClr>
                </a:solidFill>
                <a:cs typeface="+mn-ea"/>
                <a:sym typeface="+mn-lt"/>
              </a:rPr>
              <a:t>P</a:t>
            </a:r>
            <a:endParaRPr lang="zh-CN" altLang="en-US" sz="6000" dirty="0">
              <a:solidFill>
                <a:schemeClr val="tx1">
                  <a:alpha val="79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24 2.59259E-6 L 0.0502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2 L 3.125E-6 0.14815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2 L 3.125E-6 3.7037E-7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773 -3.7037E-7 L 0.05456 -3.7037E-7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799 -3.7037E-7 L -1.25E-6 -3.7037E-7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7" grpId="1"/>
      <p:bldP spid="7" grpId="2"/>
      <p:bldP spid="11" grpId="0"/>
      <p:bldP spid="10" grpId="0" animBg="1"/>
      <p:bldP spid="2" grpId="0" animBg="1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2945" y="487868"/>
            <a:ext cx="9749855" cy="7385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874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061028" y="1085661"/>
            <a:ext cx="8069944" cy="4733579"/>
          </a:xfrm>
          <a:custGeom>
            <a:avLst/>
            <a:gdLst>
              <a:gd name="connsiteX0" fmla="*/ 0 w 8069944"/>
              <a:gd name="connsiteY0" fmla="*/ 0 h 4733579"/>
              <a:gd name="connsiteX1" fmla="*/ 8069944 w 8069944"/>
              <a:gd name="connsiteY1" fmla="*/ 0 h 4733579"/>
              <a:gd name="connsiteX2" fmla="*/ 8069944 w 8069944"/>
              <a:gd name="connsiteY2" fmla="*/ 4733579 h 4733579"/>
              <a:gd name="connsiteX3" fmla="*/ 0 w 8069944"/>
              <a:gd name="connsiteY3" fmla="*/ 4733579 h 473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9944" h="4733579">
                <a:moveTo>
                  <a:pt x="0" y="0"/>
                </a:moveTo>
                <a:lnTo>
                  <a:pt x="8069944" y="0"/>
                </a:lnTo>
                <a:lnTo>
                  <a:pt x="8069944" y="4733579"/>
                </a:lnTo>
                <a:lnTo>
                  <a:pt x="0" y="473357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419100" dist="279400" dir="2700000" sx="95000" sy="95000" algn="tl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86614" y="1072529"/>
            <a:ext cx="881877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t="47678"/>
          <a:stretch/>
        </p:blipFill>
        <p:spPr>
          <a:xfrm>
            <a:off x="-187260" y="1085661"/>
            <a:ext cx="10650635" cy="3062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47678"/>
          <a:stretch/>
        </p:blipFill>
        <p:spPr>
          <a:xfrm>
            <a:off x="1644603" y="1085661"/>
            <a:ext cx="10650635" cy="3062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57673" y="2555651"/>
            <a:ext cx="5276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9303172" y="295580"/>
            <a:ext cx="1553898" cy="1553898"/>
          </a:xfrm>
          <a:prstGeom prst="rect">
            <a:avLst/>
          </a:prstGeom>
          <a:noFill/>
          <a:ln w="1905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 flipH="1">
            <a:off x="4408713" y="4812629"/>
            <a:ext cx="1458688" cy="106431"/>
            <a:chOff x="7346950" y="2535169"/>
            <a:chExt cx="1619250" cy="106431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8677587" y="2535169"/>
              <a:ext cx="288613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7346950" y="2641600"/>
              <a:ext cx="16192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0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07778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2" grpId="1"/>
      <p:bldP spid="22" grpId="2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6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196502" y="5159996"/>
            <a:ext cx="8069262" cy="1082843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3" name="图片占位符 6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420824" y="969081"/>
            <a:ext cx="8069262" cy="4732337"/>
          </a:xfrm>
          <a:custGeom>
            <a:avLst/>
            <a:gdLst>
              <a:gd name="connsiteX0" fmla="*/ 0 w 8069943"/>
              <a:gd name="connsiteY0" fmla="*/ 0 h 4733579"/>
              <a:gd name="connsiteX1" fmla="*/ 8069943 w 8069943"/>
              <a:gd name="connsiteY1" fmla="*/ 0 h 4733579"/>
              <a:gd name="connsiteX2" fmla="*/ 8069943 w 8069943"/>
              <a:gd name="connsiteY2" fmla="*/ 4733579 h 4733579"/>
              <a:gd name="connsiteX3" fmla="*/ 0 w 8069943"/>
              <a:gd name="connsiteY3" fmla="*/ 4733579 h 473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9943" h="4733579">
                <a:moveTo>
                  <a:pt x="0" y="0"/>
                </a:moveTo>
                <a:lnTo>
                  <a:pt x="8069943" y="0"/>
                </a:lnTo>
                <a:lnTo>
                  <a:pt x="8069943" y="4733579"/>
                </a:lnTo>
                <a:lnTo>
                  <a:pt x="0" y="4733579"/>
                </a:lnTo>
                <a:close/>
              </a:path>
            </a:pathLst>
          </a:custGeom>
        </p:spPr>
      </p:pic>
      <p:cxnSp>
        <p:nvCxnSpPr>
          <p:cNvPr id="5" name="直接连接符 4"/>
          <p:cNvCxnSpPr/>
          <p:nvPr/>
        </p:nvCxnSpPr>
        <p:spPr>
          <a:xfrm>
            <a:off x="5010612" y="1622785"/>
            <a:ext cx="43542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099197" y="1262824"/>
            <a:ext cx="258256" cy="258256"/>
            <a:chOff x="7037138" y="647218"/>
            <a:chExt cx="234778" cy="234778"/>
          </a:xfrm>
        </p:grpSpPr>
        <p:sp>
          <p:nvSpPr>
            <p:cNvPr id="6" name="椭圆 5"/>
            <p:cNvSpPr/>
            <p:nvPr/>
          </p:nvSpPr>
          <p:spPr>
            <a:xfrm>
              <a:off x="7037138" y="647218"/>
              <a:ext cx="234778" cy="234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加号 6"/>
            <p:cNvSpPr/>
            <p:nvPr/>
          </p:nvSpPr>
          <p:spPr>
            <a:xfrm>
              <a:off x="7074994" y="685074"/>
              <a:ext cx="159065" cy="159065"/>
            </a:xfrm>
            <a:prstGeom prst="mathPlus">
              <a:avLst>
                <a:gd name="adj1" fmla="val 175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46039" y="11369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line01"/>
          <p:cNvCxnSpPr/>
          <p:nvPr/>
        </p:nvCxnSpPr>
        <p:spPr>
          <a:xfrm>
            <a:off x="5325731" y="2610142"/>
            <a:ext cx="167674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90466" y="226442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cs typeface="+mn-ea"/>
                <a:sym typeface="+mn-lt"/>
              </a:rPr>
              <a:t>业务串讲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7" name="line01"/>
          <p:cNvCxnSpPr/>
          <p:nvPr/>
        </p:nvCxnSpPr>
        <p:spPr>
          <a:xfrm>
            <a:off x="5357453" y="4700681"/>
            <a:ext cx="167674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5348" y="4331349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redux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34194" y="2303009"/>
            <a:ext cx="4300113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图片埋点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含视频抽帧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，视频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使用优化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02849" y="4463292"/>
            <a:ext cx="3860800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从零实现一个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redux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状态管理库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6" name="Straight Connector 25"/>
          <p:cNvCxnSpPr/>
          <p:nvPr/>
        </p:nvCxnSpPr>
        <p:spPr>
          <a:xfrm flipH="1">
            <a:off x="11719373" y="5344662"/>
            <a:ext cx="945254" cy="9452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10211614" y="4700681"/>
            <a:ext cx="2233215" cy="2233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164900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0.0368 L -4.16667E-7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18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0.02662 L 3.95833E-6 -0.07778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2569 L 3.95833E-6 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1.85185E-6 L 0.09153 -0.16273 " pathEditMode="relative" rAng="0" ptsTypes="AA">
                                      <p:cBhvr>
                                        <p:cTn id="64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-814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85185E-6 L -0.09674 0.16296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31" grpId="0"/>
      <p:bldP spid="32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46221" y="3563294"/>
            <a:ext cx="362826" cy="362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32914" y="2624438"/>
            <a:ext cx="1037404" cy="1037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V="1">
            <a:off x="10733680" y="3526672"/>
            <a:ext cx="362826" cy="362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V="1">
            <a:off x="10264253" y="2621407"/>
            <a:ext cx="1037404" cy="1037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/>
          <p:cNvSpPr txBox="1"/>
          <p:nvPr/>
        </p:nvSpPr>
        <p:spPr>
          <a:xfrm>
            <a:off x="386590" y="572878"/>
            <a:ext cx="124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代理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87" y="3434315"/>
            <a:ext cx="5007934" cy="313806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338150" y="903140"/>
            <a:ext cx="7558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	   dev-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envTest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 默认端口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8910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host port  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 指定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port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dev-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envOnline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预发布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只代理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的测试环境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 host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中配置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 host(fcfeed.baidu.com – feedads.baidu.com), 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 chuangyi.baidu.com</a:t>
            </a: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测试环境只能使用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测试环境数据；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1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386590" y="572878"/>
            <a:ext cx="35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接入优化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989881" y="1517684"/>
            <a:ext cx="1013715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由于创意中心给的测试环境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、版本号在对接的过程中经常变化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测后 如果有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环境变化业务端得修改相关的代码后编译、部署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一、二十分钟过去了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84507" y="2447743"/>
            <a:ext cx="1101422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通过如下代码动态设置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port , version; port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version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设置为空则不使用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version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localStorage.setItem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('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sdkPort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', port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localStorage.setItem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sdkVersion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', version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这种设置只是针对测试环境、本地环境、预发布环境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984507" y="4133073"/>
            <a:ext cx="1101422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场景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dev -&gt;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localStorage.setItem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(‘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sdkPort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’, '');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dev -&gt;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预发布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localStorage.setItem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(‘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sdkPort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’,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'');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dev -&gt;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测试环境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localStorage.setItem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(‘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sdkPort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’,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port);</a:t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-&gt;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测试环境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localStorage.setItem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(‘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sdkPort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’, port);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代理到预发布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的时候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feed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也需要代理到预发布环境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3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-22290" y="476199"/>
            <a:ext cx="35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图片库使用埋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33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9"/>
          <p:cNvSpPr/>
          <p:nvPr/>
        </p:nvSpPr>
        <p:spPr>
          <a:xfrm>
            <a:off x="765000" y="59435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CN" altLang="en-US" sz="3600" dirty="0" smtClean="0">
                <a:cs typeface="+mn-ea"/>
                <a:sym typeface="+mn-lt"/>
              </a:rPr>
              <a:t>视频使用流程优化</a:t>
            </a:r>
            <a:endParaRPr lang="en-US" altLang="zh-CN" sz="3600" dirty="0" smtClean="0">
              <a:cs typeface="+mn-ea"/>
              <a:sym typeface="+mn-lt"/>
            </a:endParaRPr>
          </a:p>
          <a:p>
            <a:pPr defTabSz="914377"/>
            <a:endParaRPr lang="en-US" altLang="zh-CN" sz="3600"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5696" y="1487792"/>
            <a:ext cx="5096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21111" y="2791171"/>
            <a:ext cx="104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89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39"/>
          <p:cNvSpPr/>
          <p:nvPr/>
        </p:nvSpPr>
        <p:spPr>
          <a:xfrm>
            <a:off x="765000" y="1590842"/>
            <a:ext cx="97529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CN" altLang="en-US" dirty="0" smtClean="0">
                <a:cs typeface="+mn-ea"/>
                <a:sym typeface="+mn-lt"/>
              </a:rPr>
              <a:t>背景</a:t>
            </a:r>
            <a:r>
              <a:rPr lang="en-US" altLang="zh-CN" dirty="0" smtClean="0">
                <a:cs typeface="+mn-ea"/>
                <a:sym typeface="+mn-lt"/>
              </a:rPr>
              <a:t>:  </a:t>
            </a:r>
            <a:r>
              <a:rPr lang="zh-CN" altLang="en-US" dirty="0" smtClean="0">
                <a:cs typeface="+mn-ea"/>
                <a:sym typeface="+mn-lt"/>
              </a:rPr>
              <a:t>程序化、自定义视频物料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zh-CN" altLang="en-US" dirty="0" smtClean="0">
                <a:cs typeface="+mn-ea"/>
                <a:sym typeface="+mn-lt"/>
              </a:rPr>
              <a:t>只能选择</a:t>
            </a:r>
            <a:r>
              <a:rPr lang="en-US" altLang="zh-CN" dirty="0" smtClean="0">
                <a:cs typeface="+mn-ea"/>
                <a:sym typeface="+mn-lt"/>
              </a:rPr>
              <a:t>16:9 9:16</a:t>
            </a:r>
            <a:r>
              <a:rPr lang="zh-CN" altLang="en-US" dirty="0" smtClean="0">
                <a:cs typeface="+mn-ea"/>
                <a:sym typeface="+mn-lt"/>
              </a:rPr>
              <a:t>视频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zh-CN" altLang="en-US" dirty="0" smtClean="0">
                <a:cs typeface="+mn-ea"/>
                <a:sym typeface="+mn-lt"/>
              </a:rPr>
              <a:t>而且缺少对视频数据进行编辑的能力</a:t>
            </a:r>
            <a:r>
              <a:rPr lang="en-US" altLang="zh-CN" dirty="0" smtClean="0">
                <a:cs typeface="+mn-ea"/>
                <a:sym typeface="+mn-lt"/>
              </a:rPr>
              <a:t>;</a:t>
            </a:r>
          </a:p>
          <a:p>
            <a:pPr defTabSz="914377"/>
            <a:r>
              <a:rPr lang="zh-CN" altLang="en-US" dirty="0" smtClean="0">
                <a:cs typeface="+mn-ea"/>
                <a:sym typeface="+mn-lt"/>
              </a:rPr>
              <a:t>用户在上传视频前先按照规则处理，极大增大用户的使用成本</a:t>
            </a:r>
            <a:r>
              <a:rPr lang="en-US" altLang="zh-CN" dirty="0" smtClean="0">
                <a:cs typeface="+mn-ea"/>
                <a:sym typeface="+mn-lt"/>
              </a:rPr>
              <a:t>;</a:t>
            </a:r>
          </a:p>
          <a:p>
            <a:pPr defTabSz="914377"/>
            <a:endParaRPr lang="en-US" altLang="zh-CN" dirty="0">
              <a:cs typeface="+mn-ea"/>
              <a:sym typeface="+mn-lt"/>
            </a:endParaRPr>
          </a:p>
          <a:p>
            <a:pPr defTabSz="914377"/>
            <a:r>
              <a:rPr lang="zh-CN" altLang="en-US" dirty="0" smtClean="0">
                <a:cs typeface="+mn-ea"/>
                <a:sym typeface="+mn-lt"/>
              </a:rPr>
              <a:t>收益</a:t>
            </a:r>
            <a:r>
              <a:rPr lang="en-US" altLang="zh-CN" dirty="0" smtClean="0">
                <a:cs typeface="+mn-ea"/>
                <a:sym typeface="+mn-lt"/>
              </a:rPr>
              <a:t>: </a:t>
            </a:r>
            <a:r>
              <a:rPr lang="zh-CN" altLang="en-US" dirty="0" smtClean="0">
                <a:cs typeface="+mn-ea"/>
                <a:sym typeface="+mn-lt"/>
              </a:rPr>
              <a:t>整合</a:t>
            </a:r>
            <a:r>
              <a:rPr lang="en-US" altLang="zh-CN" dirty="0" smtClean="0">
                <a:cs typeface="+mn-ea"/>
                <a:sym typeface="+mn-lt"/>
              </a:rPr>
              <a:t>feed</a:t>
            </a:r>
            <a:r>
              <a:rPr lang="zh-CN" altLang="en-US" dirty="0" smtClean="0">
                <a:cs typeface="+mn-ea"/>
                <a:sym typeface="+mn-lt"/>
              </a:rPr>
              <a:t>投放端工具入口</a:t>
            </a:r>
            <a:r>
              <a:rPr lang="en-US" altLang="zh-CN" dirty="0" smtClean="0">
                <a:cs typeface="+mn-ea"/>
                <a:sym typeface="+mn-lt"/>
              </a:rPr>
              <a:t>,</a:t>
            </a:r>
            <a:r>
              <a:rPr lang="zh-CN" altLang="en-US" dirty="0" smtClean="0">
                <a:cs typeface="+mn-ea"/>
                <a:sym typeface="+mn-lt"/>
              </a:rPr>
              <a:t>简化客户选择视频作为创意的成本；</a:t>
            </a:r>
            <a:endParaRPr lang="en-US" altLang="zh-CN" dirty="0" smtClean="0">
              <a:cs typeface="+mn-ea"/>
              <a:sym typeface="+mn-lt"/>
            </a:endParaRPr>
          </a:p>
          <a:p>
            <a:pPr defTabSz="914377"/>
            <a:endParaRPr lang="en-US" altLang="zh-CN" dirty="0">
              <a:cs typeface="+mn-ea"/>
              <a:sym typeface="+mn-lt"/>
            </a:endParaRPr>
          </a:p>
          <a:p>
            <a:pPr defTabSz="914377"/>
            <a:r>
              <a:rPr lang="zh-CN" altLang="en-US" dirty="0" smtClean="0">
                <a:cs typeface="+mn-ea"/>
                <a:sym typeface="+mn-lt"/>
              </a:rPr>
              <a:t>营销目标</a:t>
            </a:r>
            <a:r>
              <a:rPr lang="en-US" altLang="zh-CN" dirty="0" smtClean="0">
                <a:cs typeface="+mn-ea"/>
                <a:sym typeface="+mn-lt"/>
              </a:rPr>
              <a:t>: </a:t>
            </a:r>
            <a:r>
              <a:rPr lang="zh-CN" altLang="en-US" dirty="0" smtClean="0">
                <a:cs typeface="+mn-ea"/>
                <a:sym typeface="+mn-lt"/>
              </a:rPr>
              <a:t>网站链接、应用下载、门店推广、电商店铺、小程序；</a:t>
            </a:r>
            <a:endParaRPr lang="en-US" altLang="zh-CN" dirty="0" smtClean="0">
              <a:cs typeface="+mn-ea"/>
              <a:sym typeface="+mn-lt"/>
            </a:endParaRPr>
          </a:p>
          <a:p>
            <a:pPr defTabSz="914377"/>
            <a:endParaRPr lang="en-US" altLang="zh-CN" dirty="0">
              <a:cs typeface="+mn-ea"/>
              <a:sym typeface="+mn-lt"/>
            </a:endParaRPr>
          </a:p>
          <a:p>
            <a:pPr defTabSz="914377"/>
            <a:r>
              <a:rPr lang="en-US" altLang="zh-CN" dirty="0" smtClean="0">
                <a:cs typeface="+mn-ea"/>
                <a:sym typeface="+mn-lt"/>
              </a:rPr>
              <a:t>                         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矩形 39"/>
          <p:cNvSpPr/>
          <p:nvPr/>
        </p:nvSpPr>
        <p:spPr>
          <a:xfrm>
            <a:off x="846571" y="3899166"/>
            <a:ext cx="10009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CN" altLang="en-US" dirty="0" smtClean="0">
                <a:cs typeface="+mn-ea"/>
                <a:sym typeface="+mn-lt"/>
              </a:rPr>
              <a:t>我为什么讲这个需求</a:t>
            </a:r>
            <a:r>
              <a:rPr lang="en-US" altLang="zh-CN" dirty="0" smtClean="0">
                <a:cs typeface="+mn-ea"/>
                <a:sym typeface="+mn-lt"/>
              </a:rPr>
              <a:t>?  </a:t>
            </a:r>
            <a:r>
              <a:rPr lang="zh-CN" altLang="en-US" dirty="0" smtClean="0">
                <a:cs typeface="+mn-ea"/>
                <a:sym typeface="+mn-lt"/>
              </a:rPr>
              <a:t>这个需求分成了两期</a:t>
            </a:r>
            <a:r>
              <a:rPr lang="en-US" altLang="zh-CN" dirty="0" smtClean="0">
                <a:cs typeface="+mn-ea"/>
                <a:sym typeface="+mn-lt"/>
              </a:rPr>
              <a:t>, version1 version2,</a:t>
            </a:r>
            <a:r>
              <a:rPr lang="zh-CN" altLang="en-US" dirty="0" smtClean="0">
                <a:cs typeface="+mn-ea"/>
                <a:sym typeface="+mn-lt"/>
              </a:rPr>
              <a:t>这个需求 包括我对整代码的重构</a:t>
            </a:r>
            <a:endParaRPr lang="en-US" altLang="zh-CN" dirty="0" smtClean="0">
              <a:cs typeface="+mn-ea"/>
              <a:sym typeface="+mn-lt"/>
            </a:endParaRPr>
          </a:p>
          <a:p>
            <a:pPr defTabSz="914377"/>
            <a:r>
              <a:rPr lang="zh-CN" altLang="en-US" dirty="0" smtClean="0">
                <a:cs typeface="+mn-ea"/>
                <a:sym typeface="+mn-lt"/>
              </a:rPr>
              <a:t>和一些思考</a:t>
            </a:r>
            <a:endParaRPr lang="en-US" altLang="zh-CN" dirty="0" smtClean="0">
              <a:cs typeface="+mn-ea"/>
              <a:sym typeface="+mn-lt"/>
            </a:endParaRPr>
          </a:p>
          <a:p>
            <a:pPr defTabSz="914377"/>
            <a:endParaRPr lang="en-US" altLang="zh-CN" dirty="0">
              <a:cs typeface="+mn-ea"/>
              <a:sym typeface="+mn-lt"/>
            </a:endParaRPr>
          </a:p>
          <a:p>
            <a:pPr defTabSz="914377"/>
            <a:r>
              <a:rPr lang="zh-CN" altLang="en-US" dirty="0" smtClean="0">
                <a:cs typeface="+mn-ea"/>
                <a:sym typeface="+mn-lt"/>
              </a:rPr>
              <a:t>原始逻辑</a:t>
            </a:r>
            <a:r>
              <a:rPr lang="en-US" altLang="zh-CN" dirty="0" smtClean="0">
                <a:cs typeface="+mn-ea"/>
                <a:sym typeface="+mn-lt"/>
              </a:rPr>
              <a:t>:                          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52" y="5278402"/>
            <a:ext cx="598585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 tmFilter="0,0; .5, 1; 1, 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 tmFilter="0,0; .5, 1; 1, 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 tmFilter="0,0; .5, 1; 1, 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9"/>
          <p:cNvSpPr/>
          <p:nvPr/>
        </p:nvSpPr>
        <p:spPr>
          <a:xfrm>
            <a:off x="765000" y="59435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CN" altLang="en-US" sz="3600" dirty="0" smtClean="0">
                <a:cs typeface="+mn-ea"/>
                <a:sym typeface="+mn-lt"/>
              </a:rPr>
              <a:t>视频使用流程优化</a:t>
            </a:r>
            <a:endParaRPr lang="en-US" altLang="zh-CN" sz="3600" dirty="0" smtClean="0">
              <a:cs typeface="+mn-ea"/>
              <a:sym typeface="+mn-lt"/>
            </a:endParaRPr>
          </a:p>
          <a:p>
            <a:pPr defTabSz="914377"/>
            <a:endParaRPr lang="en-US" altLang="zh-CN" sz="3600"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5696" y="1487792"/>
            <a:ext cx="5096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21111" y="2791171"/>
            <a:ext cx="104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89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39"/>
          <p:cNvSpPr/>
          <p:nvPr/>
        </p:nvSpPr>
        <p:spPr>
          <a:xfrm>
            <a:off x="495696" y="2308071"/>
            <a:ext cx="6425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altLang="zh-CN" dirty="0" smtClean="0">
                <a:cs typeface="+mn-ea"/>
                <a:sym typeface="+mn-lt"/>
              </a:rPr>
              <a:t>    SDK -&gt; </a:t>
            </a:r>
            <a:r>
              <a:rPr lang="zh-CN" altLang="en-US" dirty="0" smtClean="0">
                <a:cs typeface="+mn-ea"/>
                <a:sym typeface="+mn-lt"/>
              </a:rPr>
              <a:t>数据处理</a:t>
            </a:r>
            <a:r>
              <a:rPr lang="zh-CN" altLang="en-US" dirty="0" smtClean="0">
                <a:cs typeface="+mn-ea"/>
                <a:sym typeface="+mn-lt"/>
              </a:rPr>
              <a:t>为一部分   规则</a:t>
            </a:r>
            <a:r>
              <a:rPr lang="zh-CN" altLang="en-US" dirty="0" smtClean="0">
                <a:cs typeface="+mn-ea"/>
                <a:sym typeface="+mn-lt"/>
              </a:rPr>
              <a:t>尺寸为一部分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zh-CN" altLang="en-US" dirty="0" smtClean="0">
                <a:cs typeface="+mn-ea"/>
                <a:sym typeface="+mn-lt"/>
              </a:rPr>
              <a:t>其余的为   一部分；封装变化的</a:t>
            </a:r>
            <a:r>
              <a:rPr lang="zh-CN" altLang="en-US" dirty="0" smtClean="0">
                <a:cs typeface="+mn-ea"/>
                <a:sym typeface="+mn-lt"/>
              </a:rPr>
              <a:t>部分</a:t>
            </a:r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zh-CN" altLang="en-US" dirty="0" smtClean="0">
                <a:cs typeface="+mn-ea"/>
                <a:sym typeface="+mn-lt"/>
              </a:rPr>
              <a:t>视频库</a:t>
            </a:r>
            <a:r>
              <a:rPr lang="en-US" altLang="zh-CN" dirty="0" err="1" smtClean="0">
                <a:cs typeface="+mn-ea"/>
                <a:sym typeface="+mn-lt"/>
              </a:rPr>
              <a:t>sdk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zh-CN" altLang="en-US" dirty="0" smtClean="0">
                <a:cs typeface="+mn-ea"/>
                <a:sym typeface="+mn-lt"/>
              </a:rPr>
              <a:t>转置</a:t>
            </a:r>
            <a:r>
              <a:rPr lang="en-US" altLang="zh-CN" dirty="0" err="1" smtClean="0">
                <a:cs typeface="+mn-ea"/>
                <a:sym typeface="+mn-lt"/>
              </a:rPr>
              <a:t>sdk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zh-CN" altLang="en-US" dirty="0" smtClean="0">
                <a:cs typeface="+mn-ea"/>
                <a:sym typeface="+mn-lt"/>
              </a:rPr>
              <a:t>编辑</a:t>
            </a:r>
            <a:r>
              <a:rPr lang="en-US" altLang="zh-CN" dirty="0" err="1" smtClean="0">
                <a:cs typeface="+mn-ea"/>
                <a:sym typeface="+mn-lt"/>
              </a:rPr>
              <a:t>sdk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en-US" altLang="zh-CN" dirty="0" smtClean="0">
                <a:cs typeface="+mn-ea"/>
                <a:sym typeface="+mn-lt"/>
              </a:rPr>
              <a:t>         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矩形 39"/>
          <p:cNvSpPr/>
          <p:nvPr/>
        </p:nvSpPr>
        <p:spPr>
          <a:xfrm>
            <a:off x="846571" y="1938739"/>
            <a:ext cx="9041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zh-CN" altLang="en-US" dirty="0">
                <a:cs typeface="+mn-ea"/>
                <a:sym typeface="+mn-lt"/>
              </a:rPr>
              <a:t>优化</a:t>
            </a:r>
            <a:r>
              <a:rPr lang="zh-CN" altLang="en-US" dirty="0" smtClean="0">
                <a:cs typeface="+mn-ea"/>
                <a:sym typeface="+mn-lt"/>
              </a:rPr>
              <a:t>逻辑</a:t>
            </a:r>
            <a:r>
              <a:rPr lang="en-US" altLang="zh-CN" dirty="0" smtClean="0">
                <a:cs typeface="+mn-ea"/>
                <a:sym typeface="+mn-lt"/>
              </a:rPr>
              <a:t>:             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85" y="2698752"/>
            <a:ext cx="9397942" cy="31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9"/>
          <p:cNvSpPr/>
          <p:nvPr/>
        </p:nvSpPr>
        <p:spPr>
          <a:xfrm>
            <a:off x="639036" y="604982"/>
            <a:ext cx="1659685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altLang="zh-CN" sz="4267" dirty="0" smtClean="0">
                <a:cs typeface="+mn-ea"/>
                <a:sym typeface="+mn-lt"/>
              </a:rPr>
              <a:t>redux</a:t>
            </a:r>
          </a:p>
          <a:p>
            <a:pPr defTabSz="914377"/>
            <a:endParaRPr lang="en-US" altLang="zh-CN" sz="4267"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5696" y="1487792"/>
            <a:ext cx="5096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21111" y="2791171"/>
            <a:ext cx="104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89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6" y="1487792"/>
            <a:ext cx="100289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9"/>
          <p:cNvSpPr/>
          <p:nvPr/>
        </p:nvSpPr>
        <p:spPr>
          <a:xfrm>
            <a:off x="639036" y="604982"/>
            <a:ext cx="1659685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altLang="zh-CN" sz="4267" dirty="0" smtClean="0">
                <a:cs typeface="+mn-ea"/>
                <a:sym typeface="+mn-lt"/>
              </a:rPr>
              <a:t>redux</a:t>
            </a:r>
          </a:p>
          <a:p>
            <a:pPr defTabSz="914377"/>
            <a:endParaRPr lang="en-US" altLang="zh-CN" sz="4267"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5696" y="1487792"/>
            <a:ext cx="5096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21111" y="2791171"/>
            <a:ext cx="104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89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10834547" y="476199"/>
            <a:ext cx="725600" cy="574067"/>
          </a:xfrm>
          <a:custGeom>
            <a:avLst/>
            <a:gdLst>
              <a:gd name="T0" fmla="*/ 250 w 2689"/>
              <a:gd name="T1" fmla="*/ 1020 h 2127"/>
              <a:gd name="T2" fmla="*/ 340 w 2689"/>
              <a:gd name="T3" fmla="*/ 1057 h 2127"/>
              <a:gd name="T4" fmla="*/ 1546 w 2689"/>
              <a:gd name="T5" fmla="*/ 1057 h 2127"/>
              <a:gd name="T6" fmla="*/ 1939 w 2689"/>
              <a:gd name="T7" fmla="*/ 1057 h 2127"/>
              <a:gd name="T8" fmla="*/ 1968 w 2689"/>
              <a:gd name="T9" fmla="*/ 1066 h 2127"/>
              <a:gd name="T10" fmla="*/ 1954 w 2689"/>
              <a:gd name="T11" fmla="*/ 1092 h 2127"/>
              <a:gd name="T12" fmla="*/ 1376 w 2689"/>
              <a:gd name="T13" fmla="*/ 1677 h 2127"/>
              <a:gd name="T14" fmla="*/ 1321 w 2689"/>
              <a:gd name="T15" fmla="*/ 1677 h 2127"/>
              <a:gd name="T16" fmla="*/ 959 w 2689"/>
              <a:gd name="T17" fmla="*/ 1310 h 2127"/>
              <a:gd name="T18" fmla="*/ 883 w 2689"/>
              <a:gd name="T19" fmla="*/ 1278 h 2127"/>
              <a:gd name="T20" fmla="*/ 556 w 2689"/>
              <a:gd name="T21" fmla="*/ 1279 h 2127"/>
              <a:gd name="T22" fmla="*/ 521 w 2689"/>
              <a:gd name="T23" fmla="*/ 1289 h 2127"/>
              <a:gd name="T24" fmla="*/ 557 w 2689"/>
              <a:gd name="T25" fmla="*/ 1332 h 2127"/>
              <a:gd name="T26" fmla="*/ 1316 w 2689"/>
              <a:gd name="T27" fmla="*/ 2100 h 2127"/>
              <a:gd name="T28" fmla="*/ 1381 w 2689"/>
              <a:gd name="T29" fmla="*/ 2098 h 2127"/>
              <a:gd name="T30" fmla="*/ 1938 w 2689"/>
              <a:gd name="T31" fmla="*/ 1533 h 2127"/>
              <a:gd name="T32" fmla="*/ 2665 w 2689"/>
              <a:gd name="T33" fmla="*/ 798 h 2127"/>
              <a:gd name="T34" fmla="*/ 2689 w 2689"/>
              <a:gd name="T35" fmla="*/ 770 h 2127"/>
              <a:gd name="T36" fmla="*/ 2636 w 2689"/>
              <a:gd name="T37" fmla="*/ 764 h 2127"/>
              <a:gd name="T38" fmla="*/ 1491 w 2689"/>
              <a:gd name="T39" fmla="*/ 764 h 2127"/>
              <a:gd name="T40" fmla="*/ 395 w 2689"/>
              <a:gd name="T41" fmla="*/ 764 h 2127"/>
              <a:gd name="T42" fmla="*/ 366 w 2689"/>
              <a:gd name="T43" fmla="*/ 715 h 2127"/>
              <a:gd name="T44" fmla="*/ 574 w 2689"/>
              <a:gd name="T45" fmla="*/ 330 h 2127"/>
              <a:gd name="T46" fmla="*/ 632 w 2689"/>
              <a:gd name="T47" fmla="*/ 294 h 2127"/>
              <a:gd name="T48" fmla="*/ 2063 w 2689"/>
              <a:gd name="T49" fmla="*/ 294 h 2127"/>
              <a:gd name="T50" fmla="*/ 2122 w 2689"/>
              <a:gd name="T51" fmla="*/ 329 h 2127"/>
              <a:gd name="T52" fmla="*/ 2220 w 2689"/>
              <a:gd name="T53" fmla="*/ 512 h 2127"/>
              <a:gd name="T54" fmla="*/ 2279 w 2689"/>
              <a:gd name="T55" fmla="*/ 547 h 2127"/>
              <a:gd name="T56" fmla="*/ 2540 w 2689"/>
              <a:gd name="T57" fmla="*/ 547 h 2127"/>
              <a:gd name="T58" fmla="*/ 2562 w 2689"/>
              <a:gd name="T59" fmla="*/ 508 h 2127"/>
              <a:gd name="T60" fmla="*/ 2316 w 2689"/>
              <a:gd name="T61" fmla="*/ 51 h 2127"/>
              <a:gd name="T62" fmla="*/ 2230 w 2689"/>
              <a:gd name="T63" fmla="*/ 0 h 2127"/>
              <a:gd name="T64" fmla="*/ 925 w 2689"/>
              <a:gd name="T65" fmla="*/ 1 h 2127"/>
              <a:gd name="T66" fmla="*/ 451 w 2689"/>
              <a:gd name="T67" fmla="*/ 1 h 2127"/>
              <a:gd name="T68" fmla="*/ 393 w 2689"/>
              <a:gd name="T69" fmla="*/ 29 h 2127"/>
              <a:gd name="T70" fmla="*/ 14 w 2689"/>
              <a:gd name="T71" fmla="*/ 730 h 2127"/>
              <a:gd name="T72" fmla="*/ 22 w 2689"/>
              <a:gd name="T73" fmla="*/ 791 h 2127"/>
              <a:gd name="T74" fmla="*/ 250 w 2689"/>
              <a:gd name="T75" fmla="*/ 102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9" h="2127">
                <a:moveTo>
                  <a:pt x="250" y="1020"/>
                </a:moveTo>
                <a:cubicBezTo>
                  <a:pt x="276" y="1047"/>
                  <a:pt x="303" y="1057"/>
                  <a:pt x="340" y="1057"/>
                </a:cubicBezTo>
                <a:cubicBezTo>
                  <a:pt x="742" y="1056"/>
                  <a:pt x="1144" y="1057"/>
                  <a:pt x="1546" y="1057"/>
                </a:cubicBezTo>
                <a:cubicBezTo>
                  <a:pt x="1677" y="1057"/>
                  <a:pt x="1808" y="1057"/>
                  <a:pt x="1939" y="1057"/>
                </a:cubicBezTo>
                <a:cubicBezTo>
                  <a:pt x="1950" y="1057"/>
                  <a:pt x="1963" y="1054"/>
                  <a:pt x="1968" y="1066"/>
                </a:cubicBezTo>
                <a:cubicBezTo>
                  <a:pt x="1974" y="1078"/>
                  <a:pt x="1961" y="1085"/>
                  <a:pt x="1954" y="1092"/>
                </a:cubicBezTo>
                <a:cubicBezTo>
                  <a:pt x="1761" y="1287"/>
                  <a:pt x="1568" y="1482"/>
                  <a:pt x="1376" y="1677"/>
                </a:cubicBezTo>
                <a:cubicBezTo>
                  <a:pt x="1355" y="1698"/>
                  <a:pt x="1343" y="1700"/>
                  <a:pt x="1321" y="1677"/>
                </a:cubicBezTo>
                <a:cubicBezTo>
                  <a:pt x="1201" y="1554"/>
                  <a:pt x="1079" y="1433"/>
                  <a:pt x="959" y="1310"/>
                </a:cubicBezTo>
                <a:cubicBezTo>
                  <a:pt x="938" y="1288"/>
                  <a:pt x="915" y="1278"/>
                  <a:pt x="883" y="1278"/>
                </a:cubicBezTo>
                <a:cubicBezTo>
                  <a:pt x="774" y="1280"/>
                  <a:pt x="665" y="1279"/>
                  <a:pt x="556" y="1279"/>
                </a:cubicBezTo>
                <a:cubicBezTo>
                  <a:pt x="545" y="1279"/>
                  <a:pt x="532" y="1274"/>
                  <a:pt x="521" y="1289"/>
                </a:cubicBezTo>
                <a:cubicBezTo>
                  <a:pt x="533" y="1303"/>
                  <a:pt x="544" y="1318"/>
                  <a:pt x="557" y="1332"/>
                </a:cubicBezTo>
                <a:cubicBezTo>
                  <a:pt x="810" y="1588"/>
                  <a:pt x="1064" y="1843"/>
                  <a:pt x="1316" y="2100"/>
                </a:cubicBezTo>
                <a:cubicBezTo>
                  <a:pt x="1342" y="2127"/>
                  <a:pt x="1357" y="2123"/>
                  <a:pt x="1381" y="2098"/>
                </a:cubicBezTo>
                <a:cubicBezTo>
                  <a:pt x="1566" y="1909"/>
                  <a:pt x="1752" y="1721"/>
                  <a:pt x="1938" y="1533"/>
                </a:cubicBezTo>
                <a:cubicBezTo>
                  <a:pt x="2180" y="1288"/>
                  <a:pt x="2423" y="1043"/>
                  <a:pt x="2665" y="798"/>
                </a:cubicBezTo>
                <a:cubicBezTo>
                  <a:pt x="2673" y="790"/>
                  <a:pt x="2680" y="782"/>
                  <a:pt x="2689" y="770"/>
                </a:cubicBezTo>
                <a:cubicBezTo>
                  <a:pt x="2636" y="764"/>
                  <a:pt x="2636" y="764"/>
                  <a:pt x="2636" y="764"/>
                </a:cubicBezTo>
                <a:cubicBezTo>
                  <a:pt x="2254" y="764"/>
                  <a:pt x="1873" y="764"/>
                  <a:pt x="1491" y="764"/>
                </a:cubicBezTo>
                <a:cubicBezTo>
                  <a:pt x="1126" y="764"/>
                  <a:pt x="760" y="764"/>
                  <a:pt x="395" y="764"/>
                </a:cubicBezTo>
                <a:cubicBezTo>
                  <a:pt x="343" y="764"/>
                  <a:pt x="341" y="761"/>
                  <a:pt x="366" y="715"/>
                </a:cubicBezTo>
                <a:cubicBezTo>
                  <a:pt x="435" y="587"/>
                  <a:pt x="506" y="459"/>
                  <a:pt x="574" y="330"/>
                </a:cubicBezTo>
                <a:cubicBezTo>
                  <a:pt x="587" y="306"/>
                  <a:pt x="603" y="294"/>
                  <a:pt x="632" y="294"/>
                </a:cubicBezTo>
                <a:cubicBezTo>
                  <a:pt x="1109" y="294"/>
                  <a:pt x="1586" y="294"/>
                  <a:pt x="2063" y="294"/>
                </a:cubicBezTo>
                <a:cubicBezTo>
                  <a:pt x="2091" y="294"/>
                  <a:pt x="2109" y="304"/>
                  <a:pt x="2122" y="329"/>
                </a:cubicBezTo>
                <a:cubicBezTo>
                  <a:pt x="2154" y="390"/>
                  <a:pt x="2189" y="451"/>
                  <a:pt x="2220" y="512"/>
                </a:cubicBezTo>
                <a:cubicBezTo>
                  <a:pt x="2233" y="537"/>
                  <a:pt x="2251" y="548"/>
                  <a:pt x="2279" y="547"/>
                </a:cubicBezTo>
                <a:cubicBezTo>
                  <a:pt x="2366" y="546"/>
                  <a:pt x="2453" y="546"/>
                  <a:pt x="2540" y="547"/>
                </a:cubicBezTo>
                <a:cubicBezTo>
                  <a:pt x="2577" y="548"/>
                  <a:pt x="2579" y="538"/>
                  <a:pt x="2562" y="508"/>
                </a:cubicBezTo>
                <a:cubicBezTo>
                  <a:pt x="2479" y="356"/>
                  <a:pt x="2396" y="204"/>
                  <a:pt x="2316" y="51"/>
                </a:cubicBezTo>
                <a:cubicBezTo>
                  <a:pt x="2296" y="13"/>
                  <a:pt x="2272" y="0"/>
                  <a:pt x="2230" y="0"/>
                </a:cubicBezTo>
                <a:cubicBezTo>
                  <a:pt x="1795" y="1"/>
                  <a:pt x="1360" y="1"/>
                  <a:pt x="925" y="1"/>
                </a:cubicBezTo>
                <a:cubicBezTo>
                  <a:pt x="767" y="1"/>
                  <a:pt x="609" y="1"/>
                  <a:pt x="451" y="1"/>
                </a:cubicBezTo>
                <a:cubicBezTo>
                  <a:pt x="426" y="1"/>
                  <a:pt x="407" y="4"/>
                  <a:pt x="393" y="29"/>
                </a:cubicBezTo>
                <a:cubicBezTo>
                  <a:pt x="267" y="263"/>
                  <a:pt x="141" y="497"/>
                  <a:pt x="14" y="730"/>
                </a:cubicBezTo>
                <a:cubicBezTo>
                  <a:pt x="0" y="755"/>
                  <a:pt x="2" y="771"/>
                  <a:pt x="22" y="791"/>
                </a:cubicBezTo>
                <a:cubicBezTo>
                  <a:pt x="99" y="866"/>
                  <a:pt x="175" y="942"/>
                  <a:pt x="250" y="102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2" y="1695537"/>
            <a:ext cx="1031701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 xmlns:a14="http://schemas.microsoft.com/office/drawing/2010/main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774 1.11111E-6 L 0.05455 1.11111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8 1.11111E-6 L 4.16667E-6 1.1111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5欧美风"/>
</p:tagLst>
</file>

<file path=ppt/theme/theme1.xml><?xml version="1.0" encoding="utf-8"?>
<a:theme xmlns:a="http://schemas.openxmlformats.org/drawingml/2006/main" name="第一PPT，www.1ppt.com">
  <a:themeElements>
    <a:clrScheme name="欧美风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mkpz0y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19100" dist="279400" dir="2700000" sx="95000" sy="95000" algn="tl" rotWithShape="0">
            <a:sysClr val="windowText" lastClr="000000">
              <a:lumMod val="85000"/>
              <a:lumOff val="15000"/>
              <a:alpha val="28000"/>
            </a:sysClr>
          </a:outerShdw>
        </a:effectLst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ITC Avant Garde Std XLt"/>
            <a:ea typeface="华文细黑"/>
            <a:cs typeface="+mn-cs"/>
          </a:defRPr>
        </a:defPPr>
      </a:lst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宽屏</PresentationFormat>
  <Paragraphs>73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/>
  <cp:keywords>www.1ppt.com</cp:keywords>
  <dc:description>www.1ppt.com</dc:description>
  <cp:lastModifiedBy/>
  <cp:revision>1</cp:revision>
  <dcterms:created xsi:type="dcterms:W3CDTF">2017-04-23T09:52:12Z</dcterms:created>
  <dcterms:modified xsi:type="dcterms:W3CDTF">2020-12-23T15:48:57Z</dcterms:modified>
</cp:coreProperties>
</file>