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85" r:id="rId4"/>
    <p:sldId id="259" r:id="rId5"/>
    <p:sldId id="263" r:id="rId6"/>
    <p:sldId id="282" r:id="rId7"/>
    <p:sldId id="283" r:id="rId8"/>
    <p:sldId id="284" r:id="rId9"/>
    <p:sldId id="264" r:id="rId10"/>
    <p:sldId id="267" r:id="rId11"/>
    <p:sldId id="268" r:id="rId12"/>
    <p:sldId id="280" r:id="rId13"/>
    <p:sldId id="273" r:id="rId14"/>
    <p:sldId id="274" r:id="rId15"/>
    <p:sldId id="275" r:id="rId16"/>
    <p:sldId id="281" r:id="rId17"/>
    <p:sldId id="277" r:id="rId18"/>
    <p:sldId id="278" r:id="rId19"/>
    <p:sldId id="279" r:id="rId20"/>
    <p:sldId id="266" r:id="rId21"/>
    <p:sldId id="269" r:id="rId22"/>
    <p:sldId id="286" r:id="rId23"/>
    <p:sldId id="289" r:id="rId24"/>
    <p:sldId id="287" r:id="rId25"/>
    <p:sldId id="28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50"/>
    <p:restoredTop sz="94643"/>
  </p:normalViewPr>
  <p:slideViewPr>
    <p:cSldViewPr snapToGrid="0" snapToObjects="1">
      <p:cViewPr varScale="1">
        <p:scale>
          <a:sx n="89" d="100"/>
          <a:sy n="89" d="100"/>
        </p:scale>
        <p:origin x="176" y="83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29388-3704-444F-A831-EB8B81940C61}" type="datetimeFigureOut">
              <a:rPr lang="en-US" smtClean="0"/>
              <a:t>6/11/19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ECD8A-1AE7-8744-A8A6-8ABA6904F23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BECD8A-1AE7-8744-A8A6-8ABA6904F231}" type="slidenum">
              <a:rPr lang="en-US" smtClean="0"/>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ECD8A-1AE7-8744-A8A6-8ABA6904F231}" type="slidenum">
              <a:rPr lang="en-US" smtClean="0"/>
              <a:t>21</a:t>
            </a:fld>
            <a:endParaRPr lang="en-US"/>
          </a:p>
        </p:txBody>
      </p:sp>
    </p:spTree>
    <p:extLst>
      <p:ext uri="{BB962C8B-B14F-4D97-AF65-F5344CB8AC3E}">
        <p14:creationId xmlns:p14="http://schemas.microsoft.com/office/powerpoint/2010/main" val="1886740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t>6/11/19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t>6/11/19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t>6/11/19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hasCustomPrompt="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t>6/11/19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t>6/11/19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Metrics and Correlation Analysis</a:t>
            </a:r>
          </a:p>
        </p:txBody>
      </p:sp>
      <p:sp>
        <p:nvSpPr>
          <p:cNvPr id="3" name="Subtitle 2"/>
          <p:cNvSpPr>
            <a:spLocks noGrp="1"/>
          </p:cNvSpPr>
          <p:nvPr>
            <p:ph type="subTitle" idx="1"/>
          </p:nvPr>
        </p:nvSpPr>
        <p:spPr/>
        <p:txBody>
          <a:bodyPr/>
          <a:lstStyle/>
          <a:p>
            <a:r>
              <a:rPr lang="en-US" altLang="zh-CN" dirty="0"/>
              <a:t>By Team C</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Metric 2 :Test Suite Effectiveness </a:t>
            </a:r>
            <a:r>
              <a:rPr lang="en-US" dirty="0"/>
              <a:t>- </a:t>
            </a:r>
            <a:r>
              <a:rPr lang="en-US" sz="2800" dirty="0" err="1"/>
              <a:t>PITest</a:t>
            </a:r>
            <a:endParaRPr lang="en-US" sz="2800" dirty="0"/>
          </a:p>
        </p:txBody>
      </p:sp>
      <p:sp>
        <p:nvSpPr>
          <p:cNvPr id="3" name="Content Placeholder 2"/>
          <p:cNvSpPr>
            <a:spLocks noGrp="1"/>
          </p:cNvSpPr>
          <p:nvPr>
            <p:ph idx="1"/>
          </p:nvPr>
        </p:nvSpPr>
        <p:spPr/>
        <p:txBody>
          <a:bodyPr/>
          <a:lstStyle/>
          <a:p>
            <a:r>
              <a:rPr lang="en-CA" dirty="0"/>
              <a:t>We add </a:t>
            </a:r>
            <a:r>
              <a:rPr lang="en-CA" dirty="0" err="1"/>
              <a:t>PITest</a:t>
            </a:r>
            <a:r>
              <a:rPr lang="en-CA" dirty="0"/>
              <a:t> dependency into root’s pom.xml. </a:t>
            </a:r>
            <a:r>
              <a:rPr lang="en-CA" dirty="0" err="1"/>
              <a:t>PITest</a:t>
            </a:r>
            <a:r>
              <a:rPr lang="en-CA" dirty="0"/>
              <a:t> dependency code  implementation is as follows:</a:t>
            </a:r>
            <a:endParaRPr lang="en-US" dirty="0"/>
          </a:p>
        </p:txBody>
      </p:sp>
      <p:pic>
        <p:nvPicPr>
          <p:cNvPr id="4" name="Picture 3"/>
          <p:cNvPicPr>
            <a:picLocks noChangeAspect="1"/>
          </p:cNvPicPr>
          <p:nvPr/>
        </p:nvPicPr>
        <p:blipFill>
          <a:blip r:embed="rId2"/>
          <a:stretch>
            <a:fillRect/>
          </a:stretch>
        </p:blipFill>
        <p:spPr>
          <a:xfrm>
            <a:off x="1876298" y="3023980"/>
            <a:ext cx="7665229" cy="31482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Metric 2 :Test Suite Effectiveness </a:t>
            </a:r>
            <a:r>
              <a:rPr lang="mr-IN" sz="3600" dirty="0"/>
              <a:t>–</a:t>
            </a:r>
            <a:r>
              <a:rPr lang="en-US" sz="3600" dirty="0"/>
              <a:t> </a:t>
            </a:r>
            <a:r>
              <a:rPr lang="en-US" sz="2800" dirty="0" err="1"/>
              <a:t>PITest</a:t>
            </a:r>
            <a:r>
              <a:rPr lang="en-US" sz="2800" dirty="0"/>
              <a:t> Report</a:t>
            </a:r>
          </a:p>
        </p:txBody>
      </p:sp>
      <p:sp>
        <p:nvSpPr>
          <p:cNvPr id="3" name="Content Placeholder 2"/>
          <p:cNvSpPr>
            <a:spLocks noGrp="1"/>
          </p:cNvSpPr>
          <p:nvPr>
            <p:ph idx="1"/>
          </p:nvPr>
        </p:nvSpPr>
        <p:spPr/>
        <p:txBody>
          <a:bodyPr/>
          <a:lstStyle/>
          <a:p>
            <a:r>
              <a:rPr lang="en-CA" dirty="0"/>
              <a:t>The result of the mutation test is as follows(Apache Commons Configuration 2.5): </a:t>
            </a:r>
          </a:p>
          <a:p>
            <a:pPr marL="0" indent="0">
              <a:buNone/>
            </a:pPr>
            <a:endParaRPr lang="en-CA" dirty="0"/>
          </a:p>
          <a:p>
            <a:endParaRPr lang="en-US" dirty="0"/>
          </a:p>
        </p:txBody>
      </p:sp>
      <p:pic>
        <p:nvPicPr>
          <p:cNvPr id="4" name="Picture 3"/>
          <p:cNvPicPr>
            <a:picLocks noChangeAspect="1"/>
          </p:cNvPicPr>
          <p:nvPr/>
        </p:nvPicPr>
        <p:blipFill>
          <a:blip r:embed="rId3"/>
          <a:stretch>
            <a:fillRect/>
          </a:stretch>
        </p:blipFill>
        <p:spPr>
          <a:xfrm>
            <a:off x="1888178" y="2864156"/>
            <a:ext cx="7706302" cy="3581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ym typeface="+mn-ea"/>
              </a:rPr>
              <a:t>Metric 5: Software Maintenance Effort </a:t>
            </a:r>
            <a:r>
              <a:rPr lang="en-US" dirty="0"/>
              <a:t>- </a:t>
            </a:r>
            <a:r>
              <a:rPr lang="en-US" sz="2800" dirty="0">
                <a:sym typeface="+mn-ea"/>
              </a:rPr>
              <a:t>Code Churn</a:t>
            </a:r>
            <a:endParaRPr lang="en-US" sz="2800" dirty="0"/>
          </a:p>
        </p:txBody>
      </p:sp>
      <p:sp>
        <p:nvSpPr>
          <p:cNvPr id="3" name="Content Placeholder 2"/>
          <p:cNvSpPr>
            <a:spLocks noGrp="1"/>
          </p:cNvSpPr>
          <p:nvPr>
            <p:ph idx="1"/>
          </p:nvPr>
        </p:nvSpPr>
        <p:spPr/>
        <p:txBody>
          <a:bodyPr>
            <a:normAutofit/>
          </a:bodyPr>
          <a:lstStyle/>
          <a:p>
            <a:r>
              <a:rPr lang="en-US" dirty="0"/>
              <a:t>Definition</a:t>
            </a:r>
          </a:p>
          <a:p>
            <a:pPr marL="0" indent="0" algn="just">
              <a:lnSpc>
                <a:spcPct val="144000"/>
              </a:lnSpc>
              <a:buNone/>
            </a:pPr>
            <a:r>
              <a:rPr lang="en-US" dirty="0"/>
              <a:t>Code churn is a measure of the amount of code change taking place within a software unit over time. Most version control systems use a file comparison utility (such as diff) to automatically estimate how many lines were added, deleted and changed by a programmer to create a new version of a file from an old version.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ym typeface="+mn-ea"/>
              </a:rPr>
              <a:t>Metric 5: Software Maintenance Effort </a:t>
            </a:r>
            <a:r>
              <a:rPr lang="en-US" dirty="0"/>
              <a:t>- </a:t>
            </a:r>
            <a:r>
              <a:rPr lang="en-US" sz="2800" dirty="0">
                <a:sym typeface="+mn-ea"/>
              </a:rPr>
              <a:t>Implementation</a:t>
            </a:r>
            <a:endParaRPr lang="en-US" sz="2800" dirty="0"/>
          </a:p>
        </p:txBody>
      </p:sp>
      <p:sp>
        <p:nvSpPr>
          <p:cNvPr id="3" name="Content Placeholder 2"/>
          <p:cNvSpPr>
            <a:spLocks noGrp="1"/>
          </p:cNvSpPr>
          <p:nvPr>
            <p:ph idx="1"/>
          </p:nvPr>
        </p:nvSpPr>
        <p:spPr/>
        <p:txBody>
          <a:bodyPr>
            <a:normAutofit/>
          </a:bodyPr>
          <a:lstStyle/>
          <a:p>
            <a:r>
              <a:rPr lang="en-US" dirty="0">
                <a:sym typeface="+mn-ea"/>
              </a:rPr>
              <a:t>Steps:</a:t>
            </a:r>
          </a:p>
          <a:p>
            <a:pPr marL="457200" indent="-457200">
              <a:buFont typeface="+mj-lt"/>
              <a:buAutoNum type="arabicPeriod"/>
            </a:pPr>
            <a:r>
              <a:rPr lang="en-US" dirty="0"/>
              <a:t>To append a compare commend after the repository's path to s</a:t>
            </a:r>
            <a:r>
              <a:rPr lang="en-US" dirty="0">
                <a:sym typeface="+mn-ea"/>
              </a:rPr>
              <a:t>earch the project's compare view of different version in Github. </a:t>
            </a:r>
          </a:p>
          <a:p>
            <a:pPr marL="987425" lvl="1" indent="-457200">
              <a:buFont typeface="+mj-lt"/>
              <a:buAutoNum type="arabicPeriod"/>
            </a:pPr>
            <a:endParaRPr lang="en-US" dirty="0">
              <a:sym typeface="+mn-ea"/>
            </a:endParaRPr>
          </a:p>
          <a:p>
            <a:pPr lvl="1"/>
            <a:r>
              <a:rPr lang="en-US" dirty="0">
                <a:sym typeface="+mn-ea"/>
              </a:rPr>
              <a:t>Use the path like this : https://</a:t>
            </a:r>
            <a:r>
              <a:rPr lang="en-US" dirty="0" err="1">
                <a:sym typeface="+mn-ea"/>
              </a:rPr>
              <a:t>github.com</a:t>
            </a:r>
            <a:r>
              <a:rPr lang="en-US" dirty="0">
                <a:sym typeface="+mn-ea"/>
              </a:rPr>
              <a:t>/apache/</a:t>
            </a:r>
            <a:r>
              <a:rPr lang="en-US" dirty="0" err="1">
                <a:sym typeface="+mn-ea"/>
              </a:rPr>
              <a:t>projectName</a:t>
            </a:r>
            <a:r>
              <a:rPr lang="en-US" dirty="0">
                <a:sym typeface="+mn-ea"/>
              </a:rPr>
              <a:t>/compare/version1...version2. </a:t>
            </a:r>
          </a:p>
          <a:p>
            <a:pPr marL="987425" lvl="1" indent="-457200">
              <a:buFont typeface="+mj-lt"/>
              <a:buAutoNum type="arabicPeriod"/>
            </a:pPr>
            <a:endParaRPr lang="en-US" dirty="0">
              <a:sym typeface="+mn-ea"/>
            </a:endParaRPr>
          </a:p>
          <a:p>
            <a:pPr marL="457200" indent="-457200">
              <a:buFont typeface="+mj-lt"/>
              <a:buAutoNum type="arabicPeriod"/>
            </a:pPr>
            <a:r>
              <a:rPr lang="en-US" dirty="0">
                <a:sym typeface="+mn-ea"/>
              </a:rPr>
              <a:t>Click the Files changed and we can get the change of code in two versions by adding the additions and deletions.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ym typeface="+mn-ea"/>
              </a:rPr>
              <a:t>Metric 5: Software Maintenance Effort </a:t>
            </a:r>
            <a:r>
              <a:rPr lang="en-US" dirty="0"/>
              <a:t>- </a:t>
            </a:r>
            <a:r>
              <a:rPr lang="en-US" sz="2800" dirty="0">
                <a:sym typeface="+mn-ea"/>
              </a:rPr>
              <a:t>Implementation</a:t>
            </a:r>
            <a:endParaRPr lang="en-US" sz="2800" dirty="0"/>
          </a:p>
        </p:txBody>
      </p:sp>
      <p:sp>
        <p:nvSpPr>
          <p:cNvPr id="3" name="Content Placeholder 2"/>
          <p:cNvSpPr>
            <a:spLocks noGrp="1"/>
          </p:cNvSpPr>
          <p:nvPr>
            <p:ph idx="1"/>
          </p:nvPr>
        </p:nvSpPr>
        <p:spPr>
          <a:xfrm>
            <a:off x="1371600" y="1885950"/>
            <a:ext cx="9601200" cy="3981450"/>
          </a:xfrm>
        </p:spPr>
        <p:txBody>
          <a:bodyPr/>
          <a:lstStyle/>
          <a:p>
            <a:r>
              <a:rPr lang="en-US" dirty="0">
                <a:sym typeface="+mn-ea"/>
              </a:rPr>
              <a:t>Example:</a:t>
            </a:r>
          </a:p>
          <a:p>
            <a:endParaRPr lang="en-US" dirty="0">
              <a:sym typeface="+mn-ea"/>
            </a:endParaRPr>
          </a:p>
          <a:p>
            <a:pPr marL="0" indent="0">
              <a:buNone/>
            </a:pPr>
            <a:endParaRPr lang="en-US" dirty="0">
              <a:sym typeface="+mn-ea"/>
            </a:endParaRPr>
          </a:p>
          <a:p>
            <a:pPr marL="0" indent="0">
              <a:buNone/>
            </a:pPr>
            <a:endParaRPr lang="en-US" dirty="0">
              <a:sym typeface="+mn-ea"/>
            </a:endParaRPr>
          </a:p>
        </p:txBody>
      </p:sp>
      <p:pic>
        <p:nvPicPr>
          <p:cNvPr id="4" name="Picture 3"/>
          <p:cNvPicPr>
            <a:picLocks noChangeAspect="1"/>
          </p:cNvPicPr>
          <p:nvPr/>
        </p:nvPicPr>
        <p:blipFill>
          <a:blip r:embed="rId2"/>
          <a:stretch>
            <a:fillRect/>
          </a:stretch>
        </p:blipFill>
        <p:spPr>
          <a:xfrm>
            <a:off x="1871663" y="2486025"/>
            <a:ext cx="9101137" cy="435429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ym typeface="+mn-ea"/>
              </a:rPr>
              <a:t>Metric 5: Software Maintenance Effort </a:t>
            </a:r>
            <a:r>
              <a:rPr lang="en-US" dirty="0"/>
              <a:t>- </a:t>
            </a:r>
            <a:r>
              <a:rPr lang="en-US" sz="2800" dirty="0">
                <a:sym typeface="+mn-ea"/>
              </a:rPr>
              <a:t>Result</a:t>
            </a:r>
            <a:endParaRPr lang="en-US" sz="2800" dirty="0"/>
          </a:p>
        </p:txBody>
      </p:sp>
      <p:sp>
        <p:nvSpPr>
          <p:cNvPr id="3" name="Content Placeholder 2"/>
          <p:cNvSpPr>
            <a:spLocks noGrp="1"/>
          </p:cNvSpPr>
          <p:nvPr>
            <p:ph idx="1"/>
          </p:nvPr>
        </p:nvSpPr>
        <p:spPr>
          <a:xfrm>
            <a:off x="1371600" y="2094230"/>
            <a:ext cx="9601200" cy="3581400"/>
          </a:xfrm>
        </p:spPr>
        <p:txBody>
          <a:bodyPr/>
          <a:lstStyle/>
          <a:p>
            <a:pPr marL="0" indent="0">
              <a:buNone/>
            </a:pPr>
            <a:endParaRPr lang="en-US" dirty="0"/>
          </a:p>
        </p:txBody>
      </p:sp>
      <p:pic>
        <p:nvPicPr>
          <p:cNvPr id="4" name="内容占位符 3"/>
          <p:cNvPicPr>
            <a:picLocks noChangeAspect="1"/>
          </p:cNvPicPr>
          <p:nvPr/>
        </p:nvPicPr>
        <p:blipFill>
          <a:blip r:embed="rId2"/>
          <a:stretch>
            <a:fillRect/>
          </a:stretch>
        </p:blipFill>
        <p:spPr>
          <a:xfrm>
            <a:off x="1371601" y="2094230"/>
            <a:ext cx="9601200" cy="40513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ym typeface="+mn-ea"/>
              </a:rPr>
              <a:t>Metric 6: Software Quality Attribute </a:t>
            </a:r>
            <a:r>
              <a:rPr lang="en-US" dirty="0"/>
              <a:t>- </a:t>
            </a:r>
            <a:r>
              <a:rPr lang="en-US" sz="2000" dirty="0">
                <a:sym typeface="+mn-ea"/>
              </a:rPr>
              <a:t>Post-release Defect Density</a:t>
            </a:r>
            <a:endParaRPr lang="en-US" sz="2000" dirty="0"/>
          </a:p>
        </p:txBody>
      </p:sp>
      <p:sp>
        <p:nvSpPr>
          <p:cNvPr id="3" name="Content Placeholder 2"/>
          <p:cNvSpPr>
            <a:spLocks noGrp="1"/>
          </p:cNvSpPr>
          <p:nvPr>
            <p:ph idx="1"/>
          </p:nvPr>
        </p:nvSpPr>
        <p:spPr>
          <a:xfrm>
            <a:off x="1295400" y="1815465"/>
            <a:ext cx="9601200" cy="3581400"/>
          </a:xfrm>
        </p:spPr>
        <p:txBody>
          <a:bodyPr>
            <a:normAutofit/>
          </a:bodyPr>
          <a:lstStyle/>
          <a:p>
            <a:r>
              <a:rPr lang="en-US" dirty="0"/>
              <a:t>Definition</a:t>
            </a:r>
          </a:p>
          <a:p>
            <a:pPr marL="0" indent="0" algn="just">
              <a:buNone/>
            </a:pPr>
            <a:r>
              <a:rPr lang="en-US" sz="2400" b="1" dirty="0"/>
              <a:t>Post-release Defect Density </a:t>
            </a:r>
            <a:r>
              <a:rPr lang="en-US" dirty="0"/>
              <a:t>(also called operational defects) defines a quality indicator for the software quality. It is the number of identified defects found during the operational phase. </a:t>
            </a:r>
          </a:p>
          <a:p>
            <a:pPr marL="0" indent="0" algn="just">
              <a:buNone/>
            </a:pPr>
            <a:r>
              <a:rPr lang="en-US" dirty="0"/>
              <a:t>Only the total number of added or modified source lines of code are used by the calculation of the post-release Defect Density. The definition of Post-release Defect Density is shown as follows:</a:t>
            </a:r>
          </a:p>
          <a:p>
            <a:pPr marL="0" indent="0">
              <a:buNone/>
            </a:pPr>
            <a:endParaRPr lang="en-US" dirty="0"/>
          </a:p>
        </p:txBody>
      </p:sp>
      <p:pic>
        <p:nvPicPr>
          <p:cNvPr id="4" name="图片 3"/>
          <p:cNvPicPr>
            <a:picLocks noChangeAspect="1"/>
          </p:cNvPicPr>
          <p:nvPr/>
        </p:nvPicPr>
        <p:blipFill>
          <a:blip r:embed="rId2"/>
          <a:stretch>
            <a:fillRect/>
          </a:stretch>
        </p:blipFill>
        <p:spPr>
          <a:xfrm>
            <a:off x="1371600" y="4471035"/>
            <a:ext cx="9525000" cy="18516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ym typeface="+mn-ea"/>
              </a:rPr>
              <a:t>Metric 6: Software Quality Attribute </a:t>
            </a:r>
            <a:r>
              <a:rPr lang="en-US" dirty="0"/>
              <a:t>- </a:t>
            </a:r>
            <a:r>
              <a:rPr lang="en-US" sz="2800" dirty="0">
                <a:sym typeface="+mn-ea"/>
              </a:rPr>
              <a:t>Implementation</a:t>
            </a:r>
            <a:endParaRPr lang="en-US" sz="2800" dirty="0"/>
          </a:p>
        </p:txBody>
      </p:sp>
      <p:sp>
        <p:nvSpPr>
          <p:cNvPr id="3" name="Content Placeholder 2"/>
          <p:cNvSpPr>
            <a:spLocks noGrp="1"/>
          </p:cNvSpPr>
          <p:nvPr>
            <p:ph idx="1"/>
          </p:nvPr>
        </p:nvSpPr>
        <p:spPr/>
        <p:txBody>
          <a:bodyPr/>
          <a:lstStyle/>
          <a:p>
            <a:r>
              <a:rPr lang="en-US" dirty="0"/>
              <a:t>Steps:</a:t>
            </a:r>
          </a:p>
          <a:p>
            <a:pPr marL="457200" indent="-457200" algn="just">
              <a:buFont typeface="+mj-lt"/>
              <a:buAutoNum type="arabicPeriod"/>
            </a:pPr>
            <a:r>
              <a:rPr lang="en-US" dirty="0"/>
              <a:t>Use the result of code churn in Metric 5 to get the change of code,which is KSLOC in different versions in the project. </a:t>
            </a:r>
          </a:p>
          <a:p>
            <a:pPr marL="457200" indent="-457200" algn="just">
              <a:buFont typeface="+mj-lt"/>
              <a:buAutoNum type="arabicPeriod"/>
            </a:pPr>
            <a:r>
              <a:rPr lang="en-US" dirty="0"/>
              <a:t>Use the issue tracking system (https://issues.apache.org/jira/browse/ZOOKEEPER-3421?jql=) to search the project we want to find.</a:t>
            </a:r>
          </a:p>
          <a:p>
            <a:pPr marL="457200" indent="-457200" algn="just">
              <a:buFont typeface="+mj-lt"/>
              <a:buAutoNum type="arabicPeriod"/>
            </a:pPr>
            <a:r>
              <a:rPr lang="en-US" dirty="0"/>
              <a:t>Us</a:t>
            </a:r>
            <a:r>
              <a:rPr lang="en-US" altLang="zh-CN" dirty="0"/>
              <a:t>e</a:t>
            </a:r>
            <a:r>
              <a:rPr lang="en-US" dirty="0"/>
              <a:t> the filter and set the condition to find bugs. We set issue type as bug and the version which the bug affected. We also can know the time of this bug update acccording to the sort order.</a:t>
            </a:r>
          </a:p>
          <a:p>
            <a:pPr marL="457200" indent="-457200" algn="just">
              <a:buFont typeface="+mj-lt"/>
              <a:buAutoNum type="arabicPeriod"/>
            </a:pPr>
            <a:r>
              <a:rPr lang="en-US" dirty="0"/>
              <a:t>Calculate the result according to the formula in the definition.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ym typeface="+mn-ea"/>
              </a:rPr>
              <a:t>Metric 6: Software Quality Attribute </a:t>
            </a:r>
            <a:r>
              <a:rPr lang="en-US" dirty="0"/>
              <a:t>- </a:t>
            </a:r>
            <a:r>
              <a:rPr lang="en-US" sz="2800" dirty="0">
                <a:sym typeface="+mn-ea"/>
              </a:rPr>
              <a:t>Implementation</a:t>
            </a:r>
            <a:endParaRPr lang="en-US" sz="2800" dirty="0"/>
          </a:p>
        </p:txBody>
      </p:sp>
      <p:sp>
        <p:nvSpPr>
          <p:cNvPr id="3" name="Content Placeholder 2"/>
          <p:cNvSpPr>
            <a:spLocks noGrp="1"/>
          </p:cNvSpPr>
          <p:nvPr>
            <p:ph idx="1"/>
          </p:nvPr>
        </p:nvSpPr>
        <p:spPr>
          <a:xfrm>
            <a:off x="1261110" y="1854200"/>
            <a:ext cx="9601200" cy="3581400"/>
          </a:xfrm>
        </p:spPr>
        <p:txBody>
          <a:bodyPr/>
          <a:lstStyle/>
          <a:p>
            <a:r>
              <a:rPr lang="en-US" dirty="0"/>
              <a:t>Example:</a:t>
            </a:r>
          </a:p>
          <a:p>
            <a:pPr marL="0" indent="0">
              <a:buNone/>
            </a:pPr>
            <a:endParaRPr lang="en-US" dirty="0"/>
          </a:p>
        </p:txBody>
      </p:sp>
      <p:pic>
        <p:nvPicPr>
          <p:cNvPr id="4" name="图片 1"/>
          <p:cNvPicPr>
            <a:picLocks noChangeAspect="1"/>
          </p:cNvPicPr>
          <p:nvPr/>
        </p:nvPicPr>
        <p:blipFill>
          <a:blip r:embed="rId2"/>
          <a:stretch>
            <a:fillRect/>
          </a:stretch>
        </p:blipFill>
        <p:spPr>
          <a:xfrm>
            <a:off x="1691640" y="2276475"/>
            <a:ext cx="8380095" cy="43224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ym typeface="+mn-ea"/>
              </a:rPr>
              <a:t>Metric 6: Software Quality Attribute </a:t>
            </a:r>
            <a:r>
              <a:rPr lang="en-US" dirty="0"/>
              <a:t>- </a:t>
            </a:r>
            <a:r>
              <a:rPr lang="en-US" sz="2800" dirty="0">
                <a:sym typeface="+mn-ea"/>
              </a:rPr>
              <a:t>Result</a:t>
            </a:r>
            <a:endParaRPr lang="en-US" sz="2800" dirty="0"/>
          </a:p>
        </p:txBody>
      </p:sp>
      <p:sp>
        <p:nvSpPr>
          <p:cNvPr id="3" name="Content Placeholder 2"/>
          <p:cNvSpPr>
            <a:spLocks noGrp="1"/>
          </p:cNvSpPr>
          <p:nvPr>
            <p:ph idx="1"/>
          </p:nvPr>
        </p:nvSpPr>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1405269" y="2286000"/>
            <a:ext cx="9567531" cy="3695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1371600" y="2007219"/>
            <a:ext cx="9601200" cy="4636469"/>
          </a:xfrm>
        </p:spPr>
        <p:txBody>
          <a:bodyPr/>
          <a:lstStyle/>
          <a:p>
            <a:pPr marL="457200" indent="-457200">
              <a:buFont typeface="+mj-lt"/>
              <a:buAutoNum type="arabicPeriod"/>
            </a:pPr>
            <a:r>
              <a:rPr lang="en-US" sz="3600" b="1" dirty="0"/>
              <a:t>G</a:t>
            </a:r>
            <a:r>
              <a:rPr lang="en-US" sz="2800" dirty="0"/>
              <a:t>oal</a:t>
            </a:r>
            <a:endParaRPr lang="en-US" sz="4000" dirty="0"/>
          </a:p>
          <a:p>
            <a:pPr lvl="1"/>
            <a:r>
              <a:rPr lang="en-US" dirty="0"/>
              <a:t>Better know metrics, like definitions, algorithms etc. and their correlations</a:t>
            </a:r>
          </a:p>
          <a:p>
            <a:pPr marL="457200" indent="-457200">
              <a:buFont typeface="+mj-lt"/>
              <a:buAutoNum type="arabicPeriod"/>
            </a:pPr>
            <a:r>
              <a:rPr lang="en-US" sz="3600" dirty="0"/>
              <a:t>Q</a:t>
            </a:r>
            <a:r>
              <a:rPr lang="en-US" sz="2800" dirty="0"/>
              <a:t>uestions</a:t>
            </a:r>
          </a:p>
          <a:p>
            <a:pPr lvl="1"/>
            <a:r>
              <a:rPr lang="en-US" dirty="0"/>
              <a:t>Is test coverage metrics overrated?</a:t>
            </a:r>
          </a:p>
          <a:p>
            <a:pPr lvl="1"/>
            <a:r>
              <a:rPr lang="en-US" dirty="0"/>
              <a:t>More discussed later</a:t>
            </a:r>
          </a:p>
          <a:p>
            <a:pPr marL="457200" indent="-457200">
              <a:buFont typeface="+mj-lt"/>
              <a:buAutoNum type="arabicPeriod"/>
            </a:pPr>
            <a:r>
              <a:rPr lang="en-US" sz="3600" dirty="0"/>
              <a:t>M</a:t>
            </a:r>
            <a:r>
              <a:rPr lang="en-US" sz="2800" dirty="0"/>
              <a:t>etrics</a:t>
            </a:r>
          </a:p>
          <a:p>
            <a:pPr marL="987425" lvl="1" indent="-457200">
              <a:buFont typeface="+mj-lt"/>
              <a:buAutoNum type="arabicPeriod"/>
            </a:pPr>
            <a:r>
              <a:rPr lang="en-US" dirty="0"/>
              <a:t>Introduce six metrics from five aspects</a:t>
            </a:r>
          </a:p>
          <a:p>
            <a:pPr marL="987425" lvl="1" indent="-457200">
              <a:buFont typeface="+mj-lt"/>
              <a:buAutoNum type="arabicPeriod"/>
            </a:pPr>
            <a:r>
              <a:rPr lang="en-US" dirty="0"/>
              <a:t>Perform experiment, for example subject programs, data collection etc.</a:t>
            </a:r>
          </a:p>
          <a:p>
            <a:pPr marL="987425" lvl="1" indent="-457200">
              <a:buFont typeface="+mj-lt"/>
              <a:buAutoNum type="arabicPeriod"/>
            </a:pPr>
            <a:r>
              <a:rPr lang="en-US" dirty="0"/>
              <a:t>Analyze correlations</a:t>
            </a:r>
          </a:p>
          <a:p>
            <a:pPr marL="457200" indent="-457200">
              <a:buFont typeface="+mj-lt"/>
              <a:buAutoNum type="arabicPeriod"/>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 </a:t>
            </a:r>
            <a:r>
              <a:rPr lang="en-US" sz="2800" dirty="0"/>
              <a:t>Correlation Analysis</a:t>
            </a:r>
          </a:p>
        </p:txBody>
      </p:sp>
      <p:sp>
        <p:nvSpPr>
          <p:cNvPr id="3" name="Content Placeholder 2"/>
          <p:cNvSpPr>
            <a:spLocks noGrp="1"/>
          </p:cNvSpPr>
          <p:nvPr>
            <p:ph idx="1"/>
          </p:nvPr>
        </p:nvSpPr>
        <p:spPr/>
        <p:txBody>
          <a:bodyPr>
            <a:normAutofit/>
          </a:bodyPr>
          <a:lstStyle/>
          <a:p>
            <a:r>
              <a:rPr lang="en-CA" sz="1800" dirty="0"/>
              <a:t>Statement coverage &amp; CC complexity(class level)</a:t>
            </a:r>
          </a:p>
          <a:p>
            <a:r>
              <a:rPr lang="en-CA" sz="1800" dirty="0"/>
              <a:t>Branch coverage &amp; CC complexity(class level)</a:t>
            </a:r>
          </a:p>
          <a:p>
            <a:r>
              <a:rPr lang="en-CA" sz="1800" dirty="0"/>
              <a:t>Statement coverage &amp; Mutation score(class level)</a:t>
            </a:r>
          </a:p>
          <a:p>
            <a:r>
              <a:rPr lang="en-CA" sz="1800" dirty="0"/>
              <a:t>Branch coverage &amp; Mutation score(class level)</a:t>
            </a:r>
          </a:p>
          <a:p>
            <a:r>
              <a:rPr lang="en-CA" sz="1800" dirty="0"/>
              <a:t>Statement coverage &amp; Post-release defects(version level)</a:t>
            </a:r>
          </a:p>
          <a:p>
            <a:r>
              <a:rPr lang="en-CA" sz="1800" dirty="0"/>
              <a:t>Branch coverage &amp; Post-release defects(version level)</a:t>
            </a:r>
          </a:p>
          <a:p>
            <a:r>
              <a:rPr lang="en-CA" sz="1800" dirty="0"/>
              <a:t>Code churn &amp; Post-release defects(version level)</a:t>
            </a:r>
          </a:p>
          <a:p>
            <a:r>
              <a:rPr lang="en-CA" sz="1800" dirty="0"/>
              <a:t>Spearman correlation analysis</a:t>
            </a:r>
          </a:p>
          <a:p>
            <a:endParaRPr lang="en-CA" sz="1800" dirty="0"/>
          </a:p>
          <a:p>
            <a:endParaRPr lang="en-CA" dirty="0"/>
          </a:p>
          <a:p>
            <a:endParaRPr lang="en-CA" dirty="0"/>
          </a:p>
          <a:p>
            <a:endParaRPr lang="en-CA" dirty="0"/>
          </a:p>
          <a:p>
            <a:endParaRPr lang="en-CA" dirty="0"/>
          </a:p>
          <a:p>
            <a:pPr marL="0" indent="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Analysis </a:t>
            </a:r>
            <a:r>
              <a:rPr lang="mr-IN" dirty="0"/>
              <a:t>–</a:t>
            </a:r>
            <a:r>
              <a:rPr lang="en-US" dirty="0"/>
              <a:t> </a:t>
            </a:r>
            <a:r>
              <a:rPr lang="en-US" sz="2800" dirty="0"/>
              <a:t>Coverage vs Complexity</a:t>
            </a:r>
          </a:p>
        </p:txBody>
      </p:sp>
      <p:sp>
        <p:nvSpPr>
          <p:cNvPr id="7" name="Content Placeholder 6"/>
          <p:cNvSpPr>
            <a:spLocks noGrp="1"/>
          </p:cNvSpPr>
          <p:nvPr>
            <p:ph idx="1"/>
          </p:nvPr>
        </p:nvSpPr>
        <p:spPr>
          <a:xfrm>
            <a:off x="1371600" y="1857375"/>
            <a:ext cx="9601200" cy="4010025"/>
          </a:xfrm>
        </p:spPr>
        <p:txBody>
          <a:bodyPr/>
          <a:lstStyle/>
          <a:p>
            <a:pPr algn="just"/>
            <a:r>
              <a:rPr lang="en-US" sz="2400" b="1" dirty="0"/>
              <a:t>Branch Coverage </a:t>
            </a:r>
            <a:r>
              <a:rPr lang="en-US" dirty="0"/>
              <a:t>and </a:t>
            </a:r>
            <a:r>
              <a:rPr lang="en-US" sz="2400" b="1" dirty="0"/>
              <a:t>Cyclomatic Complexity </a:t>
            </a:r>
            <a:r>
              <a:rPr lang="en-US" dirty="0"/>
              <a:t>have </a:t>
            </a:r>
            <a:r>
              <a:rPr lang="en-US" b="1" dirty="0">
                <a:solidFill>
                  <a:srgbClr val="FF0000"/>
                </a:solidFill>
              </a:rPr>
              <a:t>strong</a:t>
            </a:r>
            <a:r>
              <a:rPr lang="en-US" dirty="0"/>
              <a:t> </a:t>
            </a:r>
            <a:r>
              <a:rPr lang="en-US" b="1" dirty="0">
                <a:solidFill>
                  <a:srgbClr val="FF0000"/>
                </a:solidFill>
              </a:rPr>
              <a:t>positive</a:t>
            </a:r>
            <a:r>
              <a:rPr lang="en-US" dirty="0"/>
              <a:t> correlation(r = 0.89, p = 0)   (</a:t>
            </a:r>
            <a:r>
              <a:rPr lang="en-CA" dirty="0"/>
              <a:t>Apache Commons Configuration 2.5</a:t>
            </a:r>
            <a:r>
              <a:rPr lang="en-US" dirty="0"/>
              <a:t>)</a:t>
            </a:r>
          </a:p>
          <a:p>
            <a:pPr algn="just"/>
            <a:r>
              <a:rPr lang="en-US" sz="2400" b="1" dirty="0"/>
              <a:t>Statement coverage </a:t>
            </a:r>
            <a:r>
              <a:rPr lang="en-US" dirty="0"/>
              <a:t>and </a:t>
            </a:r>
            <a:r>
              <a:rPr lang="en-US" sz="2400" b="1" dirty="0"/>
              <a:t>Cyclomatic Complexity </a:t>
            </a:r>
            <a:r>
              <a:rPr lang="en-US" dirty="0"/>
              <a:t>have </a:t>
            </a:r>
            <a:r>
              <a:rPr lang="en-US" b="1" dirty="0">
                <a:solidFill>
                  <a:srgbClr val="FF0000"/>
                </a:solidFill>
              </a:rPr>
              <a:t>very</a:t>
            </a:r>
            <a:r>
              <a:rPr lang="en-US" dirty="0"/>
              <a:t> </a:t>
            </a:r>
            <a:r>
              <a:rPr lang="en-US" b="1" dirty="0">
                <a:solidFill>
                  <a:srgbClr val="FF0000"/>
                </a:solidFill>
              </a:rPr>
              <a:t>strong positive </a:t>
            </a:r>
            <a:r>
              <a:rPr lang="en-US" dirty="0"/>
              <a:t> correlation(r = 0.94, p = 0)   (</a:t>
            </a:r>
            <a:r>
              <a:rPr lang="en-CA" dirty="0"/>
              <a:t>Apache Commons Configuration 2.5</a:t>
            </a:r>
            <a:r>
              <a:rPr lang="en-US" dirty="0"/>
              <a:t>)</a:t>
            </a:r>
          </a:p>
          <a:p>
            <a:pPr marL="0" indent="0">
              <a:buNone/>
            </a:pPr>
            <a:endParaRPr lang="en-US" dirty="0"/>
          </a:p>
        </p:txBody>
      </p:sp>
      <p:pic>
        <p:nvPicPr>
          <p:cNvPr id="8" name="Content Placeholder 4" descr="A screenshot of a cell phone&#10;&#10;Description automatically generated"/>
          <p:cNvPicPr>
            <a:picLocks noChangeAspect="1"/>
          </p:cNvPicPr>
          <p:nvPr/>
        </p:nvPicPr>
        <p:blipFill>
          <a:blip r:embed="rId3"/>
          <a:stretch>
            <a:fillRect/>
          </a:stretch>
        </p:blipFill>
        <p:spPr>
          <a:xfrm>
            <a:off x="1821569" y="3586163"/>
            <a:ext cx="9151231" cy="281463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Are Test Coverage Metrics Overrated?</a:t>
            </a:r>
          </a:p>
          <a:p>
            <a:endParaRPr lang="en-US" dirty="0"/>
          </a:p>
          <a:p>
            <a:pPr lvl="1" algn="just"/>
            <a:r>
              <a:rPr lang="en-US" sz="2800" dirty="0">
                <a:solidFill>
                  <a:srgbClr val="FF0000"/>
                </a:solidFill>
              </a:rPr>
              <a:t>Yes!</a:t>
            </a:r>
            <a:r>
              <a:rPr lang="en-US" sz="2800" dirty="0"/>
              <a:t> </a:t>
            </a:r>
            <a:r>
              <a:rPr lang="en-US" dirty="0"/>
              <a:t>But only if you attempt to use them as an objective overall measure of the quality of the code you have written as opposed to understanding that they are just one informative piece of a large multifaceted puzzle. Test coverage is a useful tool for finding untested parts of a codebase. However, it is of little use as a numeric statement of how good your tests are.</a:t>
            </a:r>
          </a:p>
        </p:txBody>
      </p:sp>
    </p:spTree>
    <p:extLst>
      <p:ext uri="{BB962C8B-B14F-4D97-AF65-F5344CB8AC3E}">
        <p14:creationId xmlns:p14="http://schemas.microsoft.com/office/powerpoint/2010/main" val="23336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we’ve done</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a:t>Selected six metrics from five aspects</a:t>
            </a:r>
          </a:p>
          <a:p>
            <a:pPr marL="457200" indent="-457200">
              <a:buFont typeface="+mj-lt"/>
              <a:buAutoNum type="arabicPeriod"/>
            </a:pPr>
            <a:r>
              <a:rPr lang="en-US" dirty="0"/>
              <a:t>Selected four open-source systems</a:t>
            </a:r>
          </a:p>
          <a:p>
            <a:pPr marL="457200" indent="-457200">
              <a:buFont typeface="+mj-lt"/>
              <a:buAutoNum type="arabicPeriod"/>
            </a:pPr>
            <a:r>
              <a:rPr lang="en-US" dirty="0"/>
              <a:t>Designed the experiment, like method, tool selection etc.</a:t>
            </a:r>
          </a:p>
          <a:p>
            <a:pPr marL="457200" indent="-457200">
              <a:buFont typeface="+mj-lt"/>
              <a:buAutoNum type="arabicPeriod"/>
            </a:pPr>
            <a:r>
              <a:rPr lang="en-US" dirty="0"/>
              <a:t>Collected data</a:t>
            </a:r>
          </a:p>
          <a:p>
            <a:pPr marL="457200" indent="-457200">
              <a:buFont typeface="+mj-lt"/>
              <a:buAutoNum type="arabicPeriod"/>
            </a:pPr>
            <a:r>
              <a:rPr lang="en-US" dirty="0"/>
              <a:t>Performed the experiment using selected tools</a:t>
            </a:r>
          </a:p>
          <a:p>
            <a:pPr marL="457200" indent="-457200">
              <a:buFont typeface="+mj-lt"/>
              <a:buAutoNum type="arabicPeriod"/>
            </a:pPr>
            <a:r>
              <a:rPr lang="en-US" dirty="0"/>
              <a:t>Visualized results</a:t>
            </a:r>
          </a:p>
          <a:p>
            <a:pPr marL="457200" indent="-457200">
              <a:buFont typeface="+mj-lt"/>
              <a:buAutoNum type="arabicPeriod"/>
            </a:pPr>
            <a:r>
              <a:rPr lang="en-US" dirty="0"/>
              <a:t>Analyzed results to find correlation between them</a:t>
            </a:r>
          </a:p>
          <a:p>
            <a:pPr marL="457200" indent="-457200">
              <a:buFont typeface="+mj-lt"/>
              <a:buAutoNum type="arabicPeriod"/>
            </a:pPr>
            <a:r>
              <a:rPr lang="en-US" dirty="0"/>
              <a:t>Answer questions discussed above based on results</a:t>
            </a:r>
          </a:p>
          <a:p>
            <a:pPr marL="457200" indent="-457200">
              <a:buFont typeface="+mj-lt"/>
              <a:buAutoNum type="arabicPeriod"/>
            </a:pPr>
            <a:r>
              <a:rPr lang="en-US" dirty="0"/>
              <a:t>Wrote the report according to the current progress</a:t>
            </a:r>
          </a:p>
          <a:p>
            <a:pPr marL="457200" indent="-457200">
              <a:buFont typeface="+mj-lt"/>
              <a:buAutoNum type="arabicPeriod"/>
            </a:pPr>
            <a:endParaRPr lang="en-US" dirty="0"/>
          </a:p>
        </p:txBody>
      </p:sp>
    </p:spTree>
    <p:extLst>
      <p:ext uri="{BB962C8B-B14F-4D97-AF65-F5344CB8AC3E}">
        <p14:creationId xmlns:p14="http://schemas.microsoft.com/office/powerpoint/2010/main" val="1695442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In-progress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800" dirty="0"/>
              <a:t>Select the 5</a:t>
            </a:r>
            <a:r>
              <a:rPr lang="en-US" sz="2800" baseline="30000" dirty="0"/>
              <a:t>th </a:t>
            </a:r>
            <a:r>
              <a:rPr lang="en-US" sz="2800" dirty="0"/>
              <a:t>open-source system</a:t>
            </a:r>
          </a:p>
          <a:p>
            <a:pPr marL="457200" indent="-457200">
              <a:buFont typeface="+mj-lt"/>
              <a:buAutoNum type="arabicPeriod"/>
            </a:pPr>
            <a:r>
              <a:rPr lang="en-US" sz="2800" dirty="0"/>
              <a:t>Calculate the selected six metrics on the 5</a:t>
            </a:r>
            <a:r>
              <a:rPr lang="en-US" sz="2800" baseline="30000" dirty="0"/>
              <a:t>th</a:t>
            </a:r>
            <a:r>
              <a:rPr lang="en-US" sz="2800" dirty="0"/>
              <a:t> system</a:t>
            </a:r>
          </a:p>
          <a:p>
            <a:pPr marL="457200" indent="-457200">
              <a:buFont typeface="+mj-lt"/>
              <a:buAutoNum type="arabicPeriod"/>
            </a:pPr>
            <a:r>
              <a:rPr lang="en-US" sz="2800" dirty="0"/>
              <a:t>Visualize and analyze the result</a:t>
            </a:r>
          </a:p>
          <a:p>
            <a:pPr marL="457200" indent="-457200">
              <a:buFont typeface="+mj-lt"/>
              <a:buAutoNum type="arabicPeriod"/>
            </a:pPr>
            <a:r>
              <a:rPr lang="en-US" sz="2800" dirty="0"/>
              <a:t>Analyze the remaining correlations between metrics</a:t>
            </a:r>
          </a:p>
          <a:p>
            <a:pPr marL="457200" indent="-457200">
              <a:buFont typeface="+mj-lt"/>
              <a:buAutoNum type="arabicPeriod"/>
            </a:pPr>
            <a:r>
              <a:rPr lang="en-US" sz="2800" dirty="0"/>
              <a:t>Analyze, discuss and answer the questions</a:t>
            </a:r>
          </a:p>
          <a:p>
            <a:pPr marL="457200" indent="-457200">
              <a:buFont typeface="+mj-lt"/>
              <a:buAutoNum type="arabicPeriod"/>
            </a:pPr>
            <a:r>
              <a:rPr lang="en-US" sz="2800" dirty="0"/>
              <a:t>Finish the remaining parts of the report</a:t>
            </a:r>
          </a:p>
        </p:txBody>
      </p:sp>
    </p:spTree>
    <p:extLst>
      <p:ext uri="{BB962C8B-B14F-4D97-AF65-F5344CB8AC3E}">
        <p14:creationId xmlns:p14="http://schemas.microsoft.com/office/powerpoint/2010/main" val="1085680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75135" y="1828021"/>
            <a:ext cx="2000250" cy="369332"/>
          </a:xfrm>
          <a:prstGeom prst="rect">
            <a:avLst/>
          </a:prstGeom>
          <a:noFill/>
        </p:spPr>
        <p:txBody>
          <a:bodyPr wrap="square" rtlCol="0">
            <a:spAutoFit/>
          </a:bodyPr>
          <a:lstStyle/>
          <a:p>
            <a:r>
              <a:rPr lang="en-US" dirty="0">
                <a:ln>
                  <a:solidFill>
                    <a:srgbClr val="FF0000"/>
                  </a:solidFill>
                </a:ln>
                <a:solidFill>
                  <a:schemeClr val="bg1"/>
                </a:solidFill>
              </a:rPr>
              <a:t>Lei Xu </a:t>
            </a:r>
            <a:r>
              <a:rPr lang="en-US" dirty="0">
                <a:ln>
                  <a:solidFill>
                    <a:schemeClr val="tx1"/>
                  </a:solidFill>
                </a:ln>
                <a:solidFill>
                  <a:schemeClr val="bg1"/>
                </a:solidFill>
              </a:rPr>
              <a:t>40046329</a:t>
            </a:r>
          </a:p>
        </p:txBody>
      </p:sp>
      <p:sp>
        <p:nvSpPr>
          <p:cNvPr id="6" name="TextBox 5"/>
          <p:cNvSpPr txBox="1"/>
          <p:nvPr/>
        </p:nvSpPr>
        <p:spPr>
          <a:xfrm rot="5400000">
            <a:off x="7824628" y="4102486"/>
            <a:ext cx="2000250" cy="369332"/>
          </a:xfrm>
          <a:prstGeom prst="rect">
            <a:avLst/>
          </a:prstGeom>
          <a:noFill/>
        </p:spPr>
        <p:txBody>
          <a:bodyPr wrap="square" rtlCol="0">
            <a:spAutoFit/>
          </a:bodyPr>
          <a:lstStyle/>
          <a:p>
            <a:r>
              <a:rPr lang="en-US" dirty="0">
                <a:ln>
                  <a:solidFill>
                    <a:schemeClr val="tx1"/>
                  </a:solidFill>
                </a:ln>
                <a:solidFill>
                  <a:schemeClr val="bg1"/>
                </a:solidFill>
              </a:rPr>
              <a:t>Lei Xu 40046329</a:t>
            </a:r>
          </a:p>
        </p:txBody>
      </p:sp>
      <p:sp>
        <p:nvSpPr>
          <p:cNvPr id="7" name="TextBox 6"/>
          <p:cNvSpPr txBox="1"/>
          <p:nvPr/>
        </p:nvSpPr>
        <p:spPr>
          <a:xfrm>
            <a:off x="1667993" y="3365760"/>
            <a:ext cx="2472818" cy="369332"/>
          </a:xfrm>
          <a:prstGeom prst="rect">
            <a:avLst/>
          </a:prstGeom>
          <a:noFill/>
        </p:spPr>
        <p:txBody>
          <a:bodyPr wrap="square" rtlCol="0">
            <a:spAutoFit/>
          </a:bodyPr>
          <a:lstStyle/>
          <a:p>
            <a:r>
              <a:rPr lang="en-US" dirty="0" err="1">
                <a:ln>
                  <a:solidFill>
                    <a:schemeClr val="tx1"/>
                  </a:solidFill>
                </a:ln>
                <a:solidFill>
                  <a:schemeClr val="bg1"/>
                </a:solidFill>
              </a:rPr>
              <a:t>Jiahui</a:t>
            </a:r>
            <a:r>
              <a:rPr lang="en-US" dirty="0">
                <a:ln>
                  <a:solidFill>
                    <a:schemeClr val="tx1"/>
                  </a:solidFill>
                </a:ln>
                <a:solidFill>
                  <a:schemeClr val="bg1"/>
                </a:solidFill>
              </a:rPr>
              <a:t> Wang </a:t>
            </a:r>
            <a:r>
              <a:rPr lang="is-IS" dirty="0">
                <a:ln>
                  <a:solidFill>
                    <a:schemeClr val="tx1"/>
                  </a:solidFill>
                </a:ln>
                <a:solidFill>
                  <a:schemeClr val="bg1"/>
                </a:solidFill>
              </a:rPr>
              <a:t>40070981</a:t>
            </a:r>
            <a:endParaRPr lang="en-US" dirty="0">
              <a:ln>
                <a:solidFill>
                  <a:schemeClr val="tx1"/>
                </a:solidFill>
              </a:ln>
              <a:solidFill>
                <a:schemeClr val="bg1"/>
              </a:solidFill>
            </a:endParaRPr>
          </a:p>
        </p:txBody>
      </p:sp>
      <p:sp>
        <p:nvSpPr>
          <p:cNvPr id="8" name="TextBox 7"/>
          <p:cNvSpPr txBox="1"/>
          <p:nvPr/>
        </p:nvSpPr>
        <p:spPr>
          <a:xfrm>
            <a:off x="1520536" y="1828021"/>
            <a:ext cx="2708552" cy="369332"/>
          </a:xfrm>
          <a:prstGeom prst="rect">
            <a:avLst/>
          </a:prstGeom>
          <a:noFill/>
        </p:spPr>
        <p:txBody>
          <a:bodyPr wrap="square" rtlCol="0">
            <a:spAutoFit/>
          </a:bodyPr>
          <a:lstStyle/>
          <a:p>
            <a:r>
              <a:rPr lang="en-US" dirty="0" err="1">
                <a:ln>
                  <a:solidFill>
                    <a:srgbClr val="FF0000"/>
                  </a:solidFill>
                </a:ln>
                <a:solidFill>
                  <a:schemeClr val="bg1"/>
                </a:solidFill>
              </a:rPr>
              <a:t>Chongwen</a:t>
            </a:r>
            <a:r>
              <a:rPr lang="en-US" dirty="0">
                <a:ln>
                  <a:solidFill>
                    <a:srgbClr val="FF0000"/>
                  </a:solidFill>
                </a:ln>
                <a:solidFill>
                  <a:schemeClr val="bg1"/>
                </a:solidFill>
              </a:rPr>
              <a:t> Li </a:t>
            </a:r>
            <a:r>
              <a:rPr lang="is-IS" dirty="0">
                <a:ln>
                  <a:solidFill>
                    <a:schemeClr val="tx1"/>
                  </a:solidFill>
                </a:ln>
                <a:solidFill>
                  <a:schemeClr val="bg1"/>
                </a:solidFill>
              </a:rPr>
              <a:t>40042828</a:t>
            </a:r>
            <a:endParaRPr lang="en-US" dirty="0">
              <a:ln>
                <a:solidFill>
                  <a:schemeClr val="tx1"/>
                </a:solidFill>
              </a:ln>
              <a:solidFill>
                <a:schemeClr val="bg1"/>
              </a:solidFill>
            </a:endParaRPr>
          </a:p>
        </p:txBody>
      </p:sp>
      <p:sp>
        <p:nvSpPr>
          <p:cNvPr id="9" name="TextBox 8"/>
          <p:cNvSpPr txBox="1"/>
          <p:nvPr/>
        </p:nvSpPr>
        <p:spPr>
          <a:xfrm rot="5400000">
            <a:off x="46421" y="3459301"/>
            <a:ext cx="2893228" cy="369332"/>
          </a:xfrm>
          <a:prstGeom prst="rect">
            <a:avLst/>
          </a:prstGeom>
          <a:noFill/>
        </p:spPr>
        <p:txBody>
          <a:bodyPr wrap="square" rtlCol="0">
            <a:spAutoFit/>
          </a:bodyPr>
          <a:lstStyle/>
          <a:p>
            <a:r>
              <a:rPr lang="en-US" dirty="0" err="1">
                <a:ln>
                  <a:solidFill>
                    <a:schemeClr val="tx1"/>
                  </a:solidFill>
                </a:ln>
                <a:solidFill>
                  <a:schemeClr val="bg1"/>
                </a:solidFill>
              </a:rPr>
              <a:t>Zhongxu</a:t>
            </a:r>
            <a:r>
              <a:rPr lang="en-US" dirty="0">
                <a:ln>
                  <a:solidFill>
                    <a:schemeClr val="tx1"/>
                  </a:solidFill>
                </a:ln>
                <a:solidFill>
                  <a:schemeClr val="bg1"/>
                </a:solidFill>
              </a:rPr>
              <a:t> Huang </a:t>
            </a:r>
            <a:r>
              <a:rPr lang="is-IS" dirty="0">
                <a:ln>
                  <a:solidFill>
                    <a:schemeClr val="tx1"/>
                  </a:solidFill>
                </a:ln>
                <a:solidFill>
                  <a:schemeClr val="bg1"/>
                </a:solidFill>
              </a:rPr>
              <a:t>40052560</a:t>
            </a:r>
            <a:endParaRPr lang="en-US" dirty="0">
              <a:ln>
                <a:solidFill>
                  <a:schemeClr val="tx1"/>
                </a:solidFill>
              </a:ln>
              <a:solidFill>
                <a:schemeClr val="bg1"/>
              </a:solidFill>
            </a:endParaRPr>
          </a:p>
        </p:txBody>
      </p:sp>
      <p:sp>
        <p:nvSpPr>
          <p:cNvPr id="10" name="TextBox 9"/>
          <p:cNvSpPr txBox="1"/>
          <p:nvPr/>
        </p:nvSpPr>
        <p:spPr>
          <a:xfrm rot="5400000">
            <a:off x="3993218" y="3459301"/>
            <a:ext cx="2594501" cy="369332"/>
          </a:xfrm>
          <a:prstGeom prst="rect">
            <a:avLst/>
          </a:prstGeom>
          <a:noFill/>
        </p:spPr>
        <p:txBody>
          <a:bodyPr wrap="square" rtlCol="0">
            <a:spAutoFit/>
          </a:bodyPr>
          <a:lstStyle/>
          <a:p>
            <a:r>
              <a:rPr lang="en-US" dirty="0" err="1">
                <a:ln>
                  <a:solidFill>
                    <a:schemeClr val="tx1"/>
                  </a:solidFill>
                </a:ln>
                <a:solidFill>
                  <a:schemeClr val="bg1"/>
                </a:solidFill>
              </a:rPr>
              <a:t>Xiayan</a:t>
            </a:r>
            <a:r>
              <a:rPr lang="en-US" dirty="0">
                <a:ln>
                  <a:solidFill>
                    <a:schemeClr val="tx1"/>
                  </a:solidFill>
                </a:ln>
                <a:solidFill>
                  <a:schemeClr val="bg1"/>
                </a:solidFill>
              </a:rPr>
              <a:t> </a:t>
            </a:r>
            <a:r>
              <a:rPr lang="en-US" dirty="0" err="1">
                <a:ln>
                  <a:solidFill>
                    <a:schemeClr val="tx1"/>
                  </a:solidFill>
                </a:ln>
                <a:solidFill>
                  <a:schemeClr val="bg1"/>
                </a:solidFill>
              </a:rPr>
              <a:t>Zhong</a:t>
            </a:r>
            <a:r>
              <a:rPr lang="en-US" dirty="0">
                <a:ln>
                  <a:solidFill>
                    <a:schemeClr val="tx1"/>
                  </a:solidFill>
                </a:ln>
                <a:solidFill>
                  <a:schemeClr val="bg1"/>
                </a:solidFill>
              </a:rPr>
              <a:t> </a:t>
            </a:r>
            <a:r>
              <a:rPr lang="is-IS" dirty="0">
                <a:ln>
                  <a:solidFill>
                    <a:schemeClr val="tx1"/>
                  </a:solidFill>
                </a:ln>
                <a:solidFill>
                  <a:schemeClr val="bg1"/>
                </a:solidFill>
              </a:rPr>
              <a:t>40051749</a:t>
            </a:r>
            <a:endParaRPr lang="en-US" dirty="0">
              <a:ln>
                <a:solidFill>
                  <a:schemeClr val="tx1"/>
                </a:solidFill>
              </a:ln>
              <a:solidFill>
                <a:schemeClr val="bg1"/>
              </a:solidFill>
            </a:endParaRPr>
          </a:p>
        </p:txBody>
      </p:sp>
      <p:sp>
        <p:nvSpPr>
          <p:cNvPr id="13" name="TextBox 12"/>
          <p:cNvSpPr txBox="1"/>
          <p:nvPr/>
        </p:nvSpPr>
        <p:spPr>
          <a:xfrm>
            <a:off x="1520536" y="4905915"/>
            <a:ext cx="2708552" cy="369332"/>
          </a:xfrm>
          <a:prstGeom prst="rect">
            <a:avLst/>
          </a:prstGeom>
          <a:noFill/>
        </p:spPr>
        <p:txBody>
          <a:bodyPr wrap="square" rtlCol="0">
            <a:spAutoFit/>
          </a:bodyPr>
          <a:lstStyle/>
          <a:p>
            <a:r>
              <a:rPr lang="en-US" dirty="0" err="1">
                <a:ln>
                  <a:solidFill>
                    <a:schemeClr val="tx1"/>
                  </a:solidFill>
                </a:ln>
                <a:solidFill>
                  <a:schemeClr val="bg1"/>
                </a:solidFill>
              </a:rPr>
              <a:t>Chongwen</a:t>
            </a:r>
            <a:r>
              <a:rPr lang="en-US" dirty="0">
                <a:ln>
                  <a:solidFill>
                    <a:schemeClr val="tx1"/>
                  </a:solidFill>
                </a:ln>
                <a:solidFill>
                  <a:schemeClr val="bg1"/>
                </a:solidFill>
              </a:rPr>
              <a:t> Li </a:t>
            </a:r>
            <a:r>
              <a:rPr lang="is-IS" dirty="0">
                <a:ln>
                  <a:solidFill>
                    <a:schemeClr val="tx1"/>
                  </a:solidFill>
                </a:ln>
                <a:solidFill>
                  <a:schemeClr val="bg1"/>
                </a:solidFill>
              </a:rPr>
              <a:t>40042828</a:t>
            </a:r>
            <a:endParaRPr lang="en-US" dirty="0">
              <a:ln>
                <a:solidFill>
                  <a:schemeClr val="tx1"/>
                </a:solidFill>
              </a:ln>
              <a:solidFill>
                <a:schemeClr val="bg1"/>
              </a:solidFill>
            </a:endParaRPr>
          </a:p>
        </p:txBody>
      </p:sp>
      <p:sp>
        <p:nvSpPr>
          <p:cNvPr id="15" name="TextBox 14"/>
          <p:cNvSpPr txBox="1"/>
          <p:nvPr/>
        </p:nvSpPr>
        <p:spPr>
          <a:xfrm rot="5400000">
            <a:off x="6271661" y="3459301"/>
            <a:ext cx="2594501" cy="369332"/>
          </a:xfrm>
          <a:prstGeom prst="rect">
            <a:avLst/>
          </a:prstGeom>
          <a:noFill/>
        </p:spPr>
        <p:txBody>
          <a:bodyPr wrap="square" rtlCol="0">
            <a:spAutoFit/>
          </a:bodyPr>
          <a:lstStyle/>
          <a:p>
            <a:r>
              <a:rPr lang="en-US" dirty="0" err="1">
                <a:ln>
                  <a:solidFill>
                    <a:srgbClr val="FF0000"/>
                  </a:solidFill>
                </a:ln>
                <a:solidFill>
                  <a:schemeClr val="bg1"/>
                </a:solidFill>
              </a:rPr>
              <a:t>Xiayan</a:t>
            </a:r>
            <a:r>
              <a:rPr lang="en-US" dirty="0">
                <a:ln>
                  <a:solidFill>
                    <a:srgbClr val="FF0000"/>
                  </a:solidFill>
                </a:ln>
                <a:solidFill>
                  <a:schemeClr val="bg1"/>
                </a:solidFill>
              </a:rPr>
              <a:t> </a:t>
            </a:r>
            <a:r>
              <a:rPr lang="en-US" dirty="0" err="1">
                <a:ln>
                  <a:solidFill>
                    <a:srgbClr val="FF0000"/>
                  </a:solidFill>
                </a:ln>
                <a:solidFill>
                  <a:schemeClr val="bg1"/>
                </a:solidFill>
              </a:rPr>
              <a:t>Zhong</a:t>
            </a:r>
            <a:r>
              <a:rPr lang="en-US" dirty="0">
                <a:ln>
                  <a:solidFill>
                    <a:srgbClr val="FF0000"/>
                  </a:solidFill>
                </a:ln>
                <a:solidFill>
                  <a:schemeClr val="bg1"/>
                </a:solidFill>
              </a:rPr>
              <a:t> </a:t>
            </a:r>
            <a:r>
              <a:rPr lang="is-IS" dirty="0">
                <a:ln>
                  <a:solidFill>
                    <a:schemeClr val="tx1"/>
                  </a:solidFill>
                </a:ln>
                <a:solidFill>
                  <a:schemeClr val="bg1"/>
                </a:solidFill>
              </a:rPr>
              <a:t>40051749</a:t>
            </a:r>
            <a:endParaRPr lang="en-US" dirty="0">
              <a:ln>
                <a:solidFill>
                  <a:schemeClr val="tx1"/>
                </a:solidFill>
              </a:ln>
              <a:solidFill>
                <a:schemeClr val="bg1"/>
              </a:solidFill>
            </a:endParaRPr>
          </a:p>
        </p:txBody>
      </p:sp>
      <p:sp>
        <p:nvSpPr>
          <p:cNvPr id="16" name="TextBox 15"/>
          <p:cNvSpPr txBox="1"/>
          <p:nvPr/>
        </p:nvSpPr>
        <p:spPr>
          <a:xfrm rot="5400000">
            <a:off x="9820678" y="3366968"/>
            <a:ext cx="3447226" cy="369332"/>
          </a:xfrm>
          <a:prstGeom prst="rect">
            <a:avLst/>
          </a:prstGeom>
          <a:noFill/>
        </p:spPr>
        <p:txBody>
          <a:bodyPr wrap="square" rtlCol="0">
            <a:spAutoFit/>
          </a:bodyPr>
          <a:lstStyle/>
          <a:p>
            <a:r>
              <a:rPr lang="en-US" dirty="0" err="1">
                <a:ln>
                  <a:solidFill>
                    <a:srgbClr val="FF0000"/>
                  </a:solidFill>
                </a:ln>
                <a:solidFill>
                  <a:schemeClr val="bg1"/>
                </a:solidFill>
              </a:rPr>
              <a:t>Zhongxu</a:t>
            </a:r>
            <a:r>
              <a:rPr lang="en-US" dirty="0">
                <a:ln>
                  <a:solidFill>
                    <a:srgbClr val="FF0000"/>
                  </a:solidFill>
                </a:ln>
                <a:solidFill>
                  <a:schemeClr val="bg1"/>
                </a:solidFill>
              </a:rPr>
              <a:t>     Huang       </a:t>
            </a:r>
            <a:r>
              <a:rPr lang="is-IS" dirty="0">
                <a:ln>
                  <a:solidFill>
                    <a:schemeClr val="tx1"/>
                  </a:solidFill>
                </a:ln>
                <a:solidFill>
                  <a:schemeClr val="bg1"/>
                </a:solidFill>
              </a:rPr>
              <a:t>40052560</a:t>
            </a:r>
            <a:endParaRPr lang="en-US" dirty="0">
              <a:ln>
                <a:solidFill>
                  <a:schemeClr val="tx1"/>
                </a:solidFill>
              </a:ln>
              <a:solidFill>
                <a:schemeClr val="bg1"/>
              </a:solidFill>
            </a:endParaRPr>
          </a:p>
        </p:txBody>
      </p:sp>
      <p:sp>
        <p:nvSpPr>
          <p:cNvPr id="17" name="TextBox 16"/>
          <p:cNvSpPr txBox="1"/>
          <p:nvPr/>
        </p:nvSpPr>
        <p:spPr>
          <a:xfrm>
            <a:off x="9009419" y="4917945"/>
            <a:ext cx="2472818" cy="369332"/>
          </a:xfrm>
          <a:prstGeom prst="rect">
            <a:avLst/>
          </a:prstGeom>
          <a:noFill/>
        </p:spPr>
        <p:txBody>
          <a:bodyPr wrap="square" rtlCol="0">
            <a:spAutoFit/>
          </a:bodyPr>
          <a:lstStyle/>
          <a:p>
            <a:r>
              <a:rPr lang="en-US" dirty="0" err="1">
                <a:ln>
                  <a:solidFill>
                    <a:srgbClr val="FF0000"/>
                  </a:solidFill>
                </a:ln>
                <a:solidFill>
                  <a:schemeClr val="bg1"/>
                </a:solidFill>
              </a:rPr>
              <a:t>Jiahui</a:t>
            </a:r>
            <a:r>
              <a:rPr lang="en-US" dirty="0">
                <a:ln>
                  <a:solidFill>
                    <a:srgbClr val="FF0000"/>
                  </a:solidFill>
                </a:ln>
                <a:solidFill>
                  <a:schemeClr val="bg1"/>
                </a:solidFill>
              </a:rPr>
              <a:t> Wang </a:t>
            </a:r>
            <a:r>
              <a:rPr lang="is-IS" dirty="0">
                <a:ln>
                  <a:solidFill>
                    <a:schemeClr val="tx1"/>
                  </a:solidFill>
                </a:ln>
                <a:solidFill>
                  <a:schemeClr val="bg1"/>
                </a:solidFill>
              </a:rPr>
              <a:t>40070981</a:t>
            </a:r>
            <a:endParaRPr lang="en-US" dirty="0">
              <a:ln>
                <a:solidFill>
                  <a:schemeClr val="tx1"/>
                </a:solidFill>
              </a:ln>
              <a:solidFill>
                <a:schemeClr val="bg1"/>
              </a:solidFill>
            </a:endParaRPr>
          </a:p>
        </p:txBody>
      </p:sp>
      <p:sp>
        <p:nvSpPr>
          <p:cNvPr id="18" name="TextBox 17"/>
          <p:cNvSpPr txBox="1"/>
          <p:nvPr/>
        </p:nvSpPr>
        <p:spPr>
          <a:xfrm>
            <a:off x="8886807" y="2996428"/>
            <a:ext cx="2472818" cy="369332"/>
          </a:xfrm>
          <a:prstGeom prst="rect">
            <a:avLst/>
          </a:prstGeom>
          <a:noFill/>
        </p:spPr>
        <p:txBody>
          <a:bodyPr wrap="square" rtlCol="0">
            <a:spAutoFit/>
          </a:bodyPr>
          <a:lstStyle/>
          <a:p>
            <a:r>
              <a:rPr lang="en-US" dirty="0" err="1">
                <a:ln>
                  <a:solidFill>
                    <a:schemeClr val="tx1"/>
                  </a:solidFill>
                </a:ln>
                <a:solidFill>
                  <a:schemeClr val="bg1"/>
                </a:solidFill>
              </a:rPr>
              <a:t>Jiahui</a:t>
            </a:r>
            <a:r>
              <a:rPr lang="en-US" dirty="0">
                <a:ln>
                  <a:solidFill>
                    <a:schemeClr val="tx1"/>
                  </a:solidFill>
                </a:ln>
                <a:solidFill>
                  <a:schemeClr val="bg1"/>
                </a:solidFill>
              </a:rPr>
              <a:t> Wang </a:t>
            </a:r>
            <a:r>
              <a:rPr lang="is-IS" dirty="0">
                <a:ln>
                  <a:solidFill>
                    <a:schemeClr val="tx1"/>
                  </a:solidFill>
                </a:ln>
                <a:solidFill>
                  <a:schemeClr val="bg1"/>
                </a:solidFill>
              </a:rPr>
              <a:t>40070981</a:t>
            </a:r>
            <a:endParaRPr lang="en-US" dirty="0">
              <a:ln>
                <a:solidFill>
                  <a:schemeClr val="tx1"/>
                </a:solidFill>
              </a:ln>
              <a:solidFill>
                <a:schemeClr val="bg1"/>
              </a:solidFill>
            </a:endParaRPr>
          </a:p>
        </p:txBody>
      </p:sp>
      <p:sp>
        <p:nvSpPr>
          <p:cNvPr id="20" name="TextBox 19"/>
          <p:cNvSpPr txBox="1"/>
          <p:nvPr/>
        </p:nvSpPr>
        <p:spPr>
          <a:xfrm>
            <a:off x="5972161" y="6158987"/>
            <a:ext cx="900113" cy="369332"/>
          </a:xfrm>
          <a:prstGeom prst="rect">
            <a:avLst/>
          </a:prstGeom>
          <a:noFill/>
        </p:spPr>
        <p:txBody>
          <a:bodyPr wrap="square" rtlCol="0" anchor="ctr" anchorCtr="1">
            <a:spAutoFit/>
          </a:bodyPr>
          <a:lstStyle/>
          <a:p>
            <a:r>
              <a:rPr lang="en-US">
                <a:solidFill>
                  <a:schemeClr val="tx2">
                    <a:alpha val="39000"/>
                  </a:schemeClr>
                </a:solidFill>
              </a:rPr>
              <a:t>Team </a:t>
            </a:r>
            <a:r>
              <a:rPr lang="en-US" dirty="0">
                <a:solidFill>
                  <a:schemeClr val="tx2">
                    <a:alpha val="39000"/>
                  </a:schemeClr>
                </a:solidFill>
              </a:rPr>
              <a:t>C</a:t>
            </a:r>
          </a:p>
        </p:txBody>
      </p:sp>
      <p:sp>
        <p:nvSpPr>
          <p:cNvPr id="2" name="Heart 1"/>
          <p:cNvSpPr/>
          <p:nvPr/>
        </p:nvSpPr>
        <p:spPr>
          <a:xfrm>
            <a:off x="5686423" y="6256854"/>
            <a:ext cx="285738" cy="228601"/>
          </a:xfrm>
          <a:prstGeom prst="heart">
            <a:avLst/>
          </a:prstGeom>
          <a:solidFill>
            <a:srgbClr val="FF0000">
              <a:alpha val="20000"/>
            </a:srgbClr>
          </a:solidFill>
          <a:ln>
            <a:solidFill>
              <a:srgbClr val="FF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
        <p:nvSpPr>
          <p:cNvPr id="19" name="Heart 18"/>
          <p:cNvSpPr/>
          <p:nvPr/>
        </p:nvSpPr>
        <p:spPr>
          <a:xfrm>
            <a:off x="6872274" y="6262928"/>
            <a:ext cx="285738" cy="228601"/>
          </a:xfrm>
          <a:prstGeom prst="heart">
            <a:avLst/>
          </a:prstGeom>
          <a:solidFill>
            <a:srgbClr val="FF0000">
              <a:alpha val="20000"/>
            </a:srgbClr>
          </a:solidFill>
          <a:ln>
            <a:solidFill>
              <a:srgbClr val="FF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Tree>
    <p:extLst>
      <p:ext uri="{BB962C8B-B14F-4D97-AF65-F5344CB8AC3E}">
        <p14:creationId xmlns:p14="http://schemas.microsoft.com/office/powerpoint/2010/main" val="2829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sz="2800" dirty="0"/>
              <a:t>Obtain comprehensive knowledge of the six selected metrics from five aspect</a:t>
            </a:r>
            <a:r>
              <a:rPr lang="en-US" altLang="zh-CN" sz="2800" dirty="0"/>
              <a:t>s</a:t>
            </a:r>
            <a:r>
              <a:rPr lang="en-US" sz="2800" dirty="0"/>
              <a:t>, like its definition and algorithm e.g..</a:t>
            </a:r>
          </a:p>
          <a:p>
            <a:pPr marL="457200" indent="-457200" algn="just">
              <a:buFont typeface="+mj-lt"/>
              <a:buAutoNum type="arabicPeriod"/>
            </a:pPr>
            <a:r>
              <a:rPr lang="en-US" sz="2800" dirty="0"/>
              <a:t>Measure these metrics on the selected five open-source systems.</a:t>
            </a:r>
          </a:p>
          <a:p>
            <a:pPr marL="457200" indent="-457200" algn="just">
              <a:buFont typeface="+mj-lt"/>
              <a:buAutoNum type="arabicPeriod"/>
            </a:pPr>
            <a:r>
              <a:rPr lang="en-US" sz="2800" dirty="0"/>
              <a:t>Analyze correlations between them. </a:t>
            </a:r>
          </a:p>
        </p:txBody>
      </p:sp>
    </p:spTree>
    <p:extLst>
      <p:ext uri="{BB962C8B-B14F-4D97-AF65-F5344CB8AC3E}">
        <p14:creationId xmlns:p14="http://schemas.microsoft.com/office/powerpoint/2010/main" val="18768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Metrics </a:t>
            </a:r>
            <a:r>
              <a:rPr lang="mr-IN" altLang="zh-CN" dirty="0"/>
              <a:t>–</a:t>
            </a:r>
            <a:r>
              <a:rPr lang="en-US" altLang="zh-CN" dirty="0"/>
              <a:t> </a:t>
            </a:r>
            <a:r>
              <a:rPr lang="en-US" altLang="zh-CN" sz="2800" dirty="0"/>
              <a:t>Selected Metrics</a:t>
            </a:r>
            <a:endParaRPr lang="en-US" sz="2800" dirty="0"/>
          </a:p>
        </p:txBody>
      </p:sp>
      <p:sp>
        <p:nvSpPr>
          <p:cNvPr id="3" name="Content Placeholder 2"/>
          <p:cNvSpPr>
            <a:spLocks noGrp="1"/>
          </p:cNvSpPr>
          <p:nvPr>
            <p:ph idx="1"/>
          </p:nvPr>
        </p:nvSpPr>
        <p:spPr>
          <a:xfrm>
            <a:off x="1371600" y="2286000"/>
            <a:ext cx="9601200" cy="3843338"/>
          </a:xfrm>
        </p:spPr>
        <p:txBody>
          <a:bodyPr>
            <a:normAutofit fontScale="77500" lnSpcReduction="20000"/>
          </a:bodyPr>
          <a:lstStyle/>
          <a:p>
            <a:r>
              <a:rPr lang="en-US" sz="2800" dirty="0"/>
              <a:t>Testing Coverage Metrics</a:t>
            </a:r>
          </a:p>
          <a:p>
            <a:pPr lvl="1"/>
            <a:r>
              <a:rPr lang="en-US" sz="2400" dirty="0"/>
              <a:t>Statement Coverage</a:t>
            </a:r>
          </a:p>
          <a:p>
            <a:pPr lvl="1"/>
            <a:r>
              <a:rPr lang="en-US" sz="2400" dirty="0"/>
              <a:t>Branch Coverage</a:t>
            </a:r>
          </a:p>
          <a:p>
            <a:r>
              <a:rPr lang="en-US" sz="2800" dirty="0"/>
              <a:t>Test Suite Effectiveness Metrics</a:t>
            </a:r>
          </a:p>
          <a:p>
            <a:pPr lvl="1"/>
            <a:r>
              <a:rPr lang="en-US" sz="2300" dirty="0"/>
              <a:t>Mutation Score</a:t>
            </a:r>
          </a:p>
          <a:p>
            <a:r>
              <a:rPr lang="en-US" sz="2800" dirty="0"/>
              <a:t>Complexity Metrics</a:t>
            </a:r>
          </a:p>
          <a:p>
            <a:pPr lvl="1"/>
            <a:r>
              <a:rPr lang="en-US" sz="2300" dirty="0" err="1"/>
              <a:t>Cyclomatic</a:t>
            </a:r>
            <a:r>
              <a:rPr lang="en-US" sz="2300" dirty="0"/>
              <a:t> Complexity</a:t>
            </a:r>
          </a:p>
          <a:p>
            <a:r>
              <a:rPr lang="en-US" sz="2800" dirty="0"/>
              <a:t>Software Maintenance Effort Metrics</a:t>
            </a:r>
          </a:p>
          <a:p>
            <a:pPr lvl="1"/>
            <a:r>
              <a:rPr lang="en-US" sz="2300" dirty="0"/>
              <a:t>Code Churn</a:t>
            </a:r>
          </a:p>
          <a:p>
            <a:r>
              <a:rPr lang="en-US" sz="2800" dirty="0"/>
              <a:t>Software Quality Attribute Metrics</a:t>
            </a:r>
          </a:p>
          <a:p>
            <a:pPr lvl="1"/>
            <a:r>
              <a:rPr lang="en-US" sz="2300" dirty="0"/>
              <a:t>Post-release Defect Density</a:t>
            </a:r>
          </a:p>
          <a:p>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 </a:t>
            </a:r>
            <a:r>
              <a:rPr lang="en-US" sz="2800" dirty="0"/>
              <a:t>Subject Programs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76024048"/>
              </p:ext>
            </p:extLst>
          </p:nvPr>
        </p:nvGraphicFramePr>
        <p:xfrm>
          <a:off x="1371601" y="1992086"/>
          <a:ext cx="9971314" cy="3842656"/>
        </p:xfrm>
        <a:graphic>
          <a:graphicData uri="http://schemas.openxmlformats.org/drawingml/2006/table">
            <a:tbl>
              <a:tblPr>
                <a:tableStyleId>{5C22544A-7EE6-4342-B048-85BDC9FD1C3A}</a:tableStyleId>
              </a:tblPr>
              <a:tblGrid>
                <a:gridCol w="1248867">
                  <a:extLst>
                    <a:ext uri="{9D8B030D-6E8A-4147-A177-3AD203B41FA5}">
                      <a16:colId xmlns:a16="http://schemas.microsoft.com/office/drawing/2014/main" xmlns="" val="20000"/>
                    </a:ext>
                  </a:extLst>
                </a:gridCol>
                <a:gridCol w="1938233">
                  <a:extLst>
                    <a:ext uri="{9D8B030D-6E8A-4147-A177-3AD203B41FA5}">
                      <a16:colId xmlns:a16="http://schemas.microsoft.com/office/drawing/2014/main" xmlns="" val="20001"/>
                    </a:ext>
                  </a:extLst>
                </a:gridCol>
                <a:gridCol w="1798603">
                  <a:extLst>
                    <a:ext uri="{9D8B030D-6E8A-4147-A177-3AD203B41FA5}">
                      <a16:colId xmlns:a16="http://schemas.microsoft.com/office/drawing/2014/main" xmlns="" val="20002"/>
                    </a:ext>
                  </a:extLst>
                </a:gridCol>
                <a:gridCol w="1659947">
                  <a:extLst>
                    <a:ext uri="{9D8B030D-6E8A-4147-A177-3AD203B41FA5}">
                      <a16:colId xmlns:a16="http://schemas.microsoft.com/office/drawing/2014/main" xmlns="" val="20003"/>
                    </a:ext>
                  </a:extLst>
                </a:gridCol>
                <a:gridCol w="1659947">
                  <a:extLst>
                    <a:ext uri="{9D8B030D-6E8A-4147-A177-3AD203B41FA5}">
                      <a16:colId xmlns:a16="http://schemas.microsoft.com/office/drawing/2014/main" xmlns="" val="20004"/>
                    </a:ext>
                  </a:extLst>
                </a:gridCol>
                <a:gridCol w="1519340">
                  <a:extLst>
                    <a:ext uri="{9D8B030D-6E8A-4147-A177-3AD203B41FA5}">
                      <a16:colId xmlns:a16="http://schemas.microsoft.com/office/drawing/2014/main" xmlns="" val="20005"/>
                    </a:ext>
                  </a:extLst>
                </a:gridCol>
                <a:gridCol w="146377">
                  <a:extLst>
                    <a:ext uri="{9D8B030D-6E8A-4147-A177-3AD203B41FA5}">
                      <a16:colId xmlns:a16="http://schemas.microsoft.com/office/drawing/2014/main" xmlns="" val="20006"/>
                    </a:ext>
                  </a:extLst>
                </a:gridCol>
              </a:tblGrid>
              <a:tr h="402660">
                <a:tc>
                  <a:txBody>
                    <a:bodyPr/>
                    <a:lstStyle/>
                    <a:p>
                      <a:pPr algn="ctr">
                        <a:spcAft>
                          <a:spcPts val="0"/>
                        </a:spcAft>
                      </a:pPr>
                      <a:r>
                        <a:rPr lang="en-US" sz="750">
                          <a:effectLst/>
                        </a:rPr>
                        <a:t> </a:t>
                      </a:r>
                      <a:endParaRPr lang="en-US" sz="750" b="1" i="1">
                        <a:effectLst/>
                        <a:latin typeface="Times New Roman" charset="0"/>
                        <a:ea typeface="宋体" charset="-122"/>
                      </a:endParaRPr>
                    </a:p>
                  </a:txBody>
                  <a:tcPr marL="68580" marR="68580" marT="0" marB="0" anchor="ctr"/>
                </a:tc>
                <a:tc gridSpan="6">
                  <a:txBody>
                    <a:bodyPr/>
                    <a:lstStyle/>
                    <a:p>
                      <a:pPr algn="ctr">
                        <a:spcAft>
                          <a:spcPts val="0"/>
                        </a:spcAft>
                      </a:pPr>
                      <a:r>
                        <a:rPr lang="en-US" sz="1100">
                          <a:effectLst/>
                        </a:rPr>
                        <a:t>Subject Programs</a:t>
                      </a:r>
                      <a:endParaRPr lang="en-US" sz="750" b="1" i="1">
                        <a:effectLst/>
                        <a:latin typeface="Times New Roman" charset="0"/>
                        <a:ea typeface="宋体" charset="-122"/>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39265">
                <a:tc>
                  <a:txBody>
                    <a:bodyPr/>
                    <a:lstStyle/>
                    <a:p>
                      <a:pPr algn="just">
                        <a:spcAft>
                          <a:spcPts val="0"/>
                        </a:spcAft>
                      </a:pPr>
                      <a:r>
                        <a:rPr lang="en-US" sz="1000">
                          <a:effectLst/>
                        </a:rPr>
                        <a:t>Criterion</a:t>
                      </a:r>
                      <a:endParaRPr lang="en-US" sz="8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Apache Commons Configuration</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Apache Commons Collection</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Apache CXF</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Apache Axis2</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altLang="zh-CN" sz="1000" dirty="0">
                          <a:effectLst/>
                        </a:rPr>
                        <a:t>TBD</a:t>
                      </a:r>
                      <a:r>
                        <a:rPr lang="en-US" sz="1000" dirty="0">
                          <a:effectLst/>
                        </a:rPr>
                        <a:t> </a:t>
                      </a:r>
                      <a:endParaRPr lang="en-US" sz="1000" dirty="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 </a:t>
                      </a:r>
                      <a:endParaRPr lang="en-US" sz="1000">
                        <a:effectLst/>
                        <a:latin typeface="Times New Roman" charset="0"/>
                        <a:ea typeface="宋体" charset="-122"/>
                      </a:endParaRPr>
                    </a:p>
                  </a:txBody>
                  <a:tcPr marL="0" marR="0" marT="0" marB="0" anchor="ctr"/>
                </a:tc>
                <a:extLst>
                  <a:ext uri="{0D108BD9-81ED-4DB2-BD59-A6C34878D82A}">
                    <a16:rowId xmlns:a16="http://schemas.microsoft.com/office/drawing/2014/main" xmlns="" val="10001"/>
                  </a:ext>
                </a:extLst>
              </a:tr>
              <a:tr h="658898">
                <a:tc>
                  <a:txBody>
                    <a:bodyPr/>
                    <a:lstStyle/>
                    <a:p>
                      <a:pPr algn="just">
                        <a:spcAft>
                          <a:spcPts val="0"/>
                        </a:spcAft>
                      </a:pPr>
                      <a:r>
                        <a:rPr lang="en-US" sz="1000">
                          <a:effectLst/>
                        </a:rPr>
                        <a:t>URL</a:t>
                      </a:r>
                      <a:endParaRPr lang="en-US" sz="8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http://commons.apache.org/configuration/</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http://commons.apache.org/collections/</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http://cxf.apache.org/</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http://axis.apache.org/axis2/java/core</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dirty="0">
                          <a:effectLst/>
                        </a:rPr>
                        <a:t> </a:t>
                      </a:r>
                      <a:r>
                        <a:rPr lang="en-US" altLang="zh-CN" sz="1000" dirty="0">
                          <a:effectLst/>
                        </a:rPr>
                        <a:t>TBD</a:t>
                      </a:r>
                      <a:endParaRPr lang="en-US" sz="1000" dirty="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 </a:t>
                      </a:r>
                      <a:endParaRPr lang="en-US" sz="1000">
                        <a:effectLst/>
                        <a:latin typeface="Times New Roman" charset="0"/>
                        <a:ea typeface="宋体" charset="-122"/>
                      </a:endParaRPr>
                    </a:p>
                  </a:txBody>
                  <a:tcPr marL="0" marR="0" marT="0" marB="0" anchor="ctr"/>
                </a:tc>
                <a:extLst>
                  <a:ext uri="{0D108BD9-81ED-4DB2-BD59-A6C34878D82A}">
                    <a16:rowId xmlns:a16="http://schemas.microsoft.com/office/drawing/2014/main" xmlns="" val="10002"/>
                  </a:ext>
                </a:extLst>
              </a:tr>
              <a:tr h="658898">
                <a:tc>
                  <a:txBody>
                    <a:bodyPr/>
                    <a:lstStyle/>
                    <a:p>
                      <a:pPr algn="just">
                        <a:spcAft>
                          <a:spcPts val="0"/>
                        </a:spcAft>
                      </a:pPr>
                      <a:r>
                        <a:rPr lang="en-US" sz="1000">
                          <a:effectLst/>
                        </a:rPr>
                        <a:t>Bug-tracking</a:t>
                      </a:r>
                      <a:endParaRPr lang="en-US" sz="8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http://issues.apache.org/jira/browse/CONFIGURATION</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http://issues.apache.org/jira/browse/COLLECTIONS</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http://issues.apache.org/jira/browse/CXF</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https://issues.apache.org/jira/browse/AXIS2</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altLang="zh-CN" sz="1000" dirty="0">
                          <a:effectLst/>
                        </a:rPr>
                        <a:t>TBD</a:t>
                      </a:r>
                      <a:r>
                        <a:rPr lang="en-US" sz="1000" dirty="0">
                          <a:effectLst/>
                        </a:rPr>
                        <a:t> </a:t>
                      </a:r>
                      <a:endParaRPr lang="en-US" sz="1000" dirty="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 </a:t>
                      </a:r>
                      <a:endParaRPr lang="en-US" sz="1000">
                        <a:effectLst/>
                        <a:latin typeface="Times New Roman" charset="0"/>
                        <a:ea typeface="宋体" charset="-122"/>
                      </a:endParaRPr>
                    </a:p>
                  </a:txBody>
                  <a:tcPr marL="0" marR="0" marT="0" marB="0" anchor="ctr"/>
                </a:tc>
                <a:extLst>
                  <a:ext uri="{0D108BD9-81ED-4DB2-BD59-A6C34878D82A}">
                    <a16:rowId xmlns:a16="http://schemas.microsoft.com/office/drawing/2014/main" xmlns="" val="10003"/>
                  </a:ext>
                </a:extLst>
              </a:tr>
              <a:tr h="413642">
                <a:tc>
                  <a:txBody>
                    <a:bodyPr/>
                    <a:lstStyle/>
                    <a:p>
                      <a:pPr algn="just">
                        <a:spcAft>
                          <a:spcPts val="0"/>
                        </a:spcAft>
                      </a:pPr>
                      <a:r>
                        <a:rPr lang="en-US" sz="1000">
                          <a:effectLst/>
                        </a:rPr>
                        <a:t>NLOC</a:t>
                      </a:r>
                      <a:endParaRPr lang="en-US" sz="8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11,743</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dirty="0">
                          <a:effectLst/>
                        </a:rPr>
                        <a:t>13,084</a:t>
                      </a:r>
                      <a:endParaRPr lang="en-US" sz="1000" dirty="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104,426</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103,591</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altLang="zh-CN" sz="1000" dirty="0">
                          <a:effectLst/>
                        </a:rPr>
                        <a:t>TBD</a:t>
                      </a:r>
                      <a:r>
                        <a:rPr lang="en-US" sz="1000" dirty="0">
                          <a:effectLst/>
                        </a:rPr>
                        <a:t> </a:t>
                      </a:r>
                      <a:endParaRPr lang="en-US" sz="1000" dirty="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 </a:t>
                      </a:r>
                      <a:endParaRPr lang="en-US" sz="1000">
                        <a:effectLst/>
                        <a:latin typeface="Times New Roman" charset="0"/>
                        <a:ea typeface="宋体" charset="-122"/>
                      </a:endParaRPr>
                    </a:p>
                  </a:txBody>
                  <a:tcPr marL="0" marR="0" marT="0" marB="0" anchor="ctr"/>
                </a:tc>
                <a:extLst>
                  <a:ext uri="{0D108BD9-81ED-4DB2-BD59-A6C34878D82A}">
                    <a16:rowId xmlns:a16="http://schemas.microsoft.com/office/drawing/2014/main" xmlns="" val="10004"/>
                  </a:ext>
                </a:extLst>
              </a:tr>
              <a:tr h="388933">
                <a:tc>
                  <a:txBody>
                    <a:bodyPr/>
                    <a:lstStyle/>
                    <a:p>
                      <a:pPr algn="just">
                        <a:spcAft>
                          <a:spcPts val="0"/>
                        </a:spcAft>
                      </a:pPr>
                      <a:r>
                        <a:rPr lang="en-US" sz="1000">
                          <a:effectLst/>
                        </a:rPr>
                        <a:t>Version</a:t>
                      </a:r>
                      <a:endParaRPr lang="en-US" sz="8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2.4</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4.3</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3.3.2</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1.7.9</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dirty="0">
                          <a:effectLst/>
                        </a:rPr>
                        <a:t> </a:t>
                      </a:r>
                      <a:r>
                        <a:rPr lang="en-US" altLang="zh-CN" sz="1000" dirty="0">
                          <a:effectLst/>
                        </a:rPr>
                        <a:t>TBD</a:t>
                      </a:r>
                      <a:endParaRPr lang="en-US" sz="1000" dirty="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 </a:t>
                      </a:r>
                      <a:endParaRPr lang="en-US" sz="1000">
                        <a:effectLst/>
                        <a:latin typeface="Times New Roman" charset="0"/>
                        <a:ea typeface="宋体" charset="-122"/>
                      </a:endParaRPr>
                    </a:p>
                  </a:txBody>
                  <a:tcPr marL="0" marR="0" marT="0" marB="0" anchor="ctr"/>
                </a:tc>
                <a:extLst>
                  <a:ext uri="{0D108BD9-81ED-4DB2-BD59-A6C34878D82A}">
                    <a16:rowId xmlns:a16="http://schemas.microsoft.com/office/drawing/2014/main" xmlns="" val="10005"/>
                  </a:ext>
                </a:extLst>
              </a:tr>
              <a:tr h="440180">
                <a:tc>
                  <a:txBody>
                    <a:bodyPr/>
                    <a:lstStyle/>
                    <a:p>
                      <a:pPr algn="just">
                        <a:spcAft>
                          <a:spcPts val="0"/>
                        </a:spcAft>
                      </a:pPr>
                      <a:r>
                        <a:rPr lang="en-US" sz="1000">
                          <a:effectLst/>
                        </a:rPr>
                        <a:t>Type</a:t>
                      </a:r>
                      <a:endParaRPr lang="en-US" sz="8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Single Module</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Single Module</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dirty="0">
                          <a:solidFill>
                            <a:srgbClr val="FF0000"/>
                          </a:solidFill>
                          <a:effectLst/>
                        </a:rPr>
                        <a:t>Multiple</a:t>
                      </a:r>
                      <a:r>
                        <a:rPr lang="en-US" sz="1000" dirty="0">
                          <a:effectLst/>
                        </a:rPr>
                        <a:t> </a:t>
                      </a:r>
                      <a:r>
                        <a:rPr lang="en-US" sz="1000" dirty="0">
                          <a:solidFill>
                            <a:srgbClr val="FF0000"/>
                          </a:solidFill>
                          <a:effectLst/>
                        </a:rPr>
                        <a:t>Module</a:t>
                      </a:r>
                      <a:endParaRPr lang="en-US" sz="1000" dirty="0">
                        <a:solidFill>
                          <a:srgbClr val="FF0000"/>
                        </a:solidFill>
                        <a:effectLst/>
                        <a:latin typeface="Times New Roman" charset="0"/>
                        <a:ea typeface="宋体" charset="-122"/>
                      </a:endParaRPr>
                    </a:p>
                  </a:txBody>
                  <a:tcPr marL="68580" marR="68580" marT="0" marB="0" anchor="ctr"/>
                </a:tc>
                <a:tc>
                  <a:txBody>
                    <a:bodyPr/>
                    <a:lstStyle/>
                    <a:p>
                      <a:pPr algn="ctr">
                        <a:spcAft>
                          <a:spcPts val="0"/>
                        </a:spcAft>
                      </a:pPr>
                      <a:r>
                        <a:rPr lang="en-US" sz="1000" dirty="0">
                          <a:solidFill>
                            <a:srgbClr val="FF0000"/>
                          </a:solidFill>
                          <a:effectLst/>
                        </a:rPr>
                        <a:t>Multiple Module</a:t>
                      </a:r>
                      <a:endParaRPr lang="en-US" sz="1000" dirty="0">
                        <a:solidFill>
                          <a:srgbClr val="FF0000"/>
                        </a:solidFill>
                        <a:effectLst/>
                        <a:latin typeface="Times New Roman" charset="0"/>
                        <a:ea typeface="宋体" charset="-122"/>
                      </a:endParaRPr>
                    </a:p>
                  </a:txBody>
                  <a:tcPr marL="68580" marR="68580" marT="0" marB="0" anchor="ctr"/>
                </a:tc>
                <a:tc>
                  <a:txBody>
                    <a:bodyPr/>
                    <a:lstStyle/>
                    <a:p>
                      <a:pPr algn="ctr">
                        <a:spcAft>
                          <a:spcPts val="0"/>
                        </a:spcAft>
                      </a:pPr>
                      <a:r>
                        <a:rPr lang="en-US" sz="1000" dirty="0">
                          <a:effectLst/>
                        </a:rPr>
                        <a:t> </a:t>
                      </a:r>
                      <a:r>
                        <a:rPr lang="en-US" altLang="zh-CN" sz="1000" dirty="0">
                          <a:effectLst/>
                        </a:rPr>
                        <a:t>TBD</a:t>
                      </a:r>
                      <a:endParaRPr lang="en-US" sz="1000" dirty="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 </a:t>
                      </a:r>
                      <a:endParaRPr lang="en-US" sz="1000">
                        <a:effectLst/>
                        <a:latin typeface="Times New Roman" charset="0"/>
                        <a:ea typeface="宋体" charset="-122"/>
                      </a:endParaRPr>
                    </a:p>
                  </a:txBody>
                  <a:tcPr marL="0" marR="0" marT="0" marB="0" anchor="ctr"/>
                </a:tc>
                <a:extLst>
                  <a:ext uri="{0D108BD9-81ED-4DB2-BD59-A6C34878D82A}">
                    <a16:rowId xmlns:a16="http://schemas.microsoft.com/office/drawing/2014/main" xmlns="" val="10006"/>
                  </a:ext>
                </a:extLst>
              </a:tr>
              <a:tr h="440180">
                <a:tc>
                  <a:txBody>
                    <a:bodyPr/>
                    <a:lstStyle/>
                    <a:p>
                      <a:pPr algn="just">
                        <a:spcAft>
                          <a:spcPts val="0"/>
                        </a:spcAft>
                      </a:pPr>
                      <a:r>
                        <a:rPr lang="en-US" sz="1000">
                          <a:effectLst/>
                        </a:rPr>
                        <a:t>Language</a:t>
                      </a:r>
                      <a:endParaRPr lang="en-US" sz="8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Java</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Java</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Java</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sz="1000">
                          <a:effectLst/>
                        </a:rPr>
                        <a:t>Java | C</a:t>
                      </a:r>
                      <a:endParaRPr lang="en-US" sz="1000">
                        <a:effectLst/>
                        <a:latin typeface="Times New Roman" charset="0"/>
                        <a:ea typeface="宋体" charset="-122"/>
                      </a:endParaRPr>
                    </a:p>
                  </a:txBody>
                  <a:tcPr marL="68580" marR="68580" marT="0" marB="0" anchor="ctr"/>
                </a:tc>
                <a:tc>
                  <a:txBody>
                    <a:bodyPr/>
                    <a:lstStyle/>
                    <a:p>
                      <a:pPr algn="ctr">
                        <a:spcAft>
                          <a:spcPts val="0"/>
                        </a:spcAft>
                      </a:pPr>
                      <a:r>
                        <a:rPr lang="en-US" altLang="zh-CN" sz="1000" dirty="0">
                          <a:effectLst/>
                        </a:rPr>
                        <a:t>TBD</a:t>
                      </a:r>
                      <a:r>
                        <a:rPr lang="en-US" sz="1000" dirty="0">
                          <a:effectLst/>
                        </a:rPr>
                        <a:t> </a:t>
                      </a:r>
                      <a:endParaRPr lang="en-US" sz="1000" dirty="0">
                        <a:effectLst/>
                        <a:latin typeface="Times New Roman" charset="0"/>
                        <a:ea typeface="宋体" charset="-122"/>
                      </a:endParaRPr>
                    </a:p>
                  </a:txBody>
                  <a:tcPr marL="68580" marR="68580" marT="0" marB="0" anchor="ctr"/>
                </a:tc>
                <a:tc>
                  <a:txBody>
                    <a:bodyPr/>
                    <a:lstStyle/>
                    <a:p>
                      <a:pPr algn="ctr">
                        <a:spcAft>
                          <a:spcPts val="0"/>
                        </a:spcAft>
                      </a:pPr>
                      <a:r>
                        <a:rPr lang="en-US" sz="1000" dirty="0">
                          <a:effectLst/>
                        </a:rPr>
                        <a:t> </a:t>
                      </a:r>
                      <a:endParaRPr lang="en-US" sz="1000" dirty="0">
                        <a:effectLst/>
                        <a:latin typeface="Times New Roman" charset="0"/>
                        <a:ea typeface="宋体" charset="-122"/>
                      </a:endParaRPr>
                    </a:p>
                  </a:txBody>
                  <a:tcPr marL="0" marR="0" marT="0" marB="0" anchor="ctr"/>
                </a:tc>
                <a:extLst>
                  <a:ext uri="{0D108BD9-81ED-4DB2-BD59-A6C34878D82A}">
                    <a16:rowId xmlns:a16="http://schemas.microsoft.com/office/drawing/2014/main" xmlns=""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 1&amp;2&amp;4:  Test Coverage &amp; Complexity</a:t>
            </a:r>
          </a:p>
        </p:txBody>
      </p:sp>
      <p:sp>
        <p:nvSpPr>
          <p:cNvPr id="3" name="Content Placeholder 2"/>
          <p:cNvSpPr>
            <a:spLocks noGrp="1"/>
          </p:cNvSpPr>
          <p:nvPr>
            <p:ph idx="1"/>
          </p:nvPr>
        </p:nvSpPr>
        <p:spPr>
          <a:xfrm>
            <a:off x="1371600" y="1791222"/>
            <a:ext cx="9601200" cy="4076178"/>
          </a:xfrm>
        </p:spPr>
        <p:txBody>
          <a:bodyPr>
            <a:normAutofit/>
          </a:bodyPr>
          <a:lstStyle/>
          <a:p>
            <a:r>
              <a:rPr lang="en-US" dirty="0"/>
              <a:t>Statement Coverage</a:t>
            </a:r>
          </a:p>
          <a:p>
            <a:pPr marL="0" indent="0">
              <a:buNone/>
            </a:pPr>
            <a:r>
              <a:rPr lang="en-CA" dirty="0"/>
              <a:t>	Statement coverage measures the percentage of executed statements. </a:t>
            </a:r>
            <a:endParaRPr lang="en-US" dirty="0"/>
          </a:p>
          <a:p>
            <a:r>
              <a:rPr lang="en-US" dirty="0"/>
              <a:t>Branch Coverage</a:t>
            </a:r>
          </a:p>
          <a:p>
            <a:pPr marL="0" indent="0">
              <a:buNone/>
            </a:pPr>
            <a:r>
              <a:rPr lang="en-US" dirty="0"/>
              <a:t>	Coverage of True and False</a:t>
            </a:r>
          </a:p>
          <a:p>
            <a:r>
              <a:rPr lang="en-US" dirty="0"/>
              <a:t>Cyclomatic Complexity</a:t>
            </a:r>
          </a:p>
          <a:p>
            <a:pPr marL="0" indent="0">
              <a:buNone/>
            </a:pPr>
            <a:r>
              <a:rPr lang="en-US" dirty="0"/>
              <a:t>	CC measures the number of linearly independent paths.</a:t>
            </a:r>
          </a:p>
          <a:p>
            <a:r>
              <a:rPr lang="en-US" dirty="0"/>
              <a:t>TOOL: Jacoco</a:t>
            </a:r>
          </a:p>
          <a:p>
            <a:pPr marL="0" indent="0">
              <a:buNone/>
            </a:pPr>
            <a:r>
              <a:rPr lang="en-US" dirty="0"/>
              <a:t>	By using Jacoco, it generates a report containing LOC, statement coverage, 	branch coverage and CC complexity.</a:t>
            </a:r>
          </a:p>
        </p:txBody>
      </p:sp>
    </p:spTree>
    <p:extLst>
      <p:ext uri="{BB962C8B-B14F-4D97-AF65-F5344CB8AC3E}">
        <p14:creationId xmlns:p14="http://schemas.microsoft.com/office/powerpoint/2010/main" val="1589127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 1&amp;2&amp;4 - </a:t>
            </a:r>
            <a:r>
              <a:rPr lang="en-US" dirty="0" err="1"/>
              <a:t>Jacoco</a:t>
            </a:r>
            <a:r>
              <a:rPr lang="en-US" dirty="0"/>
              <a:t> Plugin</a:t>
            </a:r>
          </a:p>
        </p:txBody>
      </p:sp>
      <p:sp>
        <p:nvSpPr>
          <p:cNvPr id="3" name="Content Placeholder 2"/>
          <p:cNvSpPr>
            <a:spLocks noGrp="1"/>
          </p:cNvSpPr>
          <p:nvPr>
            <p:ph idx="1"/>
          </p:nvPr>
        </p:nvSpPr>
        <p:spPr>
          <a:xfrm>
            <a:off x="1371600" y="1860115"/>
            <a:ext cx="9601200" cy="3581400"/>
          </a:xfrm>
        </p:spPr>
        <p:txBody>
          <a:bodyPr/>
          <a:lstStyle/>
          <a:p>
            <a:r>
              <a:rPr lang="en-US" dirty="0"/>
              <a:t>Single-Module System, Jacoco plugin inserts in pom.xml</a:t>
            </a:r>
          </a:p>
          <a:p>
            <a:endParaRPr lang="en-US" dirty="0"/>
          </a:p>
          <a:p>
            <a:r>
              <a:rPr lang="en-US" dirty="0"/>
              <a:t>Multiple-Module System, Jacoco plugin inserts in root’s pom.xml</a:t>
            </a:r>
          </a:p>
        </p:txBody>
      </p:sp>
      <p:pic>
        <p:nvPicPr>
          <p:cNvPr id="4" name="Picture 3">
            <a:extLst>
              <a:ext uri="{FF2B5EF4-FFF2-40B4-BE49-F238E27FC236}">
                <a16:creationId xmlns:a16="http://schemas.microsoft.com/office/drawing/2014/main" xmlns="" id="{535685E9-AF01-7942-B618-F2B928E14EDF}"/>
              </a:ext>
            </a:extLst>
          </p:cNvPr>
          <p:cNvPicPr>
            <a:picLocks noChangeAspect="1"/>
          </p:cNvPicPr>
          <p:nvPr/>
        </p:nvPicPr>
        <p:blipFill>
          <a:blip r:embed="rId2"/>
          <a:stretch>
            <a:fillRect/>
          </a:stretch>
        </p:blipFill>
        <p:spPr>
          <a:xfrm>
            <a:off x="4322523" y="3346015"/>
            <a:ext cx="3443911" cy="2410738"/>
          </a:xfrm>
          <a:prstGeom prst="rect">
            <a:avLst/>
          </a:prstGeom>
        </p:spPr>
      </p:pic>
    </p:spTree>
    <p:extLst>
      <p:ext uri="{BB962C8B-B14F-4D97-AF65-F5344CB8AC3E}">
        <p14:creationId xmlns:p14="http://schemas.microsoft.com/office/powerpoint/2010/main" val="157048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 1&amp;2&amp;4 - </a:t>
            </a:r>
            <a:r>
              <a:rPr lang="en-US" dirty="0" err="1"/>
              <a:t>Jacoco</a:t>
            </a:r>
            <a:r>
              <a:rPr lang="en-US" dirty="0"/>
              <a:t> Report</a:t>
            </a:r>
          </a:p>
        </p:txBody>
      </p:sp>
      <p:sp>
        <p:nvSpPr>
          <p:cNvPr id="3" name="Content Placeholder 2"/>
          <p:cNvSpPr>
            <a:spLocks noGrp="1"/>
          </p:cNvSpPr>
          <p:nvPr>
            <p:ph idx="1"/>
          </p:nvPr>
        </p:nvSpPr>
        <p:spPr/>
        <p:txBody>
          <a:bodyPr/>
          <a:lstStyle/>
          <a:p>
            <a:r>
              <a:rPr lang="en-US" dirty="0"/>
              <a:t>Single-module system can get a Jacoco report.</a:t>
            </a:r>
          </a:p>
          <a:p>
            <a:r>
              <a:rPr lang="en-US" dirty="0"/>
              <a:t>Multiple-module system can get a bunch of reports corresponding to each module.</a:t>
            </a:r>
          </a:p>
          <a:p>
            <a:pPr marL="0" indent="0" algn="ctr">
              <a:buNone/>
            </a:pPr>
            <a:r>
              <a:rPr lang="en-US" dirty="0"/>
              <a:t>(Apache-Commons-Collection-4.3)</a:t>
            </a:r>
          </a:p>
        </p:txBody>
      </p:sp>
      <p:pic>
        <p:nvPicPr>
          <p:cNvPr id="6" name="Picture 5">
            <a:extLst>
              <a:ext uri="{FF2B5EF4-FFF2-40B4-BE49-F238E27FC236}">
                <a16:creationId xmlns:a16="http://schemas.microsoft.com/office/drawing/2014/main" xmlns="" id="{DD439934-D3DB-6849-8739-5E6B6930AE0A}"/>
              </a:ext>
            </a:extLst>
          </p:cNvPr>
          <p:cNvPicPr>
            <a:picLocks noChangeAspect="1"/>
          </p:cNvPicPr>
          <p:nvPr/>
        </p:nvPicPr>
        <p:blipFill>
          <a:blip r:embed="rId2"/>
          <a:stretch>
            <a:fillRect/>
          </a:stretch>
        </p:blipFill>
        <p:spPr>
          <a:xfrm>
            <a:off x="2049044" y="3665928"/>
            <a:ext cx="8246312" cy="1669263"/>
          </a:xfrm>
          <a:prstGeom prst="rect">
            <a:avLst/>
          </a:prstGeom>
        </p:spPr>
      </p:pic>
      <p:cxnSp>
        <p:nvCxnSpPr>
          <p:cNvPr id="11" name="Straight Arrow Connector 10">
            <a:extLst>
              <a:ext uri="{FF2B5EF4-FFF2-40B4-BE49-F238E27FC236}">
                <a16:creationId xmlns:a16="http://schemas.microsoft.com/office/drawing/2014/main" xmlns="" id="{CDB7CCCF-B0B5-A14B-AA9B-899F5E26919C}"/>
              </a:ext>
            </a:extLst>
          </p:cNvPr>
          <p:cNvCxnSpPr/>
          <p:nvPr/>
        </p:nvCxnSpPr>
        <p:spPr>
          <a:xfrm flipV="1">
            <a:off x="5073041" y="5063688"/>
            <a:ext cx="551145" cy="400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9DF91D68-330D-A741-9A21-A75D9CF9AE35}"/>
              </a:ext>
            </a:extLst>
          </p:cNvPr>
          <p:cNvCxnSpPr/>
          <p:nvPr/>
        </p:nvCxnSpPr>
        <p:spPr>
          <a:xfrm flipV="1">
            <a:off x="7102258" y="5064815"/>
            <a:ext cx="0" cy="499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9A0937DF-67FF-3545-B185-7B1D51204884}"/>
              </a:ext>
            </a:extLst>
          </p:cNvPr>
          <p:cNvCxnSpPr/>
          <p:nvPr/>
        </p:nvCxnSpPr>
        <p:spPr>
          <a:xfrm flipH="1" flipV="1">
            <a:off x="7916449" y="5125473"/>
            <a:ext cx="350729" cy="339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BD0114C0-6A3E-9A4E-9376-C867987F3FD8}"/>
              </a:ext>
            </a:extLst>
          </p:cNvPr>
          <p:cNvCxnSpPr>
            <a:cxnSpLocks/>
          </p:cNvCxnSpPr>
          <p:nvPr/>
        </p:nvCxnSpPr>
        <p:spPr>
          <a:xfrm flipV="1">
            <a:off x="8580329" y="5061644"/>
            <a:ext cx="363255" cy="402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BF8F26FB-47E4-8A4F-97BA-3EADED4FB293}"/>
              </a:ext>
            </a:extLst>
          </p:cNvPr>
          <p:cNvSpPr txBox="1"/>
          <p:nvPr/>
        </p:nvSpPr>
        <p:spPr>
          <a:xfrm>
            <a:off x="4509372" y="5564728"/>
            <a:ext cx="1227549" cy="253916"/>
          </a:xfrm>
          <a:prstGeom prst="rect">
            <a:avLst/>
          </a:prstGeom>
          <a:noFill/>
        </p:spPr>
        <p:txBody>
          <a:bodyPr wrap="square" rtlCol="0">
            <a:spAutoFit/>
          </a:bodyPr>
          <a:lstStyle/>
          <a:p>
            <a:r>
              <a:rPr kumimoji="1" lang="en-CA" altLang="zh-CN" sz="1050" dirty="0">
                <a:solidFill>
                  <a:srgbClr val="FF0000"/>
                </a:solidFill>
              </a:rPr>
              <a:t>Branch Coverage</a:t>
            </a:r>
            <a:endParaRPr kumimoji="1" lang="zh-CN" altLang="en-US" sz="1050" dirty="0">
              <a:solidFill>
                <a:srgbClr val="FF0000"/>
              </a:solidFill>
            </a:endParaRPr>
          </a:p>
        </p:txBody>
      </p:sp>
      <p:sp>
        <p:nvSpPr>
          <p:cNvPr id="20" name="TextBox 19">
            <a:extLst>
              <a:ext uri="{FF2B5EF4-FFF2-40B4-BE49-F238E27FC236}">
                <a16:creationId xmlns:a16="http://schemas.microsoft.com/office/drawing/2014/main" xmlns="" id="{67328C8E-7EA8-854D-9F5C-0513BABD7143}"/>
              </a:ext>
            </a:extLst>
          </p:cNvPr>
          <p:cNvSpPr txBox="1"/>
          <p:nvPr/>
        </p:nvSpPr>
        <p:spPr>
          <a:xfrm>
            <a:off x="6676373" y="5603238"/>
            <a:ext cx="851769" cy="415498"/>
          </a:xfrm>
          <a:prstGeom prst="rect">
            <a:avLst/>
          </a:prstGeom>
          <a:noFill/>
        </p:spPr>
        <p:txBody>
          <a:bodyPr wrap="square" rtlCol="0">
            <a:spAutoFit/>
          </a:bodyPr>
          <a:lstStyle/>
          <a:p>
            <a:r>
              <a:rPr kumimoji="1" lang="en-CA" altLang="zh-CN" sz="1050" dirty="0">
                <a:solidFill>
                  <a:srgbClr val="FF0000"/>
                </a:solidFill>
              </a:rPr>
              <a:t>Statement Coverage</a:t>
            </a:r>
            <a:endParaRPr kumimoji="1" lang="zh-CN" altLang="en-US" sz="1050" dirty="0">
              <a:solidFill>
                <a:srgbClr val="FF0000"/>
              </a:solidFill>
            </a:endParaRPr>
          </a:p>
        </p:txBody>
      </p:sp>
      <p:sp>
        <p:nvSpPr>
          <p:cNvPr id="21" name="TextBox 20">
            <a:extLst>
              <a:ext uri="{FF2B5EF4-FFF2-40B4-BE49-F238E27FC236}">
                <a16:creationId xmlns:a16="http://schemas.microsoft.com/office/drawing/2014/main" xmlns="" id="{E99A1050-62FA-2348-9227-C961F909F229}"/>
              </a:ext>
            </a:extLst>
          </p:cNvPr>
          <p:cNvSpPr txBox="1"/>
          <p:nvPr/>
        </p:nvSpPr>
        <p:spPr>
          <a:xfrm>
            <a:off x="7791189" y="5486527"/>
            <a:ext cx="1941533" cy="253916"/>
          </a:xfrm>
          <a:prstGeom prst="rect">
            <a:avLst/>
          </a:prstGeom>
          <a:noFill/>
        </p:spPr>
        <p:txBody>
          <a:bodyPr wrap="square" rtlCol="0">
            <a:spAutoFit/>
          </a:bodyPr>
          <a:lstStyle/>
          <a:p>
            <a:r>
              <a:rPr kumimoji="1" lang="en-CA" altLang="zh-CN" sz="1050" dirty="0">
                <a:solidFill>
                  <a:srgbClr val="FF0000"/>
                </a:solidFill>
              </a:rPr>
              <a:t>Sum equals to CC Complexity</a:t>
            </a:r>
            <a:endParaRPr kumimoji="1" lang="zh-CN" altLang="en-US" sz="1050" dirty="0">
              <a:solidFill>
                <a:srgbClr val="FF0000"/>
              </a:solidFill>
            </a:endParaRPr>
          </a:p>
        </p:txBody>
      </p:sp>
    </p:spTree>
    <p:extLst>
      <p:ext uri="{BB962C8B-B14F-4D97-AF65-F5344CB8AC3E}">
        <p14:creationId xmlns:p14="http://schemas.microsoft.com/office/powerpoint/2010/main" val="1443664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Metric 2 :Test Suite Effectiveness </a:t>
            </a:r>
            <a:r>
              <a:rPr lang="en-US" dirty="0"/>
              <a:t>- </a:t>
            </a:r>
            <a:r>
              <a:rPr lang="en-US" sz="2800" dirty="0"/>
              <a:t>Mutation Score</a:t>
            </a:r>
          </a:p>
        </p:txBody>
      </p:sp>
      <p:sp>
        <p:nvSpPr>
          <p:cNvPr id="3" name="Content Placeholder 2"/>
          <p:cNvSpPr>
            <a:spLocks noGrp="1"/>
          </p:cNvSpPr>
          <p:nvPr>
            <p:ph idx="1"/>
          </p:nvPr>
        </p:nvSpPr>
        <p:spPr/>
        <p:txBody>
          <a:bodyPr/>
          <a:lstStyle/>
          <a:p>
            <a:pPr algn="just"/>
            <a:r>
              <a:rPr lang="en-CA" dirty="0"/>
              <a:t>Mutation Testing is a type of software testing where we mutate (change) certain statements in the source code and check if the test cases are able to find the errors.</a:t>
            </a:r>
          </a:p>
          <a:p>
            <a:pPr algn="just"/>
            <a:r>
              <a:rPr lang="en-CA" dirty="0"/>
              <a:t>The goal of Mutation Testing is to assess the quality of the test cases which should be robust enough to fail mutant code.</a:t>
            </a:r>
          </a:p>
          <a:p>
            <a:pPr algn="just"/>
            <a:r>
              <a:rPr lang="en-CA" dirty="0"/>
              <a:t>The mutation score is defined as the percentage of killed mutants with the total number of mutants. </a:t>
            </a:r>
          </a:p>
          <a:p>
            <a:pPr marL="0" indent="0" algn="just">
              <a:buNone/>
            </a:pPr>
            <a:r>
              <a:rPr lang="en-CA" dirty="0"/>
              <a:t>      Mutation Score = (Killed Mutants / Total number of Mutants) * 100</a:t>
            </a:r>
          </a:p>
          <a:p>
            <a:pPr algn="just"/>
            <a:r>
              <a:rPr lang="en-CA" dirty="0"/>
              <a:t>Automation of Mutation Testing Tool: PITest</a:t>
            </a:r>
          </a:p>
          <a:p>
            <a:endParaRPr lang="en-US" dirty="0"/>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144</TotalTime>
  <Words>1094</Words>
  <Application>Microsoft Macintosh PowerPoint</Application>
  <PresentationFormat>Widescreen</PresentationFormat>
  <Paragraphs>188</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Franklin Gothic Book</vt:lpstr>
      <vt:lpstr>Mangal</vt:lpstr>
      <vt:lpstr>Times New Roman</vt:lpstr>
      <vt:lpstr>华文楷体</vt:lpstr>
      <vt:lpstr>宋体</vt:lpstr>
      <vt:lpstr>Crop</vt:lpstr>
      <vt:lpstr>Metrics and Correlation Analysis</vt:lpstr>
      <vt:lpstr>Key Points</vt:lpstr>
      <vt:lpstr>Goal</vt:lpstr>
      <vt:lpstr>Metrics – Selected Metrics</vt:lpstr>
      <vt:lpstr>Metrics - Subject Programs</vt:lpstr>
      <vt:lpstr>Metric 1&amp;2&amp;4:  Test Coverage &amp; Complexity</vt:lpstr>
      <vt:lpstr>Metric 1&amp;2&amp;4 - Jacoco Plugin</vt:lpstr>
      <vt:lpstr>Metric 1&amp;2&amp;4 - Jacoco Report</vt:lpstr>
      <vt:lpstr>Metric 2 :Test Suite Effectiveness - Mutation Score</vt:lpstr>
      <vt:lpstr>Metric 2 :Test Suite Effectiveness - PITest</vt:lpstr>
      <vt:lpstr>Metric 2 :Test Suite Effectiveness – PITest Report</vt:lpstr>
      <vt:lpstr>Metric 5: Software Maintenance Effort - Code Churn</vt:lpstr>
      <vt:lpstr>Metric 5: Software Maintenance Effort - Implementation</vt:lpstr>
      <vt:lpstr>Metric 5: Software Maintenance Effort - Implementation</vt:lpstr>
      <vt:lpstr>Metric 5: Software Maintenance Effort - Result</vt:lpstr>
      <vt:lpstr>Metric 6: Software Quality Attribute - Post-release Defect Density</vt:lpstr>
      <vt:lpstr>Metric 6: Software Quality Attribute - Implementation</vt:lpstr>
      <vt:lpstr>Metric 6: Software Quality Attribute - Implementation</vt:lpstr>
      <vt:lpstr>Metric 6: Software Quality Attribute - Result</vt:lpstr>
      <vt:lpstr>Metrics - Correlation Analysis</vt:lpstr>
      <vt:lpstr>Correlation Analysis – Coverage vs Complexity</vt:lpstr>
      <vt:lpstr>Question</vt:lpstr>
      <vt:lpstr>What we’ve done</vt:lpstr>
      <vt:lpstr>In-progress</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Metrics and Correlation Analysis</dc:title>
  <dc:creator>徐 磊</dc:creator>
  <cp:lastModifiedBy>徐 磊</cp:lastModifiedBy>
  <cp:revision>35</cp:revision>
  <dcterms:created xsi:type="dcterms:W3CDTF">2019-06-10T05:04:00Z</dcterms:created>
  <dcterms:modified xsi:type="dcterms:W3CDTF">2019-06-11T19:31:45Z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