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82" r:id="rId5"/>
    <p:sldId id="281" r:id="rId6"/>
    <p:sldId id="284" r:id="rId7"/>
    <p:sldId id="259" r:id="rId8"/>
    <p:sldId id="283" r:id="rId9"/>
    <p:sldId id="298" r:id="rId10"/>
    <p:sldId id="286" r:id="rId11"/>
    <p:sldId id="276" r:id="rId12"/>
    <p:sldId id="287" r:id="rId13"/>
    <p:sldId id="299" r:id="rId14"/>
    <p:sldId id="300" r:id="rId15"/>
    <p:sldId id="301" r:id="rId16"/>
    <p:sldId id="302" r:id="rId17"/>
    <p:sldId id="303" r:id="rId18"/>
    <p:sldId id="304" r:id="rId19"/>
    <p:sldId id="305" r:id="rId20"/>
    <p:sldId id="261" r:id="rId21"/>
    <p:sldId id="26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guide id="3" orient="horz" pos="3135" userDrawn="1">
          <p15:clr>
            <a:srgbClr val="A4A3A4"/>
          </p15:clr>
        </p15:guide>
        <p15:guide id="4" orient="horz" pos="1094" userDrawn="1">
          <p15:clr>
            <a:srgbClr val="A4A3A4"/>
          </p15:clr>
        </p15:guide>
        <p15:guide id="5" orient="horz" pos="2727" userDrawn="1">
          <p15:clr>
            <a:srgbClr val="A4A3A4"/>
          </p15:clr>
        </p15:guide>
        <p15:guide id="6" orient="horz" pos="1706" userDrawn="1">
          <p15:clr>
            <a:srgbClr val="A4A3A4"/>
          </p15:clr>
        </p15:guide>
        <p15:guide id="7" orient="horz" pos="368" userDrawn="1">
          <p15:clr>
            <a:srgbClr val="A4A3A4"/>
          </p15:clr>
        </p15:guide>
        <p15:guide id="8" orient="horz" pos="3906" userDrawn="1">
          <p15:clr>
            <a:srgbClr val="A4A3A4"/>
          </p15:clr>
        </p15:guide>
        <p15:guide id="9" pos="370" userDrawn="1">
          <p15:clr>
            <a:srgbClr val="A4A3A4"/>
          </p15:clr>
        </p15:guide>
        <p15:guide id="10" pos="7310" userDrawn="1">
          <p15:clr>
            <a:srgbClr val="A4A3A4"/>
          </p15:clr>
        </p15:guide>
        <p15:guide id="11" orient="horz" pos="2908" userDrawn="1">
          <p15:clr>
            <a:srgbClr val="A4A3A4"/>
          </p15:clr>
        </p15:guide>
        <p15:guide id="12" orient="horz" pos="22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DB53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2"/>
    <p:restoredTop sz="94140" autoAdjust="0"/>
  </p:normalViewPr>
  <p:slideViewPr>
    <p:cSldViewPr snapToGrid="0" showGuides="1">
      <p:cViewPr varScale="1">
        <p:scale>
          <a:sx n="84" d="100"/>
          <a:sy n="84" d="100"/>
        </p:scale>
        <p:origin x="536" y="192"/>
      </p:cViewPr>
      <p:guideLst>
        <p:guide orient="horz" pos="2183"/>
        <p:guide pos="3863"/>
        <p:guide orient="horz" pos="3135"/>
        <p:guide orient="horz" pos="1094"/>
        <p:guide orient="horz" pos="2727"/>
        <p:guide orient="horz" pos="1706"/>
        <p:guide orient="horz" pos="368"/>
        <p:guide orient="horz" pos="3906"/>
        <p:guide pos="370"/>
        <p:guide pos="7310"/>
        <p:guide orient="horz" pos="2908"/>
        <p:guide orient="horz" pos="22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948EFD-06FC-4255-B4F5-40B5DBC21848}" type="datetimeFigureOut">
              <a:rPr lang="zh-CN" altLang="en-US" smtClean="0"/>
              <a:t>2020/7/27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46038-A84A-4F53-8E79-0B5311200631}" type="slidenum">
              <a:rPr lang="zh-CN" altLang="en-US" smtClean="0"/>
              <a:t>‹#›</a:t>
            </a:fld>
            <a:endParaRPr lang="zh-CN" altLang="en-US"/>
          </a:p>
        </p:txBody>
      </p:sp>
    </p:spTree>
    <p:extLst>
      <p:ext uri="{BB962C8B-B14F-4D97-AF65-F5344CB8AC3E}">
        <p14:creationId xmlns:p14="http://schemas.microsoft.com/office/powerpoint/2010/main" val="315630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F146038-A84A-4F53-8E79-0B5311200631}" type="slidenum">
              <a:rPr lang="zh-CN" altLang="en-US" smtClean="0"/>
              <a:t>5</a:t>
            </a:fld>
            <a:endParaRPr lang="zh-CN" altLang="en-US"/>
          </a:p>
        </p:txBody>
      </p:sp>
    </p:spTree>
    <p:extLst>
      <p:ext uri="{BB962C8B-B14F-4D97-AF65-F5344CB8AC3E}">
        <p14:creationId xmlns:p14="http://schemas.microsoft.com/office/powerpoint/2010/main" val="28674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99414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73763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152675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140869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311259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174141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36945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9125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96319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53715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CE6D9E-E757-4830-9317-DBD7492A505E}" type="datetimeFigureOut">
              <a:rPr lang="zh-CN" altLang="en-US" smtClean="0"/>
              <a:t>2020/7/27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232695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E6D9E-E757-4830-9317-DBD7492A505E}" type="datetimeFigureOut">
              <a:rPr lang="zh-CN" altLang="en-US" smtClean="0"/>
              <a:t>2020/7/27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9BF86-97AE-4B04-9B06-3C0BD16A1870}" type="slidenum">
              <a:rPr lang="zh-CN" altLang="en-US" smtClean="0"/>
              <a:t>‹#›</a:t>
            </a:fld>
            <a:endParaRPr lang="zh-CN" altLang="en-US"/>
          </a:p>
        </p:txBody>
      </p:sp>
    </p:spTree>
    <p:extLst>
      <p:ext uri="{BB962C8B-B14F-4D97-AF65-F5344CB8AC3E}">
        <p14:creationId xmlns:p14="http://schemas.microsoft.com/office/powerpoint/2010/main" val="420707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6%8E%A7%E5%88%B6%E5%AD%97%E7%AC%A6/6913704"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blog.csdn.net/baidu_22254181/article/details/82594072" TargetMode="External"/><Relationship Id="rId3" Type="http://schemas.openxmlformats.org/officeDocument/2006/relationships/hyperlink" Target="https://en.wikipedia.org/wiki/SHA-1" TargetMode="External"/><Relationship Id="rId7" Type="http://schemas.openxmlformats.org/officeDocument/2006/relationships/hyperlink" Target="https://blog.51cto.com/professor/1794740" TargetMode="External"/><Relationship Id="rId2" Type="http://schemas.openxmlformats.org/officeDocument/2006/relationships/hyperlink" Target="https://en.wikipedia.org/wiki/MD5" TargetMode="External"/><Relationship Id="rId1" Type="http://schemas.openxmlformats.org/officeDocument/2006/relationships/slideLayout" Target="../slideLayouts/slideLayout7.xml"/><Relationship Id="rId6" Type="http://schemas.openxmlformats.org/officeDocument/2006/relationships/hyperlink" Target="https://en.wikipedia.org/wiki/Symmetric-key_algorithm" TargetMode="External"/><Relationship Id="rId5" Type="http://schemas.openxmlformats.org/officeDocument/2006/relationships/hyperlink" Target="https://blog.csdn.net/ladymorgana/article/details/81781600" TargetMode="External"/><Relationship Id="rId10" Type="http://schemas.openxmlformats.org/officeDocument/2006/relationships/hyperlink" Target="https://www.cnblogs.com/lovesong/p/5186200.html" TargetMode="External"/><Relationship Id="rId4" Type="http://schemas.openxmlformats.org/officeDocument/2006/relationships/hyperlink" Target="https://www.zhihu.com/question/26762707" TargetMode="External"/><Relationship Id="rId9" Type="http://schemas.openxmlformats.org/officeDocument/2006/relationships/hyperlink" Target="https://www.zhihu.com/question/2591248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zh.wikipedia.org/wiki/TLS" TargetMode="External"/><Relationship Id="rId2" Type="http://schemas.openxmlformats.org/officeDocument/2006/relationships/hyperlink" Target="https://zh.wikipedia.org/wiki/SSL" TargetMode="External"/><Relationship Id="rId1" Type="http://schemas.openxmlformats.org/officeDocument/2006/relationships/slideLayout" Target="../slideLayouts/slideLayout7.xml"/><Relationship Id="rId5" Type="http://schemas.openxmlformats.org/officeDocument/2006/relationships/hyperlink" Target="https://zh.wikipedia.org/wiki/Secure_Shell" TargetMode="External"/><Relationship Id="rId4" Type="http://schemas.openxmlformats.org/officeDocument/2006/relationships/hyperlink" Target="https://zh.wikipedia.org/wiki/IPse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808163"/>
            <a:ext cx="6096000" cy="32416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88000" y="2708276"/>
            <a:ext cx="5921513" cy="1476374"/>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83733" y="732550"/>
            <a:ext cx="2573865" cy="584775"/>
          </a:xfrm>
          <a:prstGeom prst="rect">
            <a:avLst/>
          </a:prstGeom>
          <a:noFill/>
        </p:spPr>
        <p:txBody>
          <a:bodyPr wrap="square" rtlCol="0">
            <a:spAutoFit/>
          </a:bodyPr>
          <a:lstStyle/>
          <a:p>
            <a:r>
              <a:rPr lang="en-US" altLang="zh-CN" sz="3200" dirty="0" err="1">
                <a:solidFill>
                  <a:srgbClr val="595959"/>
                </a:solidFill>
              </a:rPr>
              <a:t>DeNA</a:t>
            </a:r>
            <a:endParaRPr lang="zh-CN" altLang="en-US" sz="3200" dirty="0">
              <a:solidFill>
                <a:srgbClr val="595959"/>
              </a:solidFill>
            </a:endParaRPr>
          </a:p>
        </p:txBody>
      </p:sp>
      <p:sp>
        <p:nvSpPr>
          <p:cNvPr id="9" name="文本框 8"/>
          <p:cNvSpPr txBox="1"/>
          <p:nvPr/>
        </p:nvSpPr>
        <p:spPr>
          <a:xfrm>
            <a:off x="5618480" y="3141519"/>
            <a:ext cx="5631779" cy="646331"/>
          </a:xfrm>
          <a:prstGeom prst="rect">
            <a:avLst/>
          </a:prstGeom>
          <a:noFill/>
        </p:spPr>
        <p:txBody>
          <a:bodyPr wrap="square" rtlCol="0">
            <a:spAutoFit/>
          </a:bodyPr>
          <a:lstStyle/>
          <a:p>
            <a:r>
              <a:rPr lang="zh-CN" altLang="en-US" sz="3600" b="1" dirty="0">
                <a:solidFill>
                  <a:schemeClr val="bg1">
                    <a:lumMod val="95000"/>
                  </a:schemeClr>
                </a:solidFill>
                <a:latin typeface="幼圆" panose="02010509060101010101" pitchFamily="49" charset="-122"/>
                <a:ea typeface="幼圆" panose="02010509060101010101" pitchFamily="49" charset="-122"/>
              </a:rPr>
              <a:t>开发中常用加密</a:t>
            </a:r>
            <a:r>
              <a:rPr lang="en-US" altLang="zh-CN" sz="3600" b="1" dirty="0">
                <a:solidFill>
                  <a:schemeClr val="bg1">
                    <a:lumMod val="95000"/>
                  </a:schemeClr>
                </a:solidFill>
                <a:latin typeface="幼圆" panose="02010509060101010101" pitchFamily="49" charset="-122"/>
                <a:ea typeface="幼圆" panose="02010509060101010101" pitchFamily="49" charset="-122"/>
              </a:rPr>
              <a:t>&amp;</a:t>
            </a:r>
            <a:r>
              <a:rPr lang="zh-CN" altLang="en-US" sz="3600" b="1" dirty="0">
                <a:solidFill>
                  <a:schemeClr val="bg1">
                    <a:lumMod val="95000"/>
                  </a:schemeClr>
                </a:solidFill>
                <a:latin typeface="幼圆" panose="02010509060101010101" pitchFamily="49" charset="-122"/>
                <a:ea typeface="幼圆" panose="02010509060101010101" pitchFamily="49" charset="-122"/>
              </a:rPr>
              <a:t>签名介绍</a:t>
            </a:r>
          </a:p>
        </p:txBody>
      </p:sp>
      <p:sp>
        <p:nvSpPr>
          <p:cNvPr id="11" name="文本框 10"/>
          <p:cNvSpPr txBox="1"/>
          <p:nvPr/>
        </p:nvSpPr>
        <p:spPr>
          <a:xfrm>
            <a:off x="9401669" y="5257733"/>
            <a:ext cx="2906917" cy="461665"/>
          </a:xfrm>
          <a:prstGeom prst="rect">
            <a:avLst/>
          </a:prstGeom>
          <a:noFill/>
        </p:spPr>
        <p:txBody>
          <a:bodyPr wrap="square" rtlCol="0">
            <a:spAutoFit/>
          </a:bodyPr>
          <a:lstStyle/>
          <a:p>
            <a:r>
              <a:rPr lang="zh-CN" altLang="en-US" sz="2400" b="1" dirty="0">
                <a:solidFill>
                  <a:srgbClr val="595959"/>
                </a:solidFill>
                <a:latin typeface="幼圆" panose="02010509060101010101" pitchFamily="49" charset="-122"/>
                <a:ea typeface="幼圆" panose="02010509060101010101" pitchFamily="49" charset="-122"/>
              </a:rPr>
              <a:t>主讲人：</a:t>
            </a:r>
            <a:r>
              <a:rPr lang="en-US" altLang="zh-CN" sz="2400" b="1" dirty="0" err="1">
                <a:solidFill>
                  <a:srgbClr val="595959"/>
                </a:solidFill>
                <a:latin typeface="幼圆" panose="02010509060101010101" pitchFamily="49" charset="-122"/>
                <a:ea typeface="幼圆" panose="02010509060101010101" pitchFamily="49" charset="-122"/>
              </a:rPr>
              <a:t>qiye</a:t>
            </a:r>
            <a:endParaRPr lang="zh-CN" altLang="en-US" sz="2400" b="1" dirty="0">
              <a:solidFill>
                <a:srgbClr val="595959"/>
              </a:solidFill>
              <a:latin typeface="幼圆" panose="02010509060101010101" pitchFamily="49" charset="-122"/>
              <a:ea typeface="幼圆" panose="02010509060101010101" pitchFamily="49" charset="-122"/>
            </a:endParaRPr>
          </a:p>
        </p:txBody>
      </p:sp>
      <p:sp>
        <p:nvSpPr>
          <p:cNvPr id="12" name="文本框 11"/>
          <p:cNvSpPr txBox="1"/>
          <p:nvPr/>
        </p:nvSpPr>
        <p:spPr>
          <a:xfrm>
            <a:off x="9788262" y="6025130"/>
            <a:ext cx="1588788" cy="461665"/>
          </a:xfrm>
          <a:prstGeom prst="rect">
            <a:avLst/>
          </a:prstGeom>
          <a:noFill/>
        </p:spPr>
        <p:txBody>
          <a:bodyPr wrap="square" rtlCol="0">
            <a:spAutoFit/>
          </a:bodyPr>
          <a:lstStyle/>
          <a:p>
            <a:r>
              <a:rPr lang="en-US" altLang="zh-CN" sz="2400" dirty="0">
                <a:solidFill>
                  <a:srgbClr val="595959"/>
                </a:solidFill>
              </a:rPr>
              <a:t>2020.07.16</a:t>
            </a:r>
            <a:endParaRPr lang="zh-CN" altLang="en-US" sz="2400" dirty="0">
              <a:solidFill>
                <a:srgbClr val="595959"/>
              </a:solidFill>
            </a:endParaRPr>
          </a:p>
        </p:txBody>
      </p:sp>
      <p:sp>
        <p:nvSpPr>
          <p:cNvPr id="13" name="矩形 12"/>
          <p:cNvSpPr/>
          <p:nvPr/>
        </p:nvSpPr>
        <p:spPr>
          <a:xfrm>
            <a:off x="4639981" y="2713405"/>
            <a:ext cx="948267" cy="1476375"/>
          </a:xfrm>
          <a:prstGeom prst="rect">
            <a:avLst/>
          </a:prstGeom>
          <a:solidFill>
            <a:srgbClr val="DB53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21379" y="783351"/>
            <a:ext cx="508000" cy="50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638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B4EA2A4-B239-4A4B-B94F-5A441501E4B7}"/>
              </a:ext>
            </a:extLst>
          </p:cNvPr>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D8063C-2093-FA48-8A8F-23E3DA3EA014}"/>
              </a:ext>
            </a:extLst>
          </p:cNvPr>
          <p:cNvSpPr txBox="1"/>
          <p:nvPr/>
        </p:nvSpPr>
        <p:spPr>
          <a:xfrm>
            <a:off x="651786" y="30480"/>
            <a:ext cx="4484094" cy="523220"/>
          </a:xfrm>
          <a:prstGeom prst="rect">
            <a:avLst/>
          </a:prstGeom>
          <a:noFill/>
        </p:spPr>
        <p:txBody>
          <a:bodyPr wrap="square" rtlCol="0">
            <a:spAutoFit/>
          </a:bodyPr>
          <a:lstStyle/>
          <a:p>
            <a:r>
              <a:rPr lang="en-US" altLang="zh-CN" sz="2800" b="1" dirty="0">
                <a:solidFill>
                  <a:srgbClr val="595959"/>
                </a:solidFill>
                <a:latin typeface="幼圆" panose="02010509060101010101" pitchFamily="49" charset="-122"/>
                <a:ea typeface="幼圆" panose="02010509060101010101" pitchFamily="49" charset="-122"/>
              </a:rPr>
              <a:t>ECB</a:t>
            </a:r>
            <a:r>
              <a:rPr lang="zh-CN" altLang="en-US" sz="2800" b="1" dirty="0">
                <a:solidFill>
                  <a:srgbClr val="595959"/>
                </a:solidFill>
                <a:latin typeface="幼圆" panose="02010509060101010101" pitchFamily="49" charset="-122"/>
                <a:ea typeface="幼圆" panose="02010509060101010101" pitchFamily="49" charset="-122"/>
              </a:rPr>
              <a:t>模式</a:t>
            </a:r>
          </a:p>
        </p:txBody>
      </p:sp>
      <p:pic>
        <p:nvPicPr>
          <p:cNvPr id="6" name="图片 5">
            <a:extLst>
              <a:ext uri="{FF2B5EF4-FFF2-40B4-BE49-F238E27FC236}">
                <a16:creationId xmlns:a16="http://schemas.microsoft.com/office/drawing/2014/main" id="{86C7D26B-C368-DC42-80B1-AC8576BE1887}"/>
              </a:ext>
            </a:extLst>
          </p:cNvPr>
          <p:cNvPicPr>
            <a:picLocks noChangeAspect="1"/>
          </p:cNvPicPr>
          <p:nvPr/>
        </p:nvPicPr>
        <p:blipFill>
          <a:blip r:embed="rId2"/>
          <a:stretch>
            <a:fillRect/>
          </a:stretch>
        </p:blipFill>
        <p:spPr>
          <a:xfrm>
            <a:off x="2724150" y="767081"/>
            <a:ext cx="6069330" cy="2770952"/>
          </a:xfrm>
          <a:prstGeom prst="rect">
            <a:avLst/>
          </a:prstGeom>
        </p:spPr>
      </p:pic>
      <p:pic>
        <p:nvPicPr>
          <p:cNvPr id="7" name="图片 6">
            <a:extLst>
              <a:ext uri="{FF2B5EF4-FFF2-40B4-BE49-F238E27FC236}">
                <a16:creationId xmlns:a16="http://schemas.microsoft.com/office/drawing/2014/main" id="{9971C80E-01F8-0341-A978-613934FFA61A}"/>
              </a:ext>
            </a:extLst>
          </p:cNvPr>
          <p:cNvPicPr>
            <a:picLocks noChangeAspect="1"/>
          </p:cNvPicPr>
          <p:nvPr/>
        </p:nvPicPr>
        <p:blipFill>
          <a:blip r:embed="rId3"/>
          <a:stretch>
            <a:fillRect/>
          </a:stretch>
        </p:blipFill>
        <p:spPr>
          <a:xfrm>
            <a:off x="2990535" y="3888553"/>
            <a:ext cx="5802945" cy="2771327"/>
          </a:xfrm>
          <a:prstGeom prst="rect">
            <a:avLst/>
          </a:prstGeom>
        </p:spPr>
      </p:pic>
      <p:sp>
        <p:nvSpPr>
          <p:cNvPr id="8" name="文本框 7">
            <a:extLst>
              <a:ext uri="{FF2B5EF4-FFF2-40B4-BE49-F238E27FC236}">
                <a16:creationId xmlns:a16="http://schemas.microsoft.com/office/drawing/2014/main" id="{016D5388-746C-064E-A2B6-76D0DEF89E86}"/>
              </a:ext>
            </a:extLst>
          </p:cNvPr>
          <p:cNvSpPr txBox="1"/>
          <p:nvPr/>
        </p:nvSpPr>
        <p:spPr>
          <a:xfrm>
            <a:off x="1219200" y="2011680"/>
            <a:ext cx="646331" cy="369332"/>
          </a:xfrm>
          <a:prstGeom prst="rect">
            <a:avLst/>
          </a:prstGeom>
          <a:noFill/>
        </p:spPr>
        <p:txBody>
          <a:bodyPr wrap="none" rtlCol="0">
            <a:spAutoFit/>
          </a:bodyPr>
          <a:lstStyle/>
          <a:p>
            <a:r>
              <a:rPr kumimoji="1" lang="zh-CN" altLang="en-US" dirty="0"/>
              <a:t>加密</a:t>
            </a:r>
          </a:p>
        </p:txBody>
      </p:sp>
      <p:sp>
        <p:nvSpPr>
          <p:cNvPr id="9" name="文本框 8">
            <a:extLst>
              <a:ext uri="{FF2B5EF4-FFF2-40B4-BE49-F238E27FC236}">
                <a16:creationId xmlns:a16="http://schemas.microsoft.com/office/drawing/2014/main" id="{1F4664C1-72E6-F743-A59C-74F8E83383AD}"/>
              </a:ext>
            </a:extLst>
          </p:cNvPr>
          <p:cNvSpPr txBox="1"/>
          <p:nvPr/>
        </p:nvSpPr>
        <p:spPr>
          <a:xfrm>
            <a:off x="1295400" y="4892040"/>
            <a:ext cx="646331" cy="369332"/>
          </a:xfrm>
          <a:prstGeom prst="rect">
            <a:avLst/>
          </a:prstGeom>
          <a:noFill/>
        </p:spPr>
        <p:txBody>
          <a:bodyPr wrap="none" rtlCol="0">
            <a:spAutoFit/>
          </a:bodyPr>
          <a:lstStyle/>
          <a:p>
            <a:r>
              <a:rPr kumimoji="1" lang="zh-CN" altLang="en-US" dirty="0"/>
              <a:t>解密</a:t>
            </a:r>
          </a:p>
        </p:txBody>
      </p:sp>
    </p:spTree>
    <p:extLst>
      <p:ext uri="{BB962C8B-B14F-4D97-AF65-F5344CB8AC3E}">
        <p14:creationId xmlns:p14="http://schemas.microsoft.com/office/powerpoint/2010/main" val="351971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1786" y="30481"/>
            <a:ext cx="5410347" cy="523220"/>
          </a:xfrm>
          <a:prstGeom prst="rect">
            <a:avLst/>
          </a:prstGeom>
          <a:noFill/>
        </p:spPr>
        <p:txBody>
          <a:bodyPr wrap="square" rtlCol="0">
            <a:spAutoFit/>
          </a:bodyPr>
          <a:lstStyle/>
          <a:p>
            <a:r>
              <a:rPr lang="en-US" altLang="zh-CN" sz="2800" b="1" dirty="0">
                <a:solidFill>
                  <a:srgbClr val="595959"/>
                </a:solidFill>
                <a:latin typeface="幼圆" panose="02010509060101010101" pitchFamily="49" charset="-122"/>
                <a:ea typeface="幼圆" panose="02010509060101010101" pitchFamily="49" charset="-122"/>
              </a:rPr>
              <a:t>CBC</a:t>
            </a:r>
            <a:r>
              <a:rPr lang="zh-CN" altLang="en-US" sz="2800" b="1" dirty="0">
                <a:solidFill>
                  <a:srgbClr val="595959"/>
                </a:solidFill>
                <a:latin typeface="幼圆" panose="02010509060101010101" pitchFamily="49" charset="-122"/>
                <a:ea typeface="幼圆" panose="02010509060101010101" pitchFamily="49" charset="-122"/>
              </a:rPr>
              <a:t>模式</a:t>
            </a:r>
          </a:p>
        </p:txBody>
      </p:sp>
      <p:pic>
        <p:nvPicPr>
          <p:cNvPr id="5" name="图片 4">
            <a:extLst>
              <a:ext uri="{FF2B5EF4-FFF2-40B4-BE49-F238E27FC236}">
                <a16:creationId xmlns:a16="http://schemas.microsoft.com/office/drawing/2014/main" id="{5BD0F834-DDA6-7345-A1E2-111AAD2C0049}"/>
              </a:ext>
            </a:extLst>
          </p:cNvPr>
          <p:cNvPicPr>
            <a:picLocks noChangeAspect="1"/>
          </p:cNvPicPr>
          <p:nvPr/>
        </p:nvPicPr>
        <p:blipFill>
          <a:blip r:embed="rId2"/>
          <a:stretch>
            <a:fillRect/>
          </a:stretch>
        </p:blipFill>
        <p:spPr>
          <a:xfrm>
            <a:off x="2584450" y="925830"/>
            <a:ext cx="6596468" cy="2640330"/>
          </a:xfrm>
          <a:prstGeom prst="rect">
            <a:avLst/>
          </a:prstGeom>
        </p:spPr>
      </p:pic>
      <p:pic>
        <p:nvPicPr>
          <p:cNvPr id="6" name="图片 5">
            <a:extLst>
              <a:ext uri="{FF2B5EF4-FFF2-40B4-BE49-F238E27FC236}">
                <a16:creationId xmlns:a16="http://schemas.microsoft.com/office/drawing/2014/main" id="{EBC32E99-38CF-CC4A-B1EA-E55654C5EA6D}"/>
              </a:ext>
            </a:extLst>
          </p:cNvPr>
          <p:cNvPicPr>
            <a:picLocks noChangeAspect="1"/>
          </p:cNvPicPr>
          <p:nvPr/>
        </p:nvPicPr>
        <p:blipFill>
          <a:blip r:embed="rId3"/>
          <a:stretch>
            <a:fillRect/>
          </a:stretch>
        </p:blipFill>
        <p:spPr>
          <a:xfrm>
            <a:off x="2584450" y="3803650"/>
            <a:ext cx="6617088" cy="2627630"/>
          </a:xfrm>
          <a:prstGeom prst="rect">
            <a:avLst/>
          </a:prstGeom>
        </p:spPr>
      </p:pic>
      <p:sp>
        <p:nvSpPr>
          <p:cNvPr id="7" name="文本框 6">
            <a:extLst>
              <a:ext uri="{FF2B5EF4-FFF2-40B4-BE49-F238E27FC236}">
                <a16:creationId xmlns:a16="http://schemas.microsoft.com/office/drawing/2014/main" id="{D4AFE3F2-CD9A-1141-B18E-0D65C1FA6436}"/>
              </a:ext>
            </a:extLst>
          </p:cNvPr>
          <p:cNvSpPr txBox="1"/>
          <p:nvPr/>
        </p:nvSpPr>
        <p:spPr>
          <a:xfrm>
            <a:off x="1188720" y="2133600"/>
            <a:ext cx="646331" cy="369332"/>
          </a:xfrm>
          <a:prstGeom prst="rect">
            <a:avLst/>
          </a:prstGeom>
          <a:noFill/>
        </p:spPr>
        <p:txBody>
          <a:bodyPr wrap="none" rtlCol="0">
            <a:spAutoFit/>
          </a:bodyPr>
          <a:lstStyle/>
          <a:p>
            <a:r>
              <a:rPr kumimoji="1" lang="zh-CN" altLang="en-US" dirty="0"/>
              <a:t>加密</a:t>
            </a:r>
          </a:p>
        </p:txBody>
      </p:sp>
      <p:sp>
        <p:nvSpPr>
          <p:cNvPr id="8" name="文本框 7">
            <a:extLst>
              <a:ext uri="{FF2B5EF4-FFF2-40B4-BE49-F238E27FC236}">
                <a16:creationId xmlns:a16="http://schemas.microsoft.com/office/drawing/2014/main" id="{C1B5AA07-1C6E-3446-8459-223B82C47F8E}"/>
              </a:ext>
            </a:extLst>
          </p:cNvPr>
          <p:cNvSpPr txBox="1"/>
          <p:nvPr/>
        </p:nvSpPr>
        <p:spPr>
          <a:xfrm>
            <a:off x="1188720" y="5117465"/>
            <a:ext cx="646331" cy="369332"/>
          </a:xfrm>
          <a:prstGeom prst="rect">
            <a:avLst/>
          </a:prstGeom>
          <a:noFill/>
        </p:spPr>
        <p:txBody>
          <a:bodyPr wrap="none" rtlCol="0">
            <a:spAutoFit/>
          </a:bodyPr>
          <a:lstStyle/>
          <a:p>
            <a:r>
              <a:rPr kumimoji="1" lang="zh-CN" altLang="en-US" dirty="0"/>
              <a:t>解密</a:t>
            </a:r>
          </a:p>
        </p:txBody>
      </p:sp>
    </p:spTree>
    <p:extLst>
      <p:ext uri="{BB962C8B-B14F-4D97-AF65-F5344CB8AC3E}">
        <p14:creationId xmlns:p14="http://schemas.microsoft.com/office/powerpoint/2010/main" val="205914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1786" y="30481"/>
            <a:ext cx="5410347"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非对称加密</a:t>
            </a:r>
          </a:p>
        </p:txBody>
      </p:sp>
      <p:sp>
        <p:nvSpPr>
          <p:cNvPr id="7" name="文本框 6">
            <a:extLst>
              <a:ext uri="{FF2B5EF4-FFF2-40B4-BE49-F238E27FC236}">
                <a16:creationId xmlns:a16="http://schemas.microsoft.com/office/drawing/2014/main" id="{FCF271EC-739D-C943-AA47-A5BC365B5494}"/>
              </a:ext>
            </a:extLst>
          </p:cNvPr>
          <p:cNvSpPr txBox="1"/>
          <p:nvPr/>
        </p:nvSpPr>
        <p:spPr>
          <a:xfrm>
            <a:off x="880533" y="1021081"/>
            <a:ext cx="10363200" cy="5355312"/>
          </a:xfrm>
          <a:prstGeom prst="rect">
            <a:avLst/>
          </a:prstGeom>
          <a:noFill/>
        </p:spPr>
        <p:txBody>
          <a:bodyPr wrap="square" rtlCol="0">
            <a:spAutoFit/>
          </a:bodyPr>
          <a:lstStyle/>
          <a:p>
            <a:r>
              <a:rPr kumimoji="1" lang="zh-CN" altLang="en-US" dirty="0"/>
              <a:t>公开密钥密码学（英语：</a:t>
            </a:r>
            <a:r>
              <a:rPr kumimoji="1" lang="en" altLang="zh-CN" dirty="0"/>
              <a:t>Public-key cryptography</a:t>
            </a:r>
            <a:r>
              <a:rPr kumimoji="1" lang="zh-CN" altLang="en" dirty="0"/>
              <a:t>）</a:t>
            </a:r>
            <a:r>
              <a:rPr kumimoji="1" lang="zh-CN" altLang="en-US" dirty="0"/>
              <a:t>也称非对称式密码学（英语：</a:t>
            </a:r>
            <a:r>
              <a:rPr kumimoji="1" lang="en" altLang="zh-CN" dirty="0"/>
              <a:t>Asymmetric cryptography</a:t>
            </a:r>
            <a:r>
              <a:rPr kumimoji="1" lang="zh-CN" altLang="en" dirty="0"/>
              <a:t>）</a:t>
            </a:r>
            <a:r>
              <a:rPr kumimoji="1" lang="zh-CN" altLang="en-US" dirty="0"/>
              <a:t>是密码学的一种算法，它需要两个密钥，一个是公开密钥，另一个是私有密钥；公钥用作加密，私钥则用作解密。使用公钥把明文加密后所得的密文，只能用相对应的私钥才能解密并得到原本的明文，最初用来加密的公钥不能用作解密。由于加密和解密需要两个不同的密钥，故被称为非对称加密；不同于加密和解密都使用同一个密钥的对称加密。公钥可以公开，可任意向外发布；私钥不可以公开，必须由用户自行严格秘密保管，绝不透过任何途径向任何人提供，也不会透露给被信任的要通信的另一方。</a:t>
            </a:r>
            <a:endParaRPr kumimoji="1" lang="en-US" altLang="zh-CN" dirty="0"/>
          </a:p>
          <a:p>
            <a:endParaRPr kumimoji="1" lang="zh-CN" altLang="en-US" dirty="0"/>
          </a:p>
          <a:p>
            <a:r>
              <a:rPr kumimoji="1" lang="zh-CN" altLang="en-US" dirty="0"/>
              <a:t>非对称加密算法需要两个密钥：公开密钥（</a:t>
            </a:r>
            <a:r>
              <a:rPr kumimoji="1" lang="en" altLang="zh-CN" dirty="0" err="1"/>
              <a:t>publickey</a:t>
            </a:r>
            <a:r>
              <a:rPr kumimoji="1" lang="en" altLang="zh-CN" dirty="0"/>
              <a:t>:</a:t>
            </a:r>
            <a:r>
              <a:rPr kumimoji="1" lang="zh-CN" altLang="en-US" dirty="0"/>
              <a:t>简称公钥）和私有密钥（</a:t>
            </a:r>
            <a:r>
              <a:rPr kumimoji="1" lang="en" altLang="zh-CN" dirty="0" err="1"/>
              <a:t>privatekey</a:t>
            </a:r>
            <a:r>
              <a:rPr kumimoji="1" lang="en" altLang="zh-CN" dirty="0"/>
              <a:t>:</a:t>
            </a:r>
            <a:r>
              <a:rPr kumimoji="1" lang="zh-CN" altLang="en-US" dirty="0"/>
              <a:t>简称私钥）。公钥与私钥是一对，如果用公钥对数据进行加密，只有用对应的私钥才能解密。因为加密和解密使用的是两个不同的密钥，所以这种算法叫作非对称加密算法。 非对称加密算法实现机密信息交换的基本过程是：甲方生成一对密钥并将公钥公开，需要向甲方发送信息的其他角色</a:t>
            </a:r>
            <a:r>
              <a:rPr kumimoji="1" lang="en-US" altLang="zh-CN" dirty="0"/>
              <a:t>(</a:t>
            </a:r>
            <a:r>
              <a:rPr kumimoji="1" lang="zh-CN" altLang="en-US" dirty="0"/>
              <a:t>乙方</a:t>
            </a:r>
            <a:r>
              <a:rPr kumimoji="1" lang="en-US" altLang="zh-CN" dirty="0"/>
              <a:t>)</a:t>
            </a:r>
            <a:r>
              <a:rPr kumimoji="1" lang="zh-CN" altLang="en-US" dirty="0"/>
              <a:t>使用该密钥</a:t>
            </a:r>
            <a:r>
              <a:rPr kumimoji="1" lang="en-US" altLang="zh-CN" dirty="0"/>
              <a:t>(</a:t>
            </a:r>
            <a:r>
              <a:rPr kumimoji="1" lang="zh-CN" altLang="en-US" dirty="0"/>
              <a:t>甲方的公钥</a:t>
            </a:r>
            <a:r>
              <a:rPr kumimoji="1" lang="en-US" altLang="zh-CN" dirty="0"/>
              <a:t>)</a:t>
            </a:r>
            <a:r>
              <a:rPr kumimoji="1" lang="zh-CN" altLang="en-US" dirty="0"/>
              <a:t>对机密信息进行加密后再发送给甲方；甲方再用自己私钥对加密后的信息进行解密。甲方想要回复乙方时正好相反，使用乙方的公钥对数据进行加密，同理，乙方使用自己的私钥来进行解密。</a:t>
            </a:r>
          </a:p>
          <a:p>
            <a:r>
              <a:rPr kumimoji="1" lang="zh-CN" altLang="en-US" dirty="0"/>
              <a:t>另一方面，甲方可以使用自己的私钥对机密信息进行签名后再发送给乙方；乙方再用甲方的公钥对甲方发送回来的数据进行验签。</a:t>
            </a:r>
            <a:endParaRPr kumimoji="1" lang="en-US" altLang="zh-CN" dirty="0"/>
          </a:p>
          <a:p>
            <a:endParaRPr kumimoji="1" lang="en-US" altLang="zh-CN" dirty="0"/>
          </a:p>
          <a:p>
            <a:r>
              <a:rPr kumimoji="1" lang="en" altLang="zh-CN" dirty="0"/>
              <a:t>RSA</a:t>
            </a:r>
            <a:r>
              <a:rPr kumimoji="1" lang="zh-CN" altLang="en" dirty="0"/>
              <a:t>、</a:t>
            </a:r>
            <a:r>
              <a:rPr kumimoji="1" lang="en" altLang="zh-CN" dirty="0" err="1"/>
              <a:t>Elgamal</a:t>
            </a:r>
            <a:r>
              <a:rPr kumimoji="1" lang="zh-CN" altLang="en" dirty="0"/>
              <a:t>、</a:t>
            </a:r>
            <a:r>
              <a:rPr kumimoji="1" lang="zh-CN" altLang="en-US" dirty="0"/>
              <a:t>背包算法、</a:t>
            </a:r>
            <a:r>
              <a:rPr kumimoji="1" lang="en" altLang="zh-CN" dirty="0"/>
              <a:t>Rabin</a:t>
            </a:r>
            <a:r>
              <a:rPr kumimoji="1" lang="zh-CN" altLang="en" dirty="0"/>
              <a:t>、</a:t>
            </a:r>
            <a:r>
              <a:rPr kumimoji="1" lang="en" altLang="zh-CN" dirty="0"/>
              <a:t>D-H</a:t>
            </a:r>
            <a:r>
              <a:rPr kumimoji="1" lang="zh-CN" altLang="en" dirty="0"/>
              <a:t>、</a:t>
            </a:r>
            <a:r>
              <a:rPr kumimoji="1" lang="en" altLang="zh-CN" dirty="0"/>
              <a:t>ECC</a:t>
            </a:r>
            <a:r>
              <a:rPr kumimoji="1" lang="zh-CN" altLang="en" dirty="0"/>
              <a:t>（</a:t>
            </a:r>
            <a:r>
              <a:rPr kumimoji="1" lang="zh-CN" altLang="en-US" dirty="0"/>
              <a:t>椭圆曲线加密算法）。使用最广泛的是</a:t>
            </a:r>
            <a:r>
              <a:rPr kumimoji="1" lang="en" altLang="zh-CN" dirty="0"/>
              <a:t>RSA</a:t>
            </a:r>
            <a:r>
              <a:rPr kumimoji="1" lang="zh-CN" altLang="en-US" dirty="0"/>
              <a:t>算法，</a:t>
            </a:r>
            <a:r>
              <a:rPr kumimoji="1" lang="en" altLang="zh-CN" dirty="0" err="1"/>
              <a:t>Elgamal</a:t>
            </a:r>
            <a:r>
              <a:rPr kumimoji="1" lang="zh-CN" altLang="en-US" dirty="0"/>
              <a:t>是另一种常用的非对称加密算法。</a:t>
            </a:r>
          </a:p>
        </p:txBody>
      </p:sp>
    </p:spTree>
    <p:extLst>
      <p:ext uri="{BB962C8B-B14F-4D97-AF65-F5344CB8AC3E}">
        <p14:creationId xmlns:p14="http://schemas.microsoft.com/office/powerpoint/2010/main" val="103430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1786" y="30481"/>
            <a:ext cx="5410347"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加密过程</a:t>
            </a:r>
          </a:p>
        </p:txBody>
      </p:sp>
      <p:sp>
        <p:nvSpPr>
          <p:cNvPr id="7" name="文本框 6">
            <a:extLst>
              <a:ext uri="{FF2B5EF4-FFF2-40B4-BE49-F238E27FC236}">
                <a16:creationId xmlns:a16="http://schemas.microsoft.com/office/drawing/2014/main" id="{FCF271EC-739D-C943-AA47-A5BC365B5494}"/>
              </a:ext>
            </a:extLst>
          </p:cNvPr>
          <p:cNvSpPr txBox="1"/>
          <p:nvPr/>
        </p:nvSpPr>
        <p:spPr>
          <a:xfrm>
            <a:off x="880533" y="1036321"/>
            <a:ext cx="10363200" cy="5169364"/>
          </a:xfrm>
          <a:prstGeom prst="rect">
            <a:avLst/>
          </a:prstGeom>
          <a:noFill/>
        </p:spPr>
        <p:txBody>
          <a:bodyPr wrap="square" rtlCol="0">
            <a:spAutoFit/>
          </a:bodyPr>
          <a:lstStyle/>
          <a:p>
            <a:r>
              <a:rPr kumimoji="1" lang="zh-CN" altLang="en-US" b="1" dirty="0"/>
              <a:t>在数学上，</a:t>
            </a:r>
            <a:r>
              <a:rPr kumimoji="1" lang="en" altLang="zh-CN" b="1" dirty="0"/>
              <a:t>d(c(x))</a:t>
            </a:r>
            <a:r>
              <a:rPr kumimoji="1" lang="zh-CN" altLang="en-US" b="1" dirty="0"/>
              <a:t> </a:t>
            </a:r>
            <a:r>
              <a:rPr kumimoji="1" lang="en" altLang="zh-CN" b="1" dirty="0"/>
              <a:t>=</a:t>
            </a:r>
            <a:r>
              <a:rPr kumimoji="1" lang="zh-CN" altLang="en-US" b="1" dirty="0"/>
              <a:t> </a:t>
            </a:r>
            <a:r>
              <a:rPr kumimoji="1" lang="en" altLang="zh-CN" b="1" dirty="0"/>
              <a:t>x</a:t>
            </a:r>
            <a:r>
              <a:rPr kumimoji="1" lang="zh-CN" altLang="en" b="1" dirty="0"/>
              <a:t>，</a:t>
            </a:r>
            <a:r>
              <a:rPr kumimoji="1" lang="zh-CN" altLang="en-US" b="1" dirty="0"/>
              <a:t>让我们使用典型的爱丽丝与鲍伯假设来解释：</a:t>
            </a:r>
          </a:p>
          <a:p>
            <a:endParaRPr kumimoji="1" lang="zh-CN" altLang="en-US" dirty="0"/>
          </a:p>
          <a:p>
            <a:pPr marL="342900" indent="-342900">
              <a:lnSpc>
                <a:spcPct val="150000"/>
              </a:lnSpc>
              <a:buFont typeface="+mj-lt"/>
              <a:buAutoNum type="arabicPeriod"/>
            </a:pPr>
            <a:r>
              <a:rPr kumimoji="1" lang="zh-CN" altLang="en-US" dirty="0"/>
              <a:t>爱丽丝与鲍伯事先互不认识，也没有可靠安全的沟通渠道，但爱丽丝现在却要透过不安全的互联网向鲍伯发送信息</a:t>
            </a:r>
          </a:p>
          <a:p>
            <a:pPr marL="342900" indent="-342900">
              <a:lnSpc>
                <a:spcPct val="150000"/>
              </a:lnSpc>
              <a:buFont typeface="+mj-lt"/>
              <a:buAutoNum type="arabicPeriod"/>
            </a:pPr>
            <a:r>
              <a:rPr kumimoji="1" lang="zh-CN" altLang="en-US" dirty="0"/>
              <a:t>爱丽丝撰写好原文，原文在未加密的状态下称之为明文 </a:t>
            </a:r>
            <a:r>
              <a:rPr kumimoji="1" lang="en" altLang="zh-CN" dirty="0"/>
              <a:t>x</a:t>
            </a:r>
          </a:p>
          <a:p>
            <a:pPr marL="342900" indent="-342900">
              <a:lnSpc>
                <a:spcPct val="150000"/>
              </a:lnSpc>
              <a:buFont typeface="+mj-lt"/>
              <a:buAutoNum type="arabicPeriod"/>
            </a:pPr>
            <a:r>
              <a:rPr kumimoji="1" lang="zh-CN" altLang="en-US" dirty="0"/>
              <a:t>鲍伯使用密码学安全伪随机数生成器产生一对密钥，其中一个作为公钥为 </a:t>
            </a:r>
            <a:r>
              <a:rPr kumimoji="1" lang="en" altLang="zh-CN" dirty="0"/>
              <a:t>c</a:t>
            </a:r>
            <a:r>
              <a:rPr kumimoji="1" lang="zh-CN" altLang="en" dirty="0"/>
              <a:t>，</a:t>
            </a:r>
            <a:r>
              <a:rPr kumimoji="1" lang="zh-CN" altLang="en-US" dirty="0"/>
              <a:t>另一个作为私钥  </a:t>
            </a:r>
            <a:r>
              <a:rPr kumimoji="1" lang="en" altLang="zh-CN" dirty="0"/>
              <a:t>d</a:t>
            </a:r>
          </a:p>
          <a:p>
            <a:pPr marL="342900" indent="-342900">
              <a:lnSpc>
                <a:spcPct val="150000"/>
              </a:lnSpc>
              <a:buFont typeface="+mj-lt"/>
              <a:buAutoNum type="arabicPeriod"/>
            </a:pPr>
            <a:r>
              <a:rPr kumimoji="1" lang="zh-CN" altLang="en-US" dirty="0"/>
              <a:t>鲍伯可以用任何方法发送公钥  </a:t>
            </a:r>
            <a:r>
              <a:rPr kumimoji="1" lang="en" altLang="zh-CN" dirty="0"/>
              <a:t>c </a:t>
            </a:r>
            <a:r>
              <a:rPr kumimoji="1" lang="zh-CN" altLang="en-US" dirty="0"/>
              <a:t>给爱丽丝，即使伊夫在中间窃听到 </a:t>
            </a:r>
            <a:r>
              <a:rPr kumimoji="1" lang="en" altLang="zh-CN" dirty="0"/>
              <a:t>c </a:t>
            </a:r>
            <a:r>
              <a:rPr kumimoji="1" lang="zh-CN" altLang="en-US" dirty="0"/>
              <a:t>也没问题</a:t>
            </a:r>
          </a:p>
          <a:p>
            <a:pPr marL="342900" indent="-342900">
              <a:lnSpc>
                <a:spcPct val="150000"/>
              </a:lnSpc>
              <a:buFont typeface="+mj-lt"/>
              <a:buAutoNum type="arabicPeriod"/>
            </a:pPr>
            <a:r>
              <a:rPr kumimoji="1" lang="zh-CN" altLang="en-US" dirty="0"/>
              <a:t>爱丽丝用公钥  </a:t>
            </a:r>
            <a:r>
              <a:rPr kumimoji="1" lang="en" altLang="zh-CN" dirty="0"/>
              <a:t>c </a:t>
            </a:r>
            <a:r>
              <a:rPr kumimoji="1" lang="zh-CN" altLang="en-US" dirty="0"/>
              <a:t>把 </a:t>
            </a:r>
            <a:r>
              <a:rPr kumimoji="1" lang="en" altLang="zh-CN" dirty="0"/>
              <a:t>x </a:t>
            </a:r>
            <a:r>
              <a:rPr kumimoji="1" lang="zh-CN" altLang="en-US" dirty="0"/>
              <a:t>进行加密，得到密文 </a:t>
            </a:r>
            <a:r>
              <a:rPr kumimoji="1" lang="en" altLang="zh-CN" dirty="0"/>
              <a:t>c(x)</a:t>
            </a:r>
          </a:p>
          <a:p>
            <a:pPr marL="342900" indent="-342900">
              <a:lnSpc>
                <a:spcPct val="150000"/>
              </a:lnSpc>
              <a:buFont typeface="+mj-lt"/>
              <a:buAutoNum type="arabicPeriod"/>
            </a:pPr>
            <a:r>
              <a:rPr kumimoji="1" lang="zh-CN" altLang="en-US" dirty="0"/>
              <a:t>爱丽丝可以用任何方法传输密文 </a:t>
            </a:r>
            <a:r>
              <a:rPr kumimoji="1" lang="en" altLang="zh-CN" dirty="0"/>
              <a:t> c(x) </a:t>
            </a:r>
            <a:r>
              <a:rPr kumimoji="1" lang="zh-CN" altLang="en-US" dirty="0"/>
              <a:t>给鲍伯，即使伊夫在中间窃听到密文 </a:t>
            </a:r>
            <a:r>
              <a:rPr kumimoji="1" lang="en" altLang="zh-CN" dirty="0"/>
              <a:t>c(x) </a:t>
            </a:r>
            <a:r>
              <a:rPr kumimoji="1" lang="zh-CN" altLang="en-US" dirty="0"/>
              <a:t>也没问题</a:t>
            </a:r>
          </a:p>
          <a:p>
            <a:pPr marL="342900" indent="-342900">
              <a:lnSpc>
                <a:spcPct val="150000"/>
              </a:lnSpc>
              <a:buFont typeface="+mj-lt"/>
              <a:buAutoNum type="arabicPeriod"/>
            </a:pPr>
            <a:r>
              <a:rPr kumimoji="1" lang="zh-CN" altLang="en-US" dirty="0"/>
              <a:t>鲍伯收到密文，用私钥 </a:t>
            </a:r>
            <a:r>
              <a:rPr kumimoji="1" lang="en" altLang="zh-CN" dirty="0"/>
              <a:t>d </a:t>
            </a:r>
            <a:r>
              <a:rPr kumimoji="1" lang="zh-CN" altLang="en-US" dirty="0"/>
              <a:t>对密文进行解密 </a:t>
            </a:r>
            <a:r>
              <a:rPr kumimoji="1" lang="en" altLang="zh-CN" dirty="0"/>
              <a:t>d(c(x))</a:t>
            </a:r>
            <a:r>
              <a:rPr kumimoji="1" lang="zh-CN" altLang="en" dirty="0"/>
              <a:t>，</a:t>
            </a:r>
            <a:r>
              <a:rPr kumimoji="1" lang="zh-CN" altLang="en-US" dirty="0"/>
              <a:t>得到爱丽丝撰写的明文 </a:t>
            </a:r>
            <a:r>
              <a:rPr kumimoji="1" lang="en" altLang="zh-CN" dirty="0"/>
              <a:t>x</a:t>
            </a:r>
          </a:p>
          <a:p>
            <a:pPr marL="342900" indent="-342900">
              <a:lnSpc>
                <a:spcPct val="150000"/>
              </a:lnSpc>
              <a:buFont typeface="+mj-lt"/>
              <a:buAutoNum type="arabicPeriod"/>
            </a:pPr>
            <a:r>
              <a:rPr kumimoji="1" lang="zh-CN" altLang="en-US" dirty="0"/>
              <a:t>由于伊夫没有得到鲍伯的私钥 </a:t>
            </a:r>
            <a:r>
              <a:rPr kumimoji="1" lang="en" altLang="zh-CN" dirty="0"/>
              <a:t>d</a:t>
            </a:r>
            <a:r>
              <a:rPr kumimoji="1" lang="zh-CN" altLang="en" dirty="0"/>
              <a:t>，</a:t>
            </a:r>
            <a:r>
              <a:rPr kumimoji="1" lang="zh-CN" altLang="en-US" dirty="0"/>
              <a:t>所以无法得知明文  </a:t>
            </a:r>
            <a:r>
              <a:rPr kumimoji="1" lang="en" altLang="zh-CN" dirty="0"/>
              <a:t>x</a:t>
            </a:r>
          </a:p>
          <a:p>
            <a:pPr marL="342900" indent="-342900">
              <a:lnSpc>
                <a:spcPct val="150000"/>
              </a:lnSpc>
              <a:buFont typeface="+mj-lt"/>
              <a:buAutoNum type="arabicPeriod"/>
            </a:pPr>
            <a:r>
              <a:rPr kumimoji="1" lang="zh-CN" altLang="en-US" dirty="0"/>
              <a:t>如果爱丽丝丢失了她自己撰写的原文  </a:t>
            </a:r>
            <a:r>
              <a:rPr kumimoji="1" lang="en" altLang="zh-CN" dirty="0"/>
              <a:t>x</a:t>
            </a:r>
            <a:r>
              <a:rPr kumimoji="1" lang="zh-CN" altLang="en" dirty="0"/>
              <a:t>，</a:t>
            </a:r>
            <a:r>
              <a:rPr kumimoji="1" lang="zh-CN" altLang="en-US" dirty="0"/>
              <a:t>在没有得到鲍伯的私钥  </a:t>
            </a:r>
            <a:r>
              <a:rPr kumimoji="1" lang="en" altLang="zh-CN" dirty="0"/>
              <a:t>d </a:t>
            </a:r>
            <a:r>
              <a:rPr kumimoji="1" lang="zh-CN" altLang="en-US" dirty="0"/>
              <a:t>的情况下，她的处境将等同伊夫，即无法透过鲍伯的公钥  </a:t>
            </a:r>
            <a:r>
              <a:rPr kumimoji="1" lang="en" altLang="zh-CN" dirty="0"/>
              <a:t>c </a:t>
            </a:r>
            <a:r>
              <a:rPr kumimoji="1" lang="zh-CN" altLang="en-US" dirty="0"/>
              <a:t>和密文 </a:t>
            </a:r>
            <a:r>
              <a:rPr kumimoji="1" lang="en" altLang="zh-CN" dirty="0"/>
              <a:t>c(x)</a:t>
            </a:r>
            <a:r>
              <a:rPr kumimoji="1" lang="zh-CN" altLang="en-US" dirty="0"/>
              <a:t>重新得到原文  </a:t>
            </a:r>
            <a:r>
              <a:rPr kumimoji="1" lang="en" altLang="zh-CN" dirty="0"/>
              <a:t>x</a:t>
            </a:r>
            <a:endParaRPr kumimoji="1" lang="zh-CN" altLang="en-US" dirty="0"/>
          </a:p>
        </p:txBody>
      </p:sp>
    </p:spTree>
    <p:extLst>
      <p:ext uri="{BB962C8B-B14F-4D97-AF65-F5344CB8AC3E}">
        <p14:creationId xmlns:p14="http://schemas.microsoft.com/office/powerpoint/2010/main" val="1459611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1786" y="30481"/>
            <a:ext cx="5410347"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数字签名</a:t>
            </a:r>
          </a:p>
        </p:txBody>
      </p:sp>
      <p:sp>
        <p:nvSpPr>
          <p:cNvPr id="7" name="文本框 6">
            <a:extLst>
              <a:ext uri="{FF2B5EF4-FFF2-40B4-BE49-F238E27FC236}">
                <a16:creationId xmlns:a16="http://schemas.microsoft.com/office/drawing/2014/main" id="{FCF271EC-739D-C943-AA47-A5BC365B5494}"/>
              </a:ext>
            </a:extLst>
          </p:cNvPr>
          <p:cNvSpPr txBox="1"/>
          <p:nvPr/>
        </p:nvSpPr>
        <p:spPr>
          <a:xfrm>
            <a:off x="1002453" y="1005841"/>
            <a:ext cx="10363200" cy="2814873"/>
          </a:xfrm>
          <a:prstGeom prst="rect">
            <a:avLst/>
          </a:prstGeom>
          <a:noFill/>
        </p:spPr>
        <p:txBody>
          <a:bodyPr wrap="square" rtlCol="0">
            <a:spAutoFit/>
          </a:bodyPr>
          <a:lstStyle/>
          <a:p>
            <a:r>
              <a:rPr lang="zh-CN" altLang="en-US" dirty="0"/>
              <a:t>如果某一用户使用他的私钥签名明文，任何人都可以用该用户的公钥解签密文；由于私钥只由该用户自己持有，故可以肯定该文件必定出自于该用户；公众可以验证该用户发布的数据或文件是否完整、中途有否曾被篡改，接收者可信赖这些数据、文件确实来自于该用户，这被称作</a:t>
            </a:r>
            <a:r>
              <a:rPr lang="zh-CN" altLang="en-US" b="1" dirty="0"/>
              <a:t>数字签名。</a:t>
            </a:r>
            <a:endParaRPr lang="en-US" altLang="zh-CN" b="1" dirty="0"/>
          </a:p>
          <a:p>
            <a:endParaRPr kumimoji="1" lang="en-US" altLang="zh-CN" b="1" dirty="0"/>
          </a:p>
          <a:p>
            <a:pPr>
              <a:lnSpc>
                <a:spcPct val="150000"/>
              </a:lnSpc>
            </a:pPr>
            <a:r>
              <a:rPr kumimoji="1" lang="zh-CN" altLang="en-US" dirty="0"/>
              <a:t>加密是对数据进行机密性保护，签名主要用于身份验证。简而言之：</a:t>
            </a:r>
            <a:endParaRPr kumimoji="1" lang="en-US" altLang="zh-CN" dirty="0"/>
          </a:p>
          <a:p>
            <a:pPr marL="285750" indent="-285750">
              <a:lnSpc>
                <a:spcPct val="150000"/>
              </a:lnSpc>
              <a:buFont typeface="Arial" panose="020B0604020202020204" pitchFamily="34" charset="0"/>
              <a:buChar char="•"/>
            </a:pPr>
            <a:r>
              <a:rPr lang="zh-CN" altLang="en-US" b="1" dirty="0"/>
              <a:t>公钥公开，私钥保密</a:t>
            </a:r>
            <a:endParaRPr kumimoji="1" lang="en-US" altLang="zh-CN" dirty="0"/>
          </a:p>
          <a:p>
            <a:pPr marL="285750" indent="-285750">
              <a:lnSpc>
                <a:spcPct val="150000"/>
              </a:lnSpc>
              <a:buFont typeface="Arial" panose="020B0604020202020204" pitchFamily="34" charset="0"/>
              <a:buChar char="•"/>
            </a:pPr>
            <a:r>
              <a:rPr kumimoji="1" lang="zh-CN" altLang="en-US" b="1" dirty="0"/>
              <a:t>公钥加密，私钥解密</a:t>
            </a:r>
            <a:endParaRPr kumimoji="1" lang="en-US" altLang="zh-CN" b="1" dirty="0"/>
          </a:p>
          <a:p>
            <a:pPr marL="285750" indent="-285750">
              <a:lnSpc>
                <a:spcPct val="150000"/>
              </a:lnSpc>
              <a:buFont typeface="Arial" panose="020B0604020202020204" pitchFamily="34" charset="0"/>
              <a:buChar char="•"/>
            </a:pPr>
            <a:r>
              <a:rPr kumimoji="1" lang="zh-CN" altLang="en-US" b="1" dirty="0"/>
              <a:t>私钥签名，公钥验签</a:t>
            </a:r>
          </a:p>
        </p:txBody>
      </p:sp>
    </p:spTree>
    <p:extLst>
      <p:ext uri="{BB962C8B-B14F-4D97-AF65-F5344CB8AC3E}">
        <p14:creationId xmlns:p14="http://schemas.microsoft.com/office/powerpoint/2010/main" val="11863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1786" y="30481"/>
            <a:ext cx="5410347"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对称加密和非对称加密对比</a:t>
            </a:r>
          </a:p>
        </p:txBody>
      </p:sp>
      <p:sp>
        <p:nvSpPr>
          <p:cNvPr id="7" name="文本框 6">
            <a:extLst>
              <a:ext uri="{FF2B5EF4-FFF2-40B4-BE49-F238E27FC236}">
                <a16:creationId xmlns:a16="http://schemas.microsoft.com/office/drawing/2014/main" id="{FCF271EC-739D-C943-AA47-A5BC365B5494}"/>
              </a:ext>
            </a:extLst>
          </p:cNvPr>
          <p:cNvSpPr txBox="1"/>
          <p:nvPr/>
        </p:nvSpPr>
        <p:spPr>
          <a:xfrm>
            <a:off x="1017693" y="1158241"/>
            <a:ext cx="10363200" cy="5355312"/>
          </a:xfrm>
          <a:prstGeom prst="rect">
            <a:avLst/>
          </a:prstGeom>
          <a:noFill/>
        </p:spPr>
        <p:txBody>
          <a:bodyPr wrap="square" rtlCol="0">
            <a:spAutoFit/>
          </a:bodyPr>
          <a:lstStyle/>
          <a:p>
            <a:pPr>
              <a:lnSpc>
                <a:spcPct val="150000"/>
              </a:lnSpc>
            </a:pPr>
            <a:r>
              <a:rPr lang="zh-CN" altLang="en-US" b="1" dirty="0"/>
              <a:t>对比：</a:t>
            </a:r>
            <a:endParaRPr lang="en-US" altLang="zh-CN" b="1" dirty="0"/>
          </a:p>
          <a:p>
            <a:pPr marL="285750" indent="-285750">
              <a:lnSpc>
                <a:spcPct val="150000"/>
              </a:lnSpc>
              <a:buFont typeface="Arial" panose="020B0604020202020204" pitchFamily="34" charset="0"/>
              <a:buChar char="•"/>
            </a:pPr>
            <a:r>
              <a:rPr lang="zh-CN" altLang="en-US" dirty="0"/>
              <a:t>对称加密使用同一个秘钥，非对称加密使用公钥和私钥进行加、解密，秘钥管理也不同</a:t>
            </a:r>
            <a:endParaRPr lang="en-US" altLang="zh-CN" dirty="0"/>
          </a:p>
          <a:p>
            <a:pPr marL="285750" indent="-285750">
              <a:lnSpc>
                <a:spcPct val="150000"/>
              </a:lnSpc>
              <a:buFont typeface="Arial" panose="020B0604020202020204" pitchFamily="34" charset="0"/>
              <a:buChar char="•"/>
            </a:pPr>
            <a:r>
              <a:rPr kumimoji="1" lang="zh-CN" altLang="en-US" dirty="0"/>
              <a:t>非对称加密安全性更高</a:t>
            </a:r>
            <a:endParaRPr kumimoji="1" lang="en-US" altLang="zh-CN" dirty="0"/>
          </a:p>
          <a:p>
            <a:pPr marL="285750" indent="-285750">
              <a:lnSpc>
                <a:spcPct val="150000"/>
              </a:lnSpc>
              <a:buFont typeface="Arial" panose="020B0604020202020204" pitchFamily="34" charset="0"/>
              <a:buChar char="•"/>
            </a:pPr>
            <a:r>
              <a:rPr kumimoji="1" lang="zh-CN" altLang="en-US" dirty="0"/>
              <a:t>非对称性加密在计算上相当复杂，性能欠佳、远远不比对称加密</a:t>
            </a: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r>
              <a:rPr kumimoji="1" lang="zh-CN" altLang="en-US" dirty="0"/>
              <a:t>因此，在一般实际情况下，往往通过公钥加密来随机创建临时的对称秘钥，完成交换后，然后才通过对称加密来传输大量、主体的数据。</a:t>
            </a:r>
            <a:endParaRPr kumimoji="1" lang="en-US" altLang="zh-CN" dirty="0"/>
          </a:p>
          <a:p>
            <a:endParaRPr kumimoji="1" lang="en-US" altLang="zh-CN" dirty="0"/>
          </a:p>
          <a:p>
            <a:r>
              <a:rPr kumimoji="1" lang="zh-CN" altLang="en-US" dirty="0"/>
              <a:t>硬件环境：</a:t>
            </a:r>
            <a:r>
              <a:rPr kumimoji="1" lang="en" altLang="zh-CN" dirty="0"/>
              <a:t> MacBook Pro (13-inch, 2017)</a:t>
            </a:r>
            <a:r>
              <a:rPr kumimoji="1" lang="zh-CN" altLang="en-US" dirty="0"/>
              <a:t>，</a:t>
            </a:r>
            <a:r>
              <a:rPr lang="en" altLang="zh-CN" dirty="0"/>
              <a:t> 3.5 GHz </a:t>
            </a:r>
            <a:r>
              <a:rPr lang="zh-CN" altLang="en-US" dirty="0"/>
              <a:t>双核</a:t>
            </a:r>
            <a:r>
              <a:rPr lang="en" altLang="zh-CN" dirty="0"/>
              <a:t>Intel Core i7</a:t>
            </a:r>
            <a:r>
              <a:rPr lang="zh-CN" altLang="en-US" dirty="0"/>
              <a:t>，</a:t>
            </a:r>
            <a:r>
              <a:rPr lang="en" altLang="zh-CN" dirty="0"/>
              <a:t> 8 GB 2133 MHz LPDDR3</a:t>
            </a:r>
          </a:p>
          <a:p>
            <a:r>
              <a:rPr lang="zh-CN" altLang="en-US" dirty="0"/>
              <a:t>              </a:t>
            </a:r>
            <a:r>
              <a:rPr lang="en" altLang="zh-CN" dirty="0"/>
              <a:t>java version "1.8.0_191”</a:t>
            </a:r>
          </a:p>
          <a:p>
            <a:endParaRPr kumimoji="1" lang="en-US" altLang="zh-CN" dirty="0"/>
          </a:p>
          <a:p>
            <a:r>
              <a:rPr kumimoji="1" lang="en-US" altLang="zh-CN" dirty="0"/>
              <a:t>MD5</a:t>
            </a:r>
            <a:r>
              <a:rPr kumimoji="1" lang="zh-CN" altLang="en-US" dirty="0"/>
              <a:t>         </a:t>
            </a:r>
            <a:r>
              <a:rPr kumimoji="1" lang="en-US" altLang="zh-CN" dirty="0"/>
              <a:t>10000</a:t>
            </a:r>
            <a:r>
              <a:rPr kumimoji="1" lang="zh-CN" altLang="en-US" dirty="0"/>
              <a:t>次    </a:t>
            </a:r>
            <a:r>
              <a:rPr kumimoji="1" lang="en-US" altLang="zh-CN" dirty="0"/>
              <a:t>120ms</a:t>
            </a:r>
          </a:p>
          <a:p>
            <a:r>
              <a:rPr kumimoji="1" lang="en-US" altLang="zh-CN" dirty="0"/>
              <a:t>SHA1</a:t>
            </a:r>
            <a:r>
              <a:rPr kumimoji="1" lang="zh-CN" altLang="en-US" dirty="0"/>
              <a:t>        </a:t>
            </a:r>
            <a:r>
              <a:rPr kumimoji="1" lang="en-US" altLang="zh-CN" dirty="0"/>
              <a:t>10000</a:t>
            </a:r>
            <a:r>
              <a:rPr kumimoji="1" lang="zh-CN" altLang="en-US" dirty="0"/>
              <a:t>次    </a:t>
            </a:r>
            <a:r>
              <a:rPr kumimoji="1" lang="en-US" altLang="zh-CN" dirty="0"/>
              <a:t>127ms</a:t>
            </a:r>
          </a:p>
          <a:p>
            <a:r>
              <a:rPr kumimoji="1" lang="en-US" altLang="zh-CN" dirty="0"/>
              <a:t>AES</a:t>
            </a:r>
            <a:r>
              <a:rPr kumimoji="1" lang="zh-CN" altLang="en-US" dirty="0"/>
              <a:t>  加密</a:t>
            </a:r>
            <a:r>
              <a:rPr kumimoji="1" lang="en-US" altLang="zh-CN" dirty="0"/>
              <a:t>10000</a:t>
            </a:r>
            <a:r>
              <a:rPr kumimoji="1" lang="zh-CN" altLang="en-US" dirty="0"/>
              <a:t>次     </a:t>
            </a:r>
            <a:r>
              <a:rPr kumimoji="1" lang="en-US" altLang="zh-CN" dirty="0"/>
              <a:t>777ms</a:t>
            </a:r>
            <a:r>
              <a:rPr kumimoji="1" lang="zh-CN" altLang="en-US" dirty="0"/>
              <a:t>         解密</a:t>
            </a:r>
            <a:r>
              <a:rPr kumimoji="1" lang="en-US" altLang="zh-CN" dirty="0"/>
              <a:t>10000</a:t>
            </a:r>
            <a:r>
              <a:rPr kumimoji="1" lang="zh-CN" altLang="en-US" dirty="0"/>
              <a:t>次        </a:t>
            </a:r>
            <a:r>
              <a:rPr kumimoji="1" lang="en-US" altLang="zh-CN" dirty="0"/>
              <a:t>414ms</a:t>
            </a:r>
          </a:p>
          <a:p>
            <a:r>
              <a:rPr kumimoji="1" lang="en-US" altLang="zh-CN" dirty="0"/>
              <a:t>RSA</a:t>
            </a:r>
            <a:r>
              <a:rPr kumimoji="1" lang="zh-CN" altLang="en-US" dirty="0"/>
              <a:t>  加密</a:t>
            </a:r>
            <a:r>
              <a:rPr kumimoji="1" lang="en-US" altLang="zh-CN" dirty="0"/>
              <a:t>10000</a:t>
            </a:r>
            <a:r>
              <a:rPr kumimoji="1" lang="zh-CN" altLang="en-US" dirty="0"/>
              <a:t>次     </a:t>
            </a:r>
            <a:r>
              <a:rPr kumimoji="1" lang="en-US" altLang="zh-CN" dirty="0"/>
              <a:t>954ms</a:t>
            </a:r>
            <a:r>
              <a:rPr kumimoji="1" lang="zh-CN" altLang="en-US" dirty="0"/>
              <a:t>         解密</a:t>
            </a:r>
            <a:r>
              <a:rPr kumimoji="1" lang="en-US" altLang="zh-CN" dirty="0"/>
              <a:t>10000</a:t>
            </a:r>
            <a:r>
              <a:rPr kumimoji="1" lang="zh-CN" altLang="en-US" dirty="0"/>
              <a:t>次      </a:t>
            </a:r>
            <a:r>
              <a:rPr kumimoji="1" lang="en-US" altLang="zh-CN" dirty="0"/>
              <a:t>5146ms</a:t>
            </a:r>
            <a:r>
              <a:rPr kumimoji="1" lang="zh-CN" altLang="en-US" dirty="0"/>
              <a:t>   </a:t>
            </a:r>
            <a:r>
              <a:rPr kumimoji="1" lang="en-US" altLang="zh-CN" dirty="0"/>
              <a:t>(1000</a:t>
            </a:r>
            <a:r>
              <a:rPr kumimoji="1" lang="zh-CN" altLang="en-US" dirty="0"/>
              <a:t>次是</a:t>
            </a:r>
            <a:r>
              <a:rPr kumimoji="1" lang="en-US" altLang="zh-CN" dirty="0"/>
              <a:t>1300+ms</a:t>
            </a:r>
            <a:r>
              <a:rPr kumimoji="1" lang="zh-CN" altLang="en-US" dirty="0"/>
              <a:t>   </a:t>
            </a:r>
            <a:r>
              <a:rPr kumimoji="1" lang="en-US" altLang="zh-CN" dirty="0"/>
              <a:t>5000</a:t>
            </a:r>
            <a:r>
              <a:rPr kumimoji="1" lang="zh-CN" altLang="en-US" dirty="0"/>
              <a:t>次 </a:t>
            </a:r>
            <a:r>
              <a:rPr kumimoji="1" lang="en-US" altLang="zh-CN" dirty="0"/>
              <a:t>2454ms)</a:t>
            </a:r>
          </a:p>
          <a:p>
            <a:r>
              <a:rPr kumimoji="1" lang="en-US" altLang="zh-CN" dirty="0"/>
              <a:t>RSA</a:t>
            </a:r>
            <a:r>
              <a:rPr kumimoji="1" lang="zh-CN" altLang="en-US" dirty="0"/>
              <a:t>  签名</a:t>
            </a:r>
            <a:r>
              <a:rPr kumimoji="1" lang="en-US" altLang="zh-CN" dirty="0"/>
              <a:t>10000</a:t>
            </a:r>
            <a:r>
              <a:rPr kumimoji="1" lang="zh-CN" altLang="en-US" dirty="0"/>
              <a:t>次   </a:t>
            </a:r>
            <a:r>
              <a:rPr kumimoji="1" lang="en-US" altLang="zh-CN" dirty="0"/>
              <a:t>5120ms</a:t>
            </a:r>
            <a:r>
              <a:rPr kumimoji="1" lang="zh-CN" altLang="en-US" dirty="0"/>
              <a:t>         解签</a:t>
            </a:r>
            <a:r>
              <a:rPr kumimoji="1" lang="en-US" altLang="zh-CN" dirty="0"/>
              <a:t>10000</a:t>
            </a:r>
            <a:r>
              <a:rPr kumimoji="1" lang="zh-CN" altLang="en-US" dirty="0"/>
              <a:t>次       </a:t>
            </a:r>
            <a:r>
              <a:rPr kumimoji="1" lang="en-US" altLang="zh-CN" dirty="0"/>
              <a:t>466ms</a:t>
            </a:r>
            <a:r>
              <a:rPr kumimoji="1" lang="zh-CN" altLang="en-US" dirty="0"/>
              <a:t>                                         </a:t>
            </a:r>
            <a:r>
              <a:rPr kumimoji="1" lang="zh-CN" altLang="en-US" b="1" dirty="0">
                <a:solidFill>
                  <a:schemeClr val="accent2"/>
                </a:solidFill>
              </a:rPr>
              <a:t>有个大胆的想法？</a:t>
            </a:r>
          </a:p>
        </p:txBody>
      </p:sp>
    </p:spTree>
    <p:extLst>
      <p:ext uri="{BB962C8B-B14F-4D97-AF65-F5344CB8AC3E}">
        <p14:creationId xmlns:p14="http://schemas.microsoft.com/office/powerpoint/2010/main" val="1151796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1786" y="30481"/>
            <a:ext cx="5410347" cy="523220"/>
          </a:xfrm>
          <a:prstGeom prst="rect">
            <a:avLst/>
          </a:prstGeom>
          <a:noFill/>
        </p:spPr>
        <p:txBody>
          <a:bodyPr wrap="square" rtlCol="0">
            <a:spAutoFit/>
          </a:bodyPr>
          <a:lstStyle/>
          <a:p>
            <a:r>
              <a:rPr lang="en-US" altLang="zh-CN" sz="2800" b="1" dirty="0">
                <a:solidFill>
                  <a:srgbClr val="595959"/>
                </a:solidFill>
                <a:latin typeface="幼圆" panose="02010509060101010101" pitchFamily="49" charset="-122"/>
                <a:ea typeface="幼圆" panose="02010509060101010101" pitchFamily="49" charset="-122"/>
              </a:rPr>
              <a:t>HTTPS</a:t>
            </a:r>
            <a:endParaRPr lang="zh-CN" altLang="en-US" sz="2800" b="1" dirty="0">
              <a:solidFill>
                <a:srgbClr val="595959"/>
              </a:solidFill>
              <a:latin typeface="幼圆" panose="02010509060101010101" pitchFamily="49" charset="-122"/>
              <a:ea typeface="幼圆" panose="02010509060101010101" pitchFamily="49" charset="-122"/>
            </a:endParaRPr>
          </a:p>
        </p:txBody>
      </p:sp>
      <p:pic>
        <p:nvPicPr>
          <p:cNvPr id="4" name="图片 3">
            <a:extLst>
              <a:ext uri="{FF2B5EF4-FFF2-40B4-BE49-F238E27FC236}">
                <a16:creationId xmlns:a16="http://schemas.microsoft.com/office/drawing/2014/main" id="{90337F87-DD5B-C94B-84F6-A287D9617CA9}"/>
              </a:ext>
            </a:extLst>
          </p:cNvPr>
          <p:cNvPicPr>
            <a:picLocks noChangeAspect="1"/>
          </p:cNvPicPr>
          <p:nvPr/>
        </p:nvPicPr>
        <p:blipFill>
          <a:blip r:embed="rId2"/>
          <a:stretch>
            <a:fillRect/>
          </a:stretch>
        </p:blipFill>
        <p:spPr>
          <a:xfrm>
            <a:off x="271162" y="1766570"/>
            <a:ext cx="3797300" cy="3416300"/>
          </a:xfrm>
          <a:prstGeom prst="rect">
            <a:avLst/>
          </a:prstGeom>
        </p:spPr>
      </p:pic>
      <p:sp>
        <p:nvSpPr>
          <p:cNvPr id="5" name="文本框 4">
            <a:extLst>
              <a:ext uri="{FF2B5EF4-FFF2-40B4-BE49-F238E27FC236}">
                <a16:creationId xmlns:a16="http://schemas.microsoft.com/office/drawing/2014/main" id="{41B31A33-FB68-8E44-95EF-E6C03B0BCFD5}"/>
              </a:ext>
            </a:extLst>
          </p:cNvPr>
          <p:cNvSpPr txBox="1"/>
          <p:nvPr/>
        </p:nvSpPr>
        <p:spPr>
          <a:xfrm>
            <a:off x="429878" y="5425440"/>
            <a:ext cx="3181384" cy="369332"/>
          </a:xfrm>
          <a:prstGeom prst="rect">
            <a:avLst/>
          </a:prstGeom>
          <a:noFill/>
        </p:spPr>
        <p:txBody>
          <a:bodyPr wrap="none" rtlCol="0">
            <a:spAutoFit/>
          </a:bodyPr>
          <a:lstStyle/>
          <a:p>
            <a:r>
              <a:rPr kumimoji="1" lang="en" altLang="zh-CN" dirty="0"/>
              <a:t>OSI</a:t>
            </a:r>
            <a:r>
              <a:rPr kumimoji="1" lang="zh-CN" altLang="en-US" dirty="0"/>
              <a:t>七层模型和</a:t>
            </a:r>
            <a:r>
              <a:rPr kumimoji="1" lang="en" altLang="zh-CN" dirty="0"/>
              <a:t>TCP/IP</a:t>
            </a:r>
            <a:r>
              <a:rPr kumimoji="1" lang="zh-CN" altLang="en-US" dirty="0"/>
              <a:t>四层模型</a:t>
            </a:r>
          </a:p>
        </p:txBody>
      </p:sp>
      <p:pic>
        <p:nvPicPr>
          <p:cNvPr id="6" name="图片 5">
            <a:extLst>
              <a:ext uri="{FF2B5EF4-FFF2-40B4-BE49-F238E27FC236}">
                <a16:creationId xmlns:a16="http://schemas.microsoft.com/office/drawing/2014/main" id="{68C3D285-1DC3-A54E-8A4C-C77414649D75}"/>
              </a:ext>
            </a:extLst>
          </p:cNvPr>
          <p:cNvPicPr>
            <a:picLocks noChangeAspect="1"/>
          </p:cNvPicPr>
          <p:nvPr/>
        </p:nvPicPr>
        <p:blipFill>
          <a:blip r:embed="rId3"/>
          <a:stretch>
            <a:fillRect/>
          </a:stretch>
        </p:blipFill>
        <p:spPr>
          <a:xfrm>
            <a:off x="4337318" y="2551430"/>
            <a:ext cx="7688311" cy="2242820"/>
          </a:xfrm>
          <a:prstGeom prst="rect">
            <a:avLst/>
          </a:prstGeom>
        </p:spPr>
      </p:pic>
      <p:sp>
        <p:nvSpPr>
          <p:cNvPr id="8" name="文本框 7">
            <a:extLst>
              <a:ext uri="{FF2B5EF4-FFF2-40B4-BE49-F238E27FC236}">
                <a16:creationId xmlns:a16="http://schemas.microsoft.com/office/drawing/2014/main" id="{3646BFC0-4C0D-5741-8E58-DDD741E77316}"/>
              </a:ext>
            </a:extLst>
          </p:cNvPr>
          <p:cNvSpPr txBox="1"/>
          <p:nvPr/>
        </p:nvSpPr>
        <p:spPr>
          <a:xfrm>
            <a:off x="6918960" y="5396746"/>
            <a:ext cx="2262158" cy="369332"/>
          </a:xfrm>
          <a:prstGeom prst="rect">
            <a:avLst/>
          </a:prstGeom>
          <a:noFill/>
        </p:spPr>
        <p:txBody>
          <a:bodyPr wrap="none" rtlCol="0">
            <a:spAutoFit/>
          </a:bodyPr>
          <a:lstStyle/>
          <a:p>
            <a:r>
              <a:rPr kumimoji="1" lang="zh-CN" altLang="en-US" dirty="0"/>
              <a:t>（表格来源于网络）</a:t>
            </a:r>
          </a:p>
        </p:txBody>
      </p:sp>
    </p:spTree>
    <p:extLst>
      <p:ext uri="{BB962C8B-B14F-4D97-AF65-F5344CB8AC3E}">
        <p14:creationId xmlns:p14="http://schemas.microsoft.com/office/powerpoint/2010/main" val="75536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1786" y="30481"/>
            <a:ext cx="5410347" cy="523220"/>
          </a:xfrm>
          <a:prstGeom prst="rect">
            <a:avLst/>
          </a:prstGeom>
          <a:noFill/>
        </p:spPr>
        <p:txBody>
          <a:bodyPr wrap="square" rtlCol="0">
            <a:spAutoFit/>
          </a:bodyPr>
          <a:lstStyle/>
          <a:p>
            <a:r>
              <a:rPr lang="en-US" altLang="zh-CN" sz="2800" b="1" dirty="0">
                <a:solidFill>
                  <a:srgbClr val="595959"/>
                </a:solidFill>
                <a:latin typeface="幼圆" panose="02010509060101010101" pitchFamily="49" charset="-122"/>
                <a:ea typeface="幼圆" panose="02010509060101010101" pitchFamily="49" charset="-122"/>
              </a:rPr>
              <a:t>HTTPS</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5" name="文本框 4">
            <a:extLst>
              <a:ext uri="{FF2B5EF4-FFF2-40B4-BE49-F238E27FC236}">
                <a16:creationId xmlns:a16="http://schemas.microsoft.com/office/drawing/2014/main" id="{41B31A33-FB68-8E44-95EF-E6C03B0BCFD5}"/>
              </a:ext>
            </a:extLst>
          </p:cNvPr>
          <p:cNvSpPr txBox="1"/>
          <p:nvPr/>
        </p:nvSpPr>
        <p:spPr>
          <a:xfrm>
            <a:off x="4561979" y="5290013"/>
            <a:ext cx="1764329" cy="369332"/>
          </a:xfrm>
          <a:prstGeom prst="rect">
            <a:avLst/>
          </a:prstGeom>
          <a:noFill/>
        </p:spPr>
        <p:txBody>
          <a:bodyPr wrap="none" rtlCol="0">
            <a:spAutoFit/>
          </a:bodyPr>
          <a:lstStyle/>
          <a:p>
            <a:r>
              <a:rPr kumimoji="1" lang="en-US" altLang="zh-CN" dirty="0"/>
              <a:t>TCP/IP</a:t>
            </a:r>
            <a:r>
              <a:rPr kumimoji="1" lang="zh-CN" altLang="en-US" dirty="0"/>
              <a:t> 三次握手</a:t>
            </a:r>
          </a:p>
        </p:txBody>
      </p:sp>
      <p:pic>
        <p:nvPicPr>
          <p:cNvPr id="7" name="图片 6">
            <a:extLst>
              <a:ext uri="{FF2B5EF4-FFF2-40B4-BE49-F238E27FC236}">
                <a16:creationId xmlns:a16="http://schemas.microsoft.com/office/drawing/2014/main" id="{54A5C2AC-B581-D347-8EA0-7BE21F704576}"/>
              </a:ext>
            </a:extLst>
          </p:cNvPr>
          <p:cNvPicPr>
            <a:picLocks noChangeAspect="1"/>
          </p:cNvPicPr>
          <p:nvPr/>
        </p:nvPicPr>
        <p:blipFill>
          <a:blip r:embed="rId2"/>
          <a:stretch>
            <a:fillRect/>
          </a:stretch>
        </p:blipFill>
        <p:spPr>
          <a:xfrm>
            <a:off x="2119630" y="1062990"/>
            <a:ext cx="6643370" cy="3948120"/>
          </a:xfrm>
          <a:prstGeom prst="rect">
            <a:avLst/>
          </a:prstGeom>
        </p:spPr>
      </p:pic>
      <p:sp>
        <p:nvSpPr>
          <p:cNvPr id="9" name="文本框 8">
            <a:extLst>
              <a:ext uri="{FF2B5EF4-FFF2-40B4-BE49-F238E27FC236}">
                <a16:creationId xmlns:a16="http://schemas.microsoft.com/office/drawing/2014/main" id="{E1E235FB-CE16-4A44-BE1D-3D93A8670553}"/>
              </a:ext>
            </a:extLst>
          </p:cNvPr>
          <p:cNvSpPr txBox="1"/>
          <p:nvPr/>
        </p:nvSpPr>
        <p:spPr>
          <a:xfrm>
            <a:off x="609600" y="6110485"/>
            <a:ext cx="11074378" cy="701795"/>
          </a:xfrm>
          <a:prstGeom prst="rect">
            <a:avLst/>
          </a:prstGeom>
          <a:noFill/>
        </p:spPr>
        <p:txBody>
          <a:bodyPr wrap="none" rtlCol="0">
            <a:spAutoFit/>
          </a:bodyPr>
          <a:lstStyle/>
          <a:p>
            <a:pPr>
              <a:lnSpc>
                <a:spcPct val="150000"/>
              </a:lnSpc>
            </a:pPr>
            <a:r>
              <a:rPr lang="en" altLang="zh-CN" sz="1400" dirty="0">
                <a:solidFill>
                  <a:schemeClr val="bg1">
                    <a:lumMod val="50000"/>
                  </a:schemeClr>
                </a:solidFill>
              </a:rPr>
              <a:t>SYN</a:t>
            </a:r>
            <a:r>
              <a:rPr lang="zh-CN" altLang="en" sz="1400" dirty="0">
                <a:solidFill>
                  <a:schemeClr val="bg1">
                    <a:lumMod val="50000"/>
                  </a:schemeClr>
                </a:solidFill>
              </a:rPr>
              <a:t>：</a:t>
            </a:r>
            <a:r>
              <a:rPr lang="zh-CN" altLang="en-US" sz="1400" dirty="0">
                <a:solidFill>
                  <a:schemeClr val="bg1">
                    <a:lumMod val="50000"/>
                  </a:schemeClr>
                </a:solidFill>
              </a:rPr>
              <a:t>同步序列编号（</a:t>
            </a:r>
            <a:r>
              <a:rPr lang="en" altLang="zh-CN" sz="1400" b="1" i="1" dirty="0">
                <a:solidFill>
                  <a:schemeClr val="bg1">
                    <a:lumMod val="50000"/>
                  </a:schemeClr>
                </a:solidFill>
              </a:rPr>
              <a:t>Synchronize Sequence Numbers</a:t>
            </a:r>
            <a:r>
              <a:rPr lang="zh-CN" altLang="en" sz="1400" dirty="0">
                <a:solidFill>
                  <a:schemeClr val="bg1">
                    <a:lumMod val="50000"/>
                  </a:schemeClr>
                </a:solidFill>
              </a:rPr>
              <a:t>）。</a:t>
            </a:r>
            <a:r>
              <a:rPr lang="zh-CN" altLang="en-US" sz="1400" dirty="0">
                <a:solidFill>
                  <a:schemeClr val="bg1">
                    <a:lumMod val="50000"/>
                  </a:schemeClr>
                </a:solidFill>
              </a:rPr>
              <a:t>是</a:t>
            </a:r>
            <a:r>
              <a:rPr lang="en" altLang="zh-CN" sz="1400" dirty="0">
                <a:solidFill>
                  <a:schemeClr val="bg1">
                    <a:lumMod val="50000"/>
                  </a:schemeClr>
                </a:solidFill>
              </a:rPr>
              <a:t>TCP/IP</a:t>
            </a:r>
            <a:r>
              <a:rPr lang="zh-CN" altLang="en-US" sz="1400" dirty="0">
                <a:solidFill>
                  <a:schemeClr val="bg1">
                    <a:lumMod val="50000"/>
                  </a:schemeClr>
                </a:solidFill>
              </a:rPr>
              <a:t>建立连接时使用的握手信号。</a:t>
            </a:r>
            <a:endParaRPr lang="en-US" altLang="zh-CN" sz="1400" dirty="0">
              <a:solidFill>
                <a:schemeClr val="bg1">
                  <a:lumMod val="50000"/>
                </a:schemeClr>
              </a:solidFill>
            </a:endParaRPr>
          </a:p>
          <a:p>
            <a:pPr>
              <a:lnSpc>
                <a:spcPct val="150000"/>
              </a:lnSpc>
            </a:pPr>
            <a:r>
              <a:rPr lang="en" altLang="zh-CN" sz="1400" dirty="0">
                <a:solidFill>
                  <a:schemeClr val="bg1">
                    <a:lumMod val="50000"/>
                  </a:schemeClr>
                </a:solidFill>
              </a:rPr>
              <a:t>ACK (Acknowledge character</a:t>
            </a:r>
            <a:r>
              <a:rPr lang="zh-CN" altLang="en" sz="1400" dirty="0">
                <a:solidFill>
                  <a:schemeClr val="bg1">
                    <a:lumMod val="50000"/>
                  </a:schemeClr>
                </a:solidFill>
              </a:rPr>
              <a:t>）</a:t>
            </a:r>
            <a:r>
              <a:rPr lang="zh-CN" altLang="en-US" sz="1400" dirty="0">
                <a:solidFill>
                  <a:schemeClr val="bg1">
                    <a:lumMod val="50000"/>
                  </a:schemeClr>
                </a:solidFill>
              </a:rPr>
              <a:t>即是确认字符，在数据通信中，接收站发给发送站的一种传输类</a:t>
            </a:r>
            <a:r>
              <a:rPr lang="zh-CN" altLang="en-US" sz="1400" dirty="0">
                <a:solidFill>
                  <a:schemeClr val="bg1">
                    <a:lumMod val="50000"/>
                  </a:schemeClr>
                </a:solidFill>
                <a:hlinkClick r:id="rId3">
                  <a:extLst>
                    <a:ext uri="{A12FA001-AC4F-418D-AE19-62706E023703}">
                      <ahyp:hlinkClr xmlns:ahyp="http://schemas.microsoft.com/office/drawing/2018/hyperlinkcolor" val="tx"/>
                    </a:ext>
                  </a:extLst>
                </a:hlinkClick>
              </a:rPr>
              <a:t>控制字符</a:t>
            </a:r>
            <a:r>
              <a:rPr lang="zh-CN" altLang="en-US" sz="1400" dirty="0">
                <a:solidFill>
                  <a:schemeClr val="bg1">
                    <a:lumMod val="50000"/>
                  </a:schemeClr>
                </a:solidFill>
              </a:rPr>
              <a:t>。表示发来的数据已确认接收无误。</a:t>
            </a:r>
            <a:endParaRPr kumimoji="1" lang="zh-CN" altLang="en-US" sz="1400" dirty="0">
              <a:solidFill>
                <a:schemeClr val="bg1">
                  <a:lumMod val="50000"/>
                </a:schemeClr>
              </a:solidFill>
            </a:endParaRPr>
          </a:p>
        </p:txBody>
      </p:sp>
    </p:spTree>
    <p:extLst>
      <p:ext uri="{BB962C8B-B14F-4D97-AF65-F5344CB8AC3E}">
        <p14:creationId xmlns:p14="http://schemas.microsoft.com/office/powerpoint/2010/main" val="233252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1786" y="30481"/>
            <a:ext cx="5410347" cy="523220"/>
          </a:xfrm>
          <a:prstGeom prst="rect">
            <a:avLst/>
          </a:prstGeom>
          <a:noFill/>
        </p:spPr>
        <p:txBody>
          <a:bodyPr wrap="square" rtlCol="0">
            <a:spAutoFit/>
          </a:bodyPr>
          <a:lstStyle/>
          <a:p>
            <a:r>
              <a:rPr lang="en-US" altLang="zh-CN" sz="2800" b="1" dirty="0">
                <a:solidFill>
                  <a:srgbClr val="595959"/>
                </a:solidFill>
                <a:latin typeface="幼圆" panose="02010509060101010101" pitchFamily="49" charset="-122"/>
                <a:ea typeface="幼圆" panose="02010509060101010101" pitchFamily="49" charset="-122"/>
              </a:rPr>
              <a:t>HTTPS</a:t>
            </a:r>
            <a:endParaRPr lang="zh-CN" altLang="en-US" sz="2800" b="1" dirty="0">
              <a:solidFill>
                <a:srgbClr val="595959"/>
              </a:solidFill>
              <a:latin typeface="幼圆" panose="02010509060101010101" pitchFamily="49" charset="-122"/>
              <a:ea typeface="幼圆" panose="02010509060101010101" pitchFamily="49" charset="-122"/>
            </a:endParaRPr>
          </a:p>
        </p:txBody>
      </p:sp>
      <p:pic>
        <p:nvPicPr>
          <p:cNvPr id="4" name="图片 3">
            <a:extLst>
              <a:ext uri="{FF2B5EF4-FFF2-40B4-BE49-F238E27FC236}">
                <a16:creationId xmlns:a16="http://schemas.microsoft.com/office/drawing/2014/main" id="{9E292CC3-16EF-D049-8B01-7D5123270C78}"/>
              </a:ext>
            </a:extLst>
          </p:cNvPr>
          <p:cNvPicPr>
            <a:picLocks noChangeAspect="1"/>
          </p:cNvPicPr>
          <p:nvPr/>
        </p:nvPicPr>
        <p:blipFill>
          <a:blip r:embed="rId2"/>
          <a:stretch>
            <a:fillRect/>
          </a:stretch>
        </p:blipFill>
        <p:spPr>
          <a:xfrm>
            <a:off x="2801369" y="904221"/>
            <a:ext cx="5839711" cy="4973576"/>
          </a:xfrm>
          <a:prstGeom prst="rect">
            <a:avLst/>
          </a:prstGeom>
        </p:spPr>
      </p:pic>
      <p:sp>
        <p:nvSpPr>
          <p:cNvPr id="6" name="文本框 5">
            <a:extLst>
              <a:ext uri="{FF2B5EF4-FFF2-40B4-BE49-F238E27FC236}">
                <a16:creationId xmlns:a16="http://schemas.microsoft.com/office/drawing/2014/main" id="{209B9D12-C32F-6740-8C8B-B1C0E325B9F3}"/>
              </a:ext>
            </a:extLst>
          </p:cNvPr>
          <p:cNvSpPr txBox="1"/>
          <p:nvPr/>
        </p:nvSpPr>
        <p:spPr>
          <a:xfrm>
            <a:off x="4763269" y="6043651"/>
            <a:ext cx="1915909" cy="369332"/>
          </a:xfrm>
          <a:prstGeom prst="rect">
            <a:avLst/>
          </a:prstGeom>
          <a:noFill/>
        </p:spPr>
        <p:txBody>
          <a:bodyPr wrap="none" rtlCol="0">
            <a:spAutoFit/>
          </a:bodyPr>
          <a:lstStyle/>
          <a:p>
            <a:r>
              <a:rPr kumimoji="1" lang="en-US" altLang="zh-CN" dirty="0"/>
              <a:t>TLS/SSL</a:t>
            </a:r>
            <a:r>
              <a:rPr kumimoji="1" lang="zh-CN" altLang="en-US" dirty="0"/>
              <a:t> 握手过程</a:t>
            </a:r>
          </a:p>
        </p:txBody>
      </p:sp>
    </p:spTree>
    <p:extLst>
      <p:ext uri="{BB962C8B-B14F-4D97-AF65-F5344CB8AC3E}">
        <p14:creationId xmlns:p14="http://schemas.microsoft.com/office/powerpoint/2010/main" val="104739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1786" y="30481"/>
            <a:ext cx="5410347"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为什么使用</a:t>
            </a:r>
            <a:r>
              <a:rPr lang="en-US" altLang="zh-CN" sz="2800" b="1" dirty="0">
                <a:solidFill>
                  <a:srgbClr val="595959"/>
                </a:solidFill>
                <a:latin typeface="幼圆" panose="02010509060101010101" pitchFamily="49" charset="-122"/>
                <a:ea typeface="幼圆" panose="02010509060101010101" pitchFamily="49" charset="-122"/>
              </a:rPr>
              <a:t>HTTPS</a:t>
            </a:r>
            <a:r>
              <a:rPr lang="zh-CN" altLang="en-US" sz="2800" b="1" dirty="0">
                <a:solidFill>
                  <a:srgbClr val="595959"/>
                </a:solidFill>
                <a:latin typeface="幼圆" panose="02010509060101010101" pitchFamily="49" charset="-122"/>
                <a:ea typeface="幼圆" panose="02010509060101010101" pitchFamily="49" charset="-122"/>
              </a:rPr>
              <a:t>被抓包？</a:t>
            </a:r>
          </a:p>
        </p:txBody>
      </p:sp>
      <p:pic>
        <p:nvPicPr>
          <p:cNvPr id="4" name="图片 3">
            <a:extLst>
              <a:ext uri="{FF2B5EF4-FFF2-40B4-BE49-F238E27FC236}">
                <a16:creationId xmlns:a16="http://schemas.microsoft.com/office/drawing/2014/main" id="{4A48754F-997E-BF4E-82FE-CD7624779BE1}"/>
              </a:ext>
            </a:extLst>
          </p:cNvPr>
          <p:cNvPicPr>
            <a:picLocks noChangeAspect="1"/>
          </p:cNvPicPr>
          <p:nvPr/>
        </p:nvPicPr>
        <p:blipFill>
          <a:blip r:embed="rId2"/>
          <a:stretch>
            <a:fillRect/>
          </a:stretch>
        </p:blipFill>
        <p:spPr>
          <a:xfrm>
            <a:off x="2165350" y="442452"/>
            <a:ext cx="7527290" cy="6250448"/>
          </a:xfrm>
          <a:prstGeom prst="rect">
            <a:avLst/>
          </a:prstGeom>
        </p:spPr>
      </p:pic>
    </p:spTree>
    <p:extLst>
      <p:ext uri="{BB962C8B-B14F-4D97-AF65-F5344CB8AC3E}">
        <p14:creationId xmlns:p14="http://schemas.microsoft.com/office/powerpoint/2010/main" val="122980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20713"/>
            <a:ext cx="10535478" cy="5616575"/>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9878" y="1185332"/>
            <a:ext cx="2760133"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9512" y="1086558"/>
            <a:ext cx="1093303" cy="584775"/>
          </a:xfrm>
          <a:prstGeom prst="rect">
            <a:avLst/>
          </a:prstGeom>
          <a:noFill/>
        </p:spPr>
        <p:txBody>
          <a:bodyPr wrap="square" rtlCol="0">
            <a:spAutoFit/>
          </a:bodyPr>
          <a:lstStyle/>
          <a:p>
            <a:r>
              <a:rPr lang="zh-CN" altLang="en-US" sz="3200" b="1" dirty="0">
                <a:solidFill>
                  <a:srgbClr val="595959"/>
                </a:solidFill>
                <a:latin typeface="幼圆" panose="02010509060101010101" pitchFamily="49" charset="-122"/>
                <a:ea typeface="幼圆" panose="02010509060101010101" pitchFamily="49" charset="-122"/>
              </a:rPr>
              <a:t>目录</a:t>
            </a:r>
          </a:p>
        </p:txBody>
      </p:sp>
      <p:sp>
        <p:nvSpPr>
          <p:cNvPr id="9" name="文本框 8"/>
          <p:cNvSpPr txBox="1"/>
          <p:nvPr/>
        </p:nvSpPr>
        <p:spPr>
          <a:xfrm>
            <a:off x="805437" y="1166070"/>
            <a:ext cx="2414841" cy="584775"/>
          </a:xfrm>
          <a:prstGeom prst="rect">
            <a:avLst/>
          </a:prstGeom>
          <a:noFill/>
        </p:spPr>
        <p:txBody>
          <a:bodyPr wrap="square" rtlCol="0">
            <a:spAutoFit/>
          </a:bodyPr>
          <a:lstStyle/>
          <a:p>
            <a:r>
              <a:rPr lang="en-US" altLang="zh-CN" sz="3200" dirty="0">
                <a:solidFill>
                  <a:srgbClr val="595959"/>
                </a:solidFill>
              </a:rPr>
              <a:t>CONTEXTS</a:t>
            </a:r>
            <a:endParaRPr lang="zh-CN" altLang="en-US" sz="3200" dirty="0">
              <a:solidFill>
                <a:srgbClr val="595959"/>
              </a:solidFill>
            </a:endParaRPr>
          </a:p>
        </p:txBody>
      </p:sp>
      <p:sp>
        <p:nvSpPr>
          <p:cNvPr id="10" name="文本框 9"/>
          <p:cNvSpPr txBox="1"/>
          <p:nvPr/>
        </p:nvSpPr>
        <p:spPr>
          <a:xfrm>
            <a:off x="5426765" y="3429000"/>
            <a:ext cx="1212574" cy="830997"/>
          </a:xfrm>
          <a:prstGeom prst="rect">
            <a:avLst/>
          </a:prstGeom>
          <a:noFill/>
        </p:spPr>
        <p:txBody>
          <a:bodyPr wrap="square" rtlCol="0">
            <a:spAutoFit/>
          </a:bodyPr>
          <a:lstStyle/>
          <a:p>
            <a:r>
              <a:rPr lang="en-US" altLang="zh-CN" sz="4800" dirty="0">
                <a:solidFill>
                  <a:schemeClr val="bg1"/>
                </a:solidFill>
                <a:latin typeface="Broadway" panose="04040905080B02020502" pitchFamily="82" charset="0"/>
              </a:rPr>
              <a:t>05</a:t>
            </a:r>
            <a:endParaRPr lang="zh-CN" altLang="en-US" sz="4800" dirty="0">
              <a:solidFill>
                <a:schemeClr val="bg1"/>
              </a:solidFill>
              <a:latin typeface="Broadway" panose="04040905080B02020502" pitchFamily="82" charset="0"/>
            </a:endParaRPr>
          </a:p>
        </p:txBody>
      </p:sp>
      <p:sp>
        <p:nvSpPr>
          <p:cNvPr id="17" name="文本框 16"/>
          <p:cNvSpPr txBox="1"/>
          <p:nvPr/>
        </p:nvSpPr>
        <p:spPr>
          <a:xfrm>
            <a:off x="6301407" y="3582888"/>
            <a:ext cx="3571461"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HTTPS</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466522" y="2019727"/>
            <a:ext cx="1212574" cy="830997"/>
          </a:xfrm>
          <a:prstGeom prst="rect">
            <a:avLst/>
          </a:prstGeom>
          <a:noFill/>
        </p:spPr>
        <p:txBody>
          <a:bodyPr wrap="square" rtlCol="0">
            <a:spAutoFit/>
          </a:bodyPr>
          <a:lstStyle/>
          <a:p>
            <a:r>
              <a:rPr lang="en-US" altLang="zh-CN" sz="4800" dirty="0">
                <a:solidFill>
                  <a:schemeClr val="bg1"/>
                </a:solidFill>
                <a:latin typeface="Broadway" panose="04040905080B02020502" pitchFamily="82" charset="0"/>
              </a:rPr>
              <a:t>04</a:t>
            </a:r>
            <a:endParaRPr lang="zh-CN" altLang="en-US" sz="4800" dirty="0">
              <a:solidFill>
                <a:schemeClr val="bg1"/>
              </a:solidFill>
              <a:latin typeface="Broadway" panose="04040905080B02020502" pitchFamily="82" charset="0"/>
            </a:endParaRPr>
          </a:p>
        </p:txBody>
      </p:sp>
      <p:sp>
        <p:nvSpPr>
          <p:cNvPr id="25" name="文本框 24"/>
          <p:cNvSpPr txBox="1"/>
          <p:nvPr/>
        </p:nvSpPr>
        <p:spPr>
          <a:xfrm>
            <a:off x="6341164" y="2173615"/>
            <a:ext cx="357146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分对称加密</a:t>
            </a:r>
          </a:p>
        </p:txBody>
      </p:sp>
      <p:sp>
        <p:nvSpPr>
          <p:cNvPr id="37" name="文本框 36"/>
          <p:cNvSpPr txBox="1"/>
          <p:nvPr/>
        </p:nvSpPr>
        <p:spPr>
          <a:xfrm>
            <a:off x="5426765" y="4838273"/>
            <a:ext cx="1212574" cy="830997"/>
          </a:xfrm>
          <a:prstGeom prst="rect">
            <a:avLst/>
          </a:prstGeom>
          <a:noFill/>
        </p:spPr>
        <p:txBody>
          <a:bodyPr wrap="square" rtlCol="0">
            <a:spAutoFit/>
          </a:bodyPr>
          <a:lstStyle/>
          <a:p>
            <a:r>
              <a:rPr lang="en-US" altLang="zh-CN" sz="4800" dirty="0">
                <a:solidFill>
                  <a:schemeClr val="bg1"/>
                </a:solidFill>
                <a:latin typeface="Broadway" panose="04040905080B02020502" pitchFamily="82" charset="0"/>
              </a:rPr>
              <a:t>06</a:t>
            </a:r>
            <a:endParaRPr lang="zh-CN" altLang="en-US" sz="4800" dirty="0">
              <a:solidFill>
                <a:schemeClr val="bg1"/>
              </a:solidFill>
              <a:latin typeface="Broadway" panose="04040905080B02020502" pitchFamily="82" charset="0"/>
            </a:endParaRPr>
          </a:p>
        </p:txBody>
      </p:sp>
      <p:sp>
        <p:nvSpPr>
          <p:cNvPr id="38" name="文本框 37"/>
          <p:cNvSpPr txBox="1"/>
          <p:nvPr/>
        </p:nvSpPr>
        <p:spPr>
          <a:xfrm>
            <a:off x="6301407" y="4992161"/>
            <a:ext cx="357146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其它</a:t>
            </a:r>
          </a:p>
        </p:txBody>
      </p:sp>
      <p:sp>
        <p:nvSpPr>
          <p:cNvPr id="78" name="文本框 77"/>
          <p:cNvSpPr txBox="1"/>
          <p:nvPr/>
        </p:nvSpPr>
        <p:spPr>
          <a:xfrm>
            <a:off x="636104" y="3409122"/>
            <a:ext cx="1212574" cy="830997"/>
          </a:xfrm>
          <a:prstGeom prst="rect">
            <a:avLst/>
          </a:prstGeom>
          <a:noFill/>
        </p:spPr>
        <p:txBody>
          <a:bodyPr wrap="square" rtlCol="0">
            <a:spAutoFit/>
          </a:bodyPr>
          <a:lstStyle/>
          <a:p>
            <a:r>
              <a:rPr lang="en-US" altLang="zh-CN" sz="4800" dirty="0">
                <a:solidFill>
                  <a:schemeClr val="bg1"/>
                </a:solidFill>
                <a:latin typeface="Broadway" panose="04040905080B02020502" pitchFamily="82" charset="0"/>
              </a:rPr>
              <a:t>02</a:t>
            </a:r>
            <a:endParaRPr lang="zh-CN" altLang="en-US" sz="4800" dirty="0">
              <a:solidFill>
                <a:schemeClr val="bg1"/>
              </a:solidFill>
              <a:latin typeface="Broadway" panose="04040905080B02020502" pitchFamily="82" charset="0"/>
            </a:endParaRPr>
          </a:p>
        </p:txBody>
      </p:sp>
      <p:sp>
        <p:nvSpPr>
          <p:cNvPr id="79" name="文本框 78"/>
          <p:cNvSpPr txBox="1"/>
          <p:nvPr/>
        </p:nvSpPr>
        <p:spPr>
          <a:xfrm>
            <a:off x="1510746" y="3563010"/>
            <a:ext cx="3571461"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Hash</a:t>
            </a:r>
            <a:r>
              <a:rPr lang="zh-CN" altLang="en-US" sz="2800" b="1" dirty="0">
                <a:solidFill>
                  <a:schemeClr val="bg1"/>
                </a:solidFill>
                <a:latin typeface="微软雅黑" panose="020B0503020204020204" pitchFamily="34" charset="-122"/>
                <a:ea typeface="微软雅黑" panose="020B0503020204020204" pitchFamily="34" charset="-122"/>
              </a:rPr>
              <a:t> </a:t>
            </a:r>
            <a:r>
              <a:rPr lang="en-US" altLang="zh-CN" sz="2800" b="1" dirty="0">
                <a:solidFill>
                  <a:schemeClr val="bg1"/>
                </a:solidFill>
                <a:latin typeface="微软雅黑" panose="020B0503020204020204" pitchFamily="34" charset="-122"/>
                <a:ea typeface="微软雅黑" panose="020B0503020204020204" pitchFamily="34" charset="-122"/>
              </a:rPr>
              <a:t>function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675861" y="1999849"/>
            <a:ext cx="1212574" cy="830997"/>
          </a:xfrm>
          <a:prstGeom prst="rect">
            <a:avLst/>
          </a:prstGeom>
          <a:noFill/>
        </p:spPr>
        <p:txBody>
          <a:bodyPr wrap="square" rtlCol="0">
            <a:spAutoFit/>
          </a:bodyPr>
          <a:lstStyle/>
          <a:p>
            <a:r>
              <a:rPr lang="en-US" altLang="zh-CN" sz="4800" dirty="0">
                <a:solidFill>
                  <a:schemeClr val="bg1"/>
                </a:solidFill>
                <a:latin typeface="Broadway" panose="04040905080B02020502" pitchFamily="82" charset="0"/>
              </a:rPr>
              <a:t>01</a:t>
            </a:r>
            <a:endParaRPr lang="zh-CN" altLang="en-US" sz="4800" dirty="0">
              <a:solidFill>
                <a:schemeClr val="bg1"/>
              </a:solidFill>
              <a:latin typeface="Broadway" panose="04040905080B02020502" pitchFamily="82" charset="0"/>
            </a:endParaRPr>
          </a:p>
        </p:txBody>
      </p:sp>
      <p:sp>
        <p:nvSpPr>
          <p:cNvPr id="77" name="文本框 76"/>
          <p:cNvSpPr txBox="1"/>
          <p:nvPr/>
        </p:nvSpPr>
        <p:spPr>
          <a:xfrm>
            <a:off x="1550503" y="2153737"/>
            <a:ext cx="357146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概念</a:t>
            </a:r>
          </a:p>
        </p:txBody>
      </p:sp>
      <p:sp>
        <p:nvSpPr>
          <p:cNvPr id="74" name="文本框 73"/>
          <p:cNvSpPr txBox="1"/>
          <p:nvPr/>
        </p:nvSpPr>
        <p:spPr>
          <a:xfrm>
            <a:off x="636104" y="4818395"/>
            <a:ext cx="1212574" cy="830997"/>
          </a:xfrm>
          <a:prstGeom prst="rect">
            <a:avLst/>
          </a:prstGeom>
          <a:noFill/>
        </p:spPr>
        <p:txBody>
          <a:bodyPr wrap="square" rtlCol="0">
            <a:spAutoFit/>
          </a:bodyPr>
          <a:lstStyle/>
          <a:p>
            <a:r>
              <a:rPr lang="en-US" altLang="zh-CN" sz="4800" dirty="0">
                <a:solidFill>
                  <a:schemeClr val="bg1"/>
                </a:solidFill>
                <a:latin typeface="Broadway" panose="04040905080B02020502" pitchFamily="82" charset="0"/>
              </a:rPr>
              <a:t>03</a:t>
            </a:r>
            <a:endParaRPr lang="zh-CN" altLang="en-US" sz="4800" dirty="0">
              <a:solidFill>
                <a:schemeClr val="bg1"/>
              </a:solidFill>
              <a:latin typeface="Broadway" panose="04040905080B02020502" pitchFamily="82" charset="0"/>
            </a:endParaRPr>
          </a:p>
        </p:txBody>
      </p:sp>
      <p:sp>
        <p:nvSpPr>
          <p:cNvPr id="75" name="文本框 74"/>
          <p:cNvSpPr txBox="1"/>
          <p:nvPr/>
        </p:nvSpPr>
        <p:spPr>
          <a:xfrm>
            <a:off x="1510746" y="4972283"/>
            <a:ext cx="357146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对称加密</a:t>
            </a:r>
          </a:p>
        </p:txBody>
      </p:sp>
      <p:sp>
        <p:nvSpPr>
          <p:cNvPr id="20" name="矩形 19"/>
          <p:cNvSpPr/>
          <p:nvPr/>
        </p:nvSpPr>
        <p:spPr>
          <a:xfrm>
            <a:off x="11391891" y="44624"/>
            <a:ext cx="735006" cy="241289"/>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模板：</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www.1ppt.com/moban/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素材：</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背景：</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www.1ppt.com/beijing/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图表：</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www.1ppt.com/xiazai/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教程： </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资料下载：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www.1ppt.com/ziliao/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范文下载：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www.1ppt.com/fanwen/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试卷下载：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www.1ppt.com/shiti/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教案下载：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论坛：</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语文课件：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www.1ppt.com/kejian/yuwen/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数学课件：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www.1ppt.com/kejian/shuxue/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英语课件：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www.1ppt.com/kejian/yingyu/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美术课件：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www.1ppt.com/kejian/meishu/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科学课件：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www.1ppt.com/kejian/kexue/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物理课件：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www.1ppt.com/kejian/wuli/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化学课件：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www.1ppt.com/kejian/huaxue/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生物课件：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www.1ppt.com/kejian/shengwu/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地理课件：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www.1ppt.com/kejian/dili/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历史课件：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www.1ppt.com/kejian/lishi/        </a:t>
            </a:r>
          </a:p>
        </p:txBody>
      </p:sp>
    </p:spTree>
    <p:extLst>
      <p:ext uri="{BB962C8B-B14F-4D97-AF65-F5344CB8AC3E}">
        <p14:creationId xmlns:p14="http://schemas.microsoft.com/office/powerpoint/2010/main" val="313874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矩形 180"/>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引用文章以及推荐阅读</a:t>
            </a:r>
          </a:p>
        </p:txBody>
      </p:sp>
      <p:sp>
        <p:nvSpPr>
          <p:cNvPr id="183" name="矩形 182"/>
          <p:cNvSpPr/>
          <p:nvPr/>
        </p:nvSpPr>
        <p:spPr>
          <a:xfrm>
            <a:off x="651786" y="982133"/>
            <a:ext cx="10862881" cy="5909310"/>
          </a:xfrm>
          <a:prstGeom prst="rect">
            <a:avLst/>
          </a:prstGeom>
        </p:spPr>
        <p:txBody>
          <a:bodyPr wrap="square">
            <a:spAutoFit/>
          </a:bodyPr>
          <a:lstStyle/>
          <a:p>
            <a:r>
              <a:rPr lang="en" altLang="zh-CN" dirty="0">
                <a:hlinkClick r:id="rId2"/>
              </a:rPr>
              <a:t>https://en.wikipedia.org/wiki/MD5</a:t>
            </a:r>
            <a:endParaRPr lang="en-US" altLang="zh-CN" dirty="0"/>
          </a:p>
          <a:p>
            <a:endParaRPr lang="en" altLang="zh-CN" dirty="0"/>
          </a:p>
          <a:p>
            <a:r>
              <a:rPr lang="en" altLang="zh-CN" dirty="0">
                <a:hlinkClick r:id="rId3"/>
              </a:rPr>
              <a:t>https://en.wikipedia.org/wiki/SHA-1</a:t>
            </a:r>
            <a:endParaRPr lang="en" altLang="zh-CN" dirty="0"/>
          </a:p>
          <a:p>
            <a:endParaRPr lang="en" altLang="zh-CN" dirty="0"/>
          </a:p>
          <a:p>
            <a:r>
              <a:rPr lang="en" altLang="zh-CN" dirty="0">
                <a:hlinkClick r:id="rId4"/>
              </a:rPr>
              <a:t>https://www.zhihu.com/question/26762707</a:t>
            </a:r>
            <a:endParaRPr lang="en" altLang="zh-CN" dirty="0"/>
          </a:p>
          <a:p>
            <a:endParaRPr lang="en" altLang="zh-CN" dirty="0"/>
          </a:p>
          <a:p>
            <a:r>
              <a:rPr lang="en" altLang="zh-CN" dirty="0">
                <a:hlinkClick r:id="rId5"/>
              </a:rPr>
              <a:t>https://blog.csdn.net/ladymorgana/article/details/81781600</a:t>
            </a:r>
            <a:endParaRPr lang="en" altLang="zh-CN" dirty="0"/>
          </a:p>
          <a:p>
            <a:endParaRPr lang="en" altLang="zh-CN" dirty="0"/>
          </a:p>
          <a:p>
            <a:r>
              <a:rPr lang="en" altLang="zh-CN" dirty="0">
                <a:hlinkClick r:id="rId6"/>
              </a:rPr>
              <a:t>https://en.wikipedia.org/wiki/Symmetric-key_algorithm</a:t>
            </a:r>
            <a:endParaRPr lang="en" altLang="zh-CN" dirty="0"/>
          </a:p>
          <a:p>
            <a:endParaRPr lang="en" altLang="zh-CN" dirty="0"/>
          </a:p>
          <a:p>
            <a:r>
              <a:rPr lang="en" altLang="zh-CN" dirty="0">
                <a:hlinkClick r:id="rId7"/>
              </a:rPr>
              <a:t>https://blog.51cto.com/professor/1794740</a:t>
            </a:r>
            <a:endParaRPr lang="en" altLang="zh-CN" dirty="0"/>
          </a:p>
          <a:p>
            <a:endParaRPr lang="en" altLang="zh-CN" dirty="0"/>
          </a:p>
          <a:p>
            <a:r>
              <a:rPr lang="en" altLang="zh-CN" dirty="0">
                <a:hlinkClick r:id="rId8"/>
              </a:rPr>
              <a:t>https://blog.csdn.net/baidu_22254181/article/details/82594072</a:t>
            </a:r>
            <a:endParaRPr lang="en" altLang="zh-CN" dirty="0"/>
          </a:p>
          <a:p>
            <a:endParaRPr lang="en" altLang="zh-CN" dirty="0"/>
          </a:p>
          <a:p>
            <a:r>
              <a:rPr lang="en" altLang="zh-CN" dirty="0">
                <a:hlinkClick r:id="rId6"/>
              </a:rPr>
              <a:t>https://en.wikipedia.org/wiki/Symmetric-key_algorithm</a:t>
            </a:r>
            <a:endParaRPr lang="en-US" altLang="zh-CN" dirty="0"/>
          </a:p>
          <a:p>
            <a:endParaRPr lang="en-US" altLang="zh-CN" dirty="0"/>
          </a:p>
          <a:p>
            <a:r>
              <a:rPr lang="en" altLang="zh-CN" dirty="0">
                <a:hlinkClick r:id="rId9"/>
              </a:rPr>
              <a:t>https://www.zhihu.com/question/25912483</a:t>
            </a:r>
            <a:endParaRPr lang="en" altLang="zh-CN" dirty="0"/>
          </a:p>
          <a:p>
            <a:endParaRPr lang="en" altLang="zh-CN" dirty="0"/>
          </a:p>
          <a:p>
            <a:r>
              <a:rPr lang="en" altLang="zh-CN" dirty="0">
                <a:hlinkClick r:id="rId10"/>
              </a:rPr>
              <a:t>https://www.cnblogs.com/lovesong/p/5186200.html</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703410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48667" y="2728153"/>
            <a:ext cx="2112985" cy="1200329"/>
          </a:xfrm>
          <a:prstGeom prst="rect">
            <a:avLst/>
          </a:prstGeom>
          <a:noFill/>
        </p:spPr>
        <p:txBody>
          <a:bodyPr wrap="square" rtlCol="0">
            <a:spAutoFit/>
          </a:bodyPr>
          <a:lstStyle/>
          <a:p>
            <a:r>
              <a:rPr lang="zh-CN" altLang="en-US" sz="7200" b="1" dirty="0">
                <a:solidFill>
                  <a:schemeClr val="bg1"/>
                </a:solidFill>
                <a:latin typeface="幼圆" panose="02010509060101010101" pitchFamily="49" charset="-122"/>
                <a:ea typeface="幼圆" panose="02010509060101010101" pitchFamily="49" charset="-122"/>
              </a:rPr>
              <a:t>谢谢</a:t>
            </a:r>
          </a:p>
        </p:txBody>
      </p:sp>
      <p:sp>
        <p:nvSpPr>
          <p:cNvPr id="4" name="文本框 3"/>
          <p:cNvSpPr txBox="1"/>
          <p:nvPr/>
        </p:nvSpPr>
        <p:spPr>
          <a:xfrm>
            <a:off x="6036366" y="2728153"/>
            <a:ext cx="2132863" cy="1200329"/>
          </a:xfrm>
          <a:prstGeom prst="rect">
            <a:avLst/>
          </a:prstGeom>
          <a:noFill/>
        </p:spPr>
        <p:txBody>
          <a:bodyPr wrap="square" rtlCol="0">
            <a:spAutoFit/>
          </a:bodyPr>
          <a:lstStyle/>
          <a:p>
            <a:r>
              <a:rPr lang="zh-CN" altLang="en-US" sz="7200" b="1" dirty="0">
                <a:solidFill>
                  <a:srgbClr val="DB5355"/>
                </a:solidFill>
                <a:latin typeface="幼圆" panose="02010509060101010101" pitchFamily="49" charset="-122"/>
                <a:ea typeface="幼圆" panose="02010509060101010101" pitchFamily="49" charset="-122"/>
              </a:rPr>
              <a:t>观看</a:t>
            </a:r>
          </a:p>
        </p:txBody>
      </p:sp>
      <p:sp>
        <p:nvSpPr>
          <p:cNvPr id="5" name="文本框 4"/>
          <p:cNvSpPr txBox="1"/>
          <p:nvPr/>
        </p:nvSpPr>
        <p:spPr>
          <a:xfrm>
            <a:off x="7163430" y="5789691"/>
            <a:ext cx="4101977" cy="461665"/>
          </a:xfrm>
          <a:prstGeom prst="rect">
            <a:avLst/>
          </a:prstGeom>
          <a:noFill/>
        </p:spPr>
        <p:txBody>
          <a:bodyPr wrap="square" rtlCol="0">
            <a:spAutoFit/>
          </a:bodyPr>
          <a:lstStyle/>
          <a:p>
            <a:r>
              <a:rPr lang="zh-CN" altLang="en-US" sz="2400" b="1" dirty="0">
                <a:solidFill>
                  <a:srgbClr val="595959"/>
                </a:solidFill>
                <a:latin typeface="幼圆" panose="02010509060101010101" pitchFamily="49" charset="-122"/>
                <a:ea typeface="幼圆" panose="02010509060101010101" pitchFamily="49" charset="-122"/>
              </a:rPr>
              <a:t>  </a:t>
            </a:r>
            <a:r>
              <a:rPr lang="en-US" altLang="zh-CN" sz="2400" b="1" dirty="0" err="1">
                <a:solidFill>
                  <a:srgbClr val="595959"/>
                </a:solidFill>
                <a:latin typeface="幼圆" panose="02010509060101010101" pitchFamily="49" charset="-122"/>
                <a:ea typeface="幼圆" panose="02010509060101010101" pitchFamily="49" charset="-122"/>
              </a:rPr>
              <a:t>DeNA</a:t>
            </a:r>
            <a:r>
              <a:rPr lang="zh-CN" altLang="en-US" sz="2400" b="1" dirty="0">
                <a:solidFill>
                  <a:srgbClr val="595959"/>
                </a:solidFill>
                <a:latin typeface="幼圆" panose="02010509060101010101" pitchFamily="49" charset="-122"/>
                <a:ea typeface="幼圆" panose="02010509060101010101" pitchFamily="49" charset="-122"/>
              </a:rPr>
              <a:t> 平台产品 </a:t>
            </a:r>
            <a:r>
              <a:rPr lang="en-US" altLang="zh-CN" sz="2400" b="1" dirty="0">
                <a:solidFill>
                  <a:srgbClr val="595959"/>
                </a:solidFill>
                <a:latin typeface="幼圆" panose="02010509060101010101" pitchFamily="49" charset="-122"/>
                <a:ea typeface="幼圆" panose="02010509060101010101" pitchFamily="49" charset="-122"/>
              </a:rPr>
              <a:t>SDK</a:t>
            </a:r>
            <a:r>
              <a:rPr lang="zh-CN" altLang="en-US" sz="2400" b="1" dirty="0">
                <a:solidFill>
                  <a:srgbClr val="595959"/>
                </a:solidFill>
                <a:latin typeface="幼圆" panose="02010509060101010101" pitchFamily="49" charset="-122"/>
                <a:ea typeface="幼圆" panose="02010509060101010101" pitchFamily="49" charset="-122"/>
              </a:rPr>
              <a:t>组</a:t>
            </a:r>
          </a:p>
        </p:txBody>
      </p:sp>
      <p:sp>
        <p:nvSpPr>
          <p:cNvPr id="6" name="文本框 5"/>
          <p:cNvSpPr txBox="1"/>
          <p:nvPr/>
        </p:nvSpPr>
        <p:spPr>
          <a:xfrm>
            <a:off x="9448517" y="6187755"/>
            <a:ext cx="1588788" cy="461665"/>
          </a:xfrm>
          <a:prstGeom prst="rect">
            <a:avLst/>
          </a:prstGeom>
          <a:noFill/>
        </p:spPr>
        <p:txBody>
          <a:bodyPr wrap="square" rtlCol="0">
            <a:spAutoFit/>
          </a:bodyPr>
          <a:lstStyle/>
          <a:p>
            <a:r>
              <a:rPr lang="en-US" altLang="zh-CN" sz="2400" dirty="0">
                <a:solidFill>
                  <a:srgbClr val="595959"/>
                </a:solidFill>
              </a:rPr>
              <a:t>2020.07.16</a:t>
            </a:r>
            <a:endParaRPr lang="zh-CN" altLang="en-US" sz="2400" dirty="0">
              <a:solidFill>
                <a:srgbClr val="595959"/>
              </a:solidFill>
            </a:endParaRPr>
          </a:p>
        </p:txBody>
      </p:sp>
    </p:spTree>
    <p:extLst>
      <p:ext uri="{BB962C8B-B14F-4D97-AF65-F5344CB8AC3E}">
        <p14:creationId xmlns:p14="http://schemas.microsoft.com/office/powerpoint/2010/main" val="50293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04461" y="-2485"/>
            <a:ext cx="993913" cy="270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77324" y="1894635"/>
            <a:ext cx="8535725" cy="830997"/>
          </a:xfrm>
          <a:prstGeom prst="rect">
            <a:avLst/>
          </a:prstGeom>
          <a:noFill/>
        </p:spPr>
        <p:txBody>
          <a:bodyPr wrap="square" rtlCol="0">
            <a:spAutoFit/>
          </a:bodyPr>
          <a:lstStyle/>
          <a:p>
            <a:r>
              <a:rPr lang="zh-CN" altLang="en-US" sz="2400" dirty="0">
                <a:solidFill>
                  <a:schemeClr val="bg1"/>
                </a:solidFill>
              </a:rPr>
              <a:t>问题：</a:t>
            </a:r>
            <a:r>
              <a:rPr lang="en-US" altLang="zh-CN" sz="2400" dirty="0">
                <a:solidFill>
                  <a:schemeClr val="bg1"/>
                </a:solidFill>
              </a:rPr>
              <a:t>MD5</a:t>
            </a:r>
            <a:r>
              <a:rPr lang="zh-CN" altLang="en-US" sz="2400" dirty="0">
                <a:solidFill>
                  <a:schemeClr val="bg1"/>
                </a:solidFill>
              </a:rPr>
              <a:t>、</a:t>
            </a:r>
            <a:r>
              <a:rPr lang="en-US" altLang="zh-CN" sz="2400" dirty="0">
                <a:solidFill>
                  <a:schemeClr val="bg1"/>
                </a:solidFill>
              </a:rPr>
              <a:t>GZIP</a:t>
            </a:r>
            <a:r>
              <a:rPr lang="zh-CN" altLang="en-US" sz="2400" dirty="0">
                <a:solidFill>
                  <a:schemeClr val="bg1"/>
                </a:solidFill>
              </a:rPr>
              <a:t>、</a:t>
            </a:r>
            <a:r>
              <a:rPr lang="en-US" altLang="zh-CN" sz="2400" dirty="0">
                <a:solidFill>
                  <a:schemeClr val="bg1"/>
                </a:solidFill>
              </a:rPr>
              <a:t> SHA1</a:t>
            </a:r>
            <a:r>
              <a:rPr lang="zh-CN" altLang="en-US" sz="2400" dirty="0">
                <a:solidFill>
                  <a:schemeClr val="bg1"/>
                </a:solidFill>
              </a:rPr>
              <a:t>、 </a:t>
            </a:r>
            <a:r>
              <a:rPr lang="en-US" altLang="zh-CN" sz="2400" dirty="0">
                <a:solidFill>
                  <a:schemeClr val="bg1"/>
                </a:solidFill>
              </a:rPr>
              <a:t>DES</a:t>
            </a:r>
            <a:r>
              <a:rPr lang="zh-CN" altLang="en-US" sz="2400" dirty="0">
                <a:solidFill>
                  <a:schemeClr val="bg1"/>
                </a:solidFill>
              </a:rPr>
              <a:t>、</a:t>
            </a:r>
            <a:r>
              <a:rPr lang="en-US" altLang="zh-CN" sz="2400" dirty="0">
                <a:solidFill>
                  <a:schemeClr val="bg1"/>
                </a:solidFill>
              </a:rPr>
              <a:t>BASE64</a:t>
            </a:r>
            <a:r>
              <a:rPr lang="zh-CN" altLang="en-US" sz="2400" dirty="0">
                <a:solidFill>
                  <a:schemeClr val="bg1"/>
                </a:solidFill>
              </a:rPr>
              <a:t>、</a:t>
            </a:r>
            <a:r>
              <a:rPr lang="en-US" altLang="zh-CN" sz="2400" dirty="0">
                <a:solidFill>
                  <a:schemeClr val="bg1"/>
                </a:solidFill>
              </a:rPr>
              <a:t>AES</a:t>
            </a:r>
            <a:r>
              <a:rPr lang="zh-CN" altLang="en-US" sz="2400" dirty="0">
                <a:solidFill>
                  <a:schemeClr val="bg1"/>
                </a:solidFill>
              </a:rPr>
              <a:t>、</a:t>
            </a:r>
            <a:r>
              <a:rPr lang="en-US" altLang="zh-CN" sz="2400" dirty="0">
                <a:solidFill>
                  <a:schemeClr val="bg1"/>
                </a:solidFill>
              </a:rPr>
              <a:t>HTTPS</a:t>
            </a:r>
            <a:r>
              <a:rPr lang="zh-CN" altLang="en-US" sz="2400" dirty="0">
                <a:solidFill>
                  <a:schemeClr val="bg1"/>
                </a:solidFill>
              </a:rPr>
              <a:t>、</a:t>
            </a:r>
            <a:r>
              <a:rPr lang="en-US" altLang="zh-CN" sz="2400" dirty="0">
                <a:solidFill>
                  <a:schemeClr val="bg1"/>
                </a:solidFill>
              </a:rPr>
              <a:t>RSA</a:t>
            </a:r>
            <a:r>
              <a:rPr lang="zh-CN" altLang="en-US" sz="2400" dirty="0">
                <a:solidFill>
                  <a:schemeClr val="bg1"/>
                </a:solidFill>
              </a:rPr>
              <a:t>、</a:t>
            </a:r>
            <a:r>
              <a:rPr lang="en-US" altLang="zh-CN" sz="2400" dirty="0">
                <a:solidFill>
                  <a:schemeClr val="bg1"/>
                </a:solidFill>
              </a:rPr>
              <a:t>ECC</a:t>
            </a:r>
            <a:r>
              <a:rPr lang="zh-CN" altLang="en-US" sz="2400" dirty="0">
                <a:solidFill>
                  <a:schemeClr val="bg1"/>
                </a:solidFill>
              </a:rPr>
              <a:t>，都是加密算法吗？    </a:t>
            </a:r>
            <a:endParaRPr lang="zh-CN" altLang="en-US" sz="2400" dirty="0"/>
          </a:p>
        </p:txBody>
      </p:sp>
      <p:sp>
        <p:nvSpPr>
          <p:cNvPr id="9" name="文本框 8"/>
          <p:cNvSpPr txBox="1"/>
          <p:nvPr/>
        </p:nvSpPr>
        <p:spPr>
          <a:xfrm>
            <a:off x="3522135" y="890333"/>
            <a:ext cx="2573865" cy="584775"/>
          </a:xfrm>
          <a:prstGeom prst="rect">
            <a:avLst/>
          </a:prstGeom>
          <a:noFill/>
        </p:spPr>
        <p:txBody>
          <a:bodyPr wrap="square" rtlCol="0">
            <a:spAutoFit/>
          </a:bodyPr>
          <a:lstStyle/>
          <a:p>
            <a:r>
              <a:rPr lang="zh-CN" altLang="en-US" sz="3200" dirty="0">
                <a:solidFill>
                  <a:schemeClr val="bg1"/>
                </a:solidFill>
              </a:rPr>
              <a:t>前言 </a:t>
            </a:r>
          </a:p>
        </p:txBody>
      </p:sp>
      <p:sp>
        <p:nvSpPr>
          <p:cNvPr id="10" name="矩形 9"/>
          <p:cNvSpPr/>
          <p:nvPr/>
        </p:nvSpPr>
        <p:spPr>
          <a:xfrm>
            <a:off x="2802835" y="967108"/>
            <a:ext cx="508000" cy="5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147008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分类</a:t>
            </a:r>
          </a:p>
        </p:txBody>
      </p:sp>
      <p:graphicFrame>
        <p:nvGraphicFramePr>
          <p:cNvPr id="3" name="表格 2">
            <a:extLst>
              <a:ext uri="{FF2B5EF4-FFF2-40B4-BE49-F238E27FC236}">
                <a16:creationId xmlns:a16="http://schemas.microsoft.com/office/drawing/2014/main" id="{8A28EBFD-7A87-B144-8164-E52FCB590D77}"/>
              </a:ext>
            </a:extLst>
          </p:cNvPr>
          <p:cNvGraphicFramePr>
            <a:graphicFrameLocks noGrp="1"/>
          </p:cNvGraphicFramePr>
          <p:nvPr>
            <p:extLst>
              <p:ext uri="{D42A27DB-BD31-4B8C-83A1-F6EECF244321}">
                <p14:modId xmlns:p14="http://schemas.microsoft.com/office/powerpoint/2010/main" val="3339254579"/>
              </p:ext>
            </p:extLst>
          </p:nvPr>
        </p:nvGraphicFramePr>
        <p:xfrm>
          <a:off x="2245995" y="999014"/>
          <a:ext cx="9163050" cy="1280160"/>
        </p:xfrm>
        <a:graphic>
          <a:graphicData uri="http://schemas.openxmlformats.org/drawingml/2006/table">
            <a:tbl>
              <a:tblPr/>
              <a:tblGrid>
                <a:gridCol w="3054350">
                  <a:extLst>
                    <a:ext uri="{9D8B030D-6E8A-4147-A177-3AD203B41FA5}">
                      <a16:colId xmlns:a16="http://schemas.microsoft.com/office/drawing/2014/main" val="1807750828"/>
                    </a:ext>
                  </a:extLst>
                </a:gridCol>
                <a:gridCol w="3054350">
                  <a:extLst>
                    <a:ext uri="{9D8B030D-6E8A-4147-A177-3AD203B41FA5}">
                      <a16:colId xmlns:a16="http://schemas.microsoft.com/office/drawing/2014/main" val="3304067984"/>
                    </a:ext>
                  </a:extLst>
                </a:gridCol>
                <a:gridCol w="3054350">
                  <a:extLst>
                    <a:ext uri="{9D8B030D-6E8A-4147-A177-3AD203B41FA5}">
                      <a16:colId xmlns:a16="http://schemas.microsoft.com/office/drawing/2014/main" val="3977692051"/>
                    </a:ext>
                  </a:extLst>
                </a:gridCol>
              </a:tblGrid>
              <a:tr h="0">
                <a:tc>
                  <a:txBody>
                    <a:bodyPr/>
                    <a:lstStyle/>
                    <a:p>
                      <a:pPr algn="l" fontAlgn="ctr" latinLnBrk="0"/>
                      <a:r>
                        <a:rPr lang="zh-CN" altLang="en-US" b="1">
                          <a:solidFill>
                            <a:srgbClr val="4F4F4F"/>
                          </a:solidFill>
                          <a:effectLst/>
                        </a:rPr>
                        <a:t>名称</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a:solidFill>
                            <a:srgbClr val="4F4F4F"/>
                          </a:solidFill>
                          <a:effectLst/>
                        </a:rPr>
                        <a:t>安全性</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dirty="0">
                          <a:solidFill>
                            <a:srgbClr val="4F4F4F"/>
                          </a:solidFill>
                          <a:effectLst/>
                        </a:rPr>
                        <a:t>速度</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4235823721"/>
                  </a:ext>
                </a:extLst>
              </a:tr>
              <a:tr h="0">
                <a:tc>
                  <a:txBody>
                    <a:bodyPr/>
                    <a:lstStyle/>
                    <a:p>
                      <a:pPr algn="l" fontAlgn="ctr" latinLnBrk="0"/>
                      <a:r>
                        <a:rPr lang="en" b="0" dirty="0">
                          <a:solidFill>
                            <a:srgbClr val="4F4F4F"/>
                          </a:solidFill>
                          <a:effectLst/>
                        </a:rPr>
                        <a:t>SHA-1</a:t>
                      </a:r>
                      <a:r>
                        <a:rPr lang="zh-CN" altLang="en-US" b="0" dirty="0">
                          <a:solidFill>
                            <a:srgbClr val="4F4F4F"/>
                          </a:solidFill>
                          <a:effectLst/>
                        </a:rPr>
                        <a:t>（推荐使用</a:t>
                      </a:r>
                      <a:r>
                        <a:rPr lang="en-US" altLang="zh-CN" b="0" dirty="0">
                          <a:solidFill>
                            <a:srgbClr val="4F4F4F"/>
                          </a:solidFill>
                          <a:effectLst/>
                        </a:rPr>
                        <a:t>SHA2</a:t>
                      </a:r>
                      <a:r>
                        <a:rPr lang="zh-CN" altLang="en-US" b="0" dirty="0">
                          <a:solidFill>
                            <a:srgbClr val="4F4F4F"/>
                          </a:solidFill>
                          <a:effectLst/>
                        </a:rPr>
                        <a:t>）</a:t>
                      </a:r>
                      <a:endParaRPr lang="en" b="0" dirty="0">
                        <a:solidFill>
                          <a:srgbClr val="4F4F4F"/>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a:solidFill>
                            <a:srgbClr val="4F4F4F"/>
                          </a:solidFill>
                          <a:effectLst/>
                        </a:rPr>
                        <a:t>高</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a:solidFill>
                            <a:srgbClr val="4F4F4F"/>
                          </a:solidFill>
                          <a:effectLst/>
                        </a:rPr>
                        <a:t>慢</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41451795"/>
                  </a:ext>
                </a:extLst>
              </a:tr>
              <a:tr h="0">
                <a:tc>
                  <a:txBody>
                    <a:bodyPr/>
                    <a:lstStyle/>
                    <a:p>
                      <a:pPr algn="l" fontAlgn="ctr" latinLnBrk="0"/>
                      <a:r>
                        <a:rPr lang="en" b="0" dirty="0">
                          <a:solidFill>
                            <a:srgbClr val="4F4F4F"/>
                          </a:solidFill>
                          <a:effectLst/>
                        </a:rPr>
                        <a:t>MD5</a:t>
                      </a:r>
                      <a:r>
                        <a:rPr lang="zh-CN" altLang="en-US" b="0" dirty="0">
                          <a:solidFill>
                            <a:srgbClr val="4F4F4F"/>
                          </a:solidFill>
                          <a:effectLst/>
                        </a:rPr>
                        <a:t>（不推荐使用）</a:t>
                      </a:r>
                      <a:endParaRPr lang="en" b="0" dirty="0">
                        <a:solidFill>
                          <a:srgbClr val="4F4F4F"/>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b="0">
                          <a:solidFill>
                            <a:srgbClr val="4F4F4F"/>
                          </a:solidFill>
                          <a:effectLst/>
                        </a:rPr>
                        <a:t>中</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b="0" dirty="0">
                          <a:solidFill>
                            <a:srgbClr val="4F4F4F"/>
                          </a:solidFill>
                          <a:effectLst/>
                        </a:rPr>
                        <a:t>快</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81097675"/>
                  </a:ext>
                </a:extLst>
              </a:tr>
            </a:tbl>
          </a:graphicData>
        </a:graphic>
      </p:graphicFrame>
      <p:graphicFrame>
        <p:nvGraphicFramePr>
          <p:cNvPr id="4" name="表格 3">
            <a:extLst>
              <a:ext uri="{FF2B5EF4-FFF2-40B4-BE49-F238E27FC236}">
                <a16:creationId xmlns:a16="http://schemas.microsoft.com/office/drawing/2014/main" id="{EED64AA6-7949-714A-87BD-638CBC39EB93}"/>
              </a:ext>
            </a:extLst>
          </p:cNvPr>
          <p:cNvGraphicFramePr>
            <a:graphicFrameLocks noGrp="1"/>
          </p:cNvGraphicFramePr>
          <p:nvPr>
            <p:extLst>
              <p:ext uri="{D42A27DB-BD31-4B8C-83A1-F6EECF244321}">
                <p14:modId xmlns:p14="http://schemas.microsoft.com/office/powerpoint/2010/main" val="2352677577"/>
              </p:ext>
            </p:extLst>
          </p:nvPr>
        </p:nvGraphicFramePr>
        <p:xfrm>
          <a:off x="2261235" y="2660174"/>
          <a:ext cx="9163050" cy="1981200"/>
        </p:xfrm>
        <a:graphic>
          <a:graphicData uri="http://schemas.openxmlformats.org/drawingml/2006/table">
            <a:tbl>
              <a:tblPr/>
              <a:tblGrid>
                <a:gridCol w="1832610">
                  <a:extLst>
                    <a:ext uri="{9D8B030D-6E8A-4147-A177-3AD203B41FA5}">
                      <a16:colId xmlns:a16="http://schemas.microsoft.com/office/drawing/2014/main" val="2801059376"/>
                    </a:ext>
                  </a:extLst>
                </a:gridCol>
                <a:gridCol w="1832610">
                  <a:extLst>
                    <a:ext uri="{9D8B030D-6E8A-4147-A177-3AD203B41FA5}">
                      <a16:colId xmlns:a16="http://schemas.microsoft.com/office/drawing/2014/main" val="1959613081"/>
                    </a:ext>
                  </a:extLst>
                </a:gridCol>
                <a:gridCol w="1832610">
                  <a:extLst>
                    <a:ext uri="{9D8B030D-6E8A-4147-A177-3AD203B41FA5}">
                      <a16:colId xmlns:a16="http://schemas.microsoft.com/office/drawing/2014/main" val="4195337196"/>
                    </a:ext>
                  </a:extLst>
                </a:gridCol>
                <a:gridCol w="1832610">
                  <a:extLst>
                    <a:ext uri="{9D8B030D-6E8A-4147-A177-3AD203B41FA5}">
                      <a16:colId xmlns:a16="http://schemas.microsoft.com/office/drawing/2014/main" val="1524564579"/>
                    </a:ext>
                  </a:extLst>
                </a:gridCol>
                <a:gridCol w="1832610">
                  <a:extLst>
                    <a:ext uri="{9D8B030D-6E8A-4147-A177-3AD203B41FA5}">
                      <a16:colId xmlns:a16="http://schemas.microsoft.com/office/drawing/2014/main" val="973592577"/>
                    </a:ext>
                  </a:extLst>
                </a:gridCol>
              </a:tblGrid>
              <a:tr h="0">
                <a:tc>
                  <a:txBody>
                    <a:bodyPr/>
                    <a:lstStyle/>
                    <a:p>
                      <a:pPr algn="l" fontAlgn="ctr" latinLnBrk="0"/>
                      <a:r>
                        <a:rPr lang="zh-CN" altLang="en-US" b="1">
                          <a:solidFill>
                            <a:srgbClr val="4F4F4F"/>
                          </a:solidFill>
                          <a:effectLst/>
                        </a:rPr>
                        <a:t>名称</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a:solidFill>
                            <a:srgbClr val="4F4F4F"/>
                          </a:solidFill>
                          <a:effectLst/>
                        </a:rPr>
                        <a:t>密钥名称</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dirty="0">
                          <a:solidFill>
                            <a:srgbClr val="4F4F4F"/>
                          </a:solidFill>
                          <a:effectLst/>
                        </a:rPr>
                        <a:t>运行速度</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a:solidFill>
                            <a:srgbClr val="4F4F4F"/>
                          </a:solidFill>
                          <a:effectLst/>
                        </a:rPr>
                        <a:t>安全性</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a:solidFill>
                            <a:srgbClr val="4F4F4F"/>
                          </a:solidFill>
                          <a:effectLst/>
                        </a:rPr>
                        <a:t>资源消耗</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658432697"/>
                  </a:ext>
                </a:extLst>
              </a:tr>
              <a:tr h="0">
                <a:tc>
                  <a:txBody>
                    <a:bodyPr/>
                    <a:lstStyle/>
                    <a:p>
                      <a:pPr algn="l" fontAlgn="ctr" latinLnBrk="0"/>
                      <a:r>
                        <a:rPr lang="en" b="0">
                          <a:solidFill>
                            <a:srgbClr val="4F4F4F"/>
                          </a:solidFill>
                          <a:effectLst/>
                        </a:rPr>
                        <a:t>DES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altLang="zh-CN" b="0">
                          <a:solidFill>
                            <a:srgbClr val="4F4F4F"/>
                          </a:solidFill>
                          <a:effectLst/>
                        </a:rPr>
                        <a:t>56</a:t>
                      </a:r>
                      <a:r>
                        <a:rPr lang="zh-CN" altLang="en-US" b="0">
                          <a:solidFill>
                            <a:srgbClr val="4F4F4F"/>
                          </a:solidFill>
                          <a:effectLst/>
                        </a:rPr>
                        <a:t>位</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dirty="0">
                          <a:solidFill>
                            <a:srgbClr val="4F4F4F"/>
                          </a:solidFill>
                          <a:effectLst/>
                        </a:rPr>
                        <a:t>较快</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a:solidFill>
                            <a:srgbClr val="4F4F4F"/>
                          </a:solidFill>
                          <a:effectLst/>
                        </a:rPr>
                        <a:t>低</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dirty="0">
                          <a:solidFill>
                            <a:srgbClr val="4F4F4F"/>
                          </a:solidFill>
                          <a:effectLst/>
                        </a:rPr>
                        <a:t>中</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6204837"/>
                  </a:ext>
                </a:extLst>
              </a:tr>
              <a:tr h="0">
                <a:tc>
                  <a:txBody>
                    <a:bodyPr/>
                    <a:lstStyle/>
                    <a:p>
                      <a:pPr algn="l" fontAlgn="ctr" latinLnBrk="0"/>
                      <a:r>
                        <a:rPr lang="en" b="0" dirty="0">
                          <a:solidFill>
                            <a:srgbClr val="4F4F4F"/>
                          </a:solidFill>
                          <a:effectLst/>
                        </a:rPr>
                        <a:t>3DES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altLang="zh-CN" b="0" dirty="0">
                          <a:solidFill>
                            <a:srgbClr val="4F4F4F"/>
                          </a:solidFill>
                          <a:effectLst/>
                        </a:rPr>
                        <a:t>112</a:t>
                      </a:r>
                      <a:r>
                        <a:rPr lang="zh-CN" altLang="en-US" b="0" dirty="0">
                          <a:solidFill>
                            <a:srgbClr val="4F4F4F"/>
                          </a:solidFill>
                          <a:effectLst/>
                        </a:rPr>
                        <a:t>位或</a:t>
                      </a:r>
                      <a:r>
                        <a:rPr lang="en-US" altLang="zh-CN" b="0" dirty="0">
                          <a:solidFill>
                            <a:srgbClr val="4F4F4F"/>
                          </a:solidFill>
                          <a:effectLst/>
                        </a:rPr>
                        <a:t>168</a:t>
                      </a:r>
                      <a:r>
                        <a:rPr lang="zh-CN" altLang="en-US" b="0" dirty="0">
                          <a:solidFill>
                            <a:srgbClr val="4F4F4F"/>
                          </a:solidFill>
                          <a:effectLst/>
                        </a:rPr>
                        <a:t>位</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b="0" dirty="0">
                          <a:solidFill>
                            <a:srgbClr val="4F4F4F"/>
                          </a:solidFill>
                          <a:effectLst/>
                        </a:rPr>
                        <a:t>慢</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b="0">
                          <a:solidFill>
                            <a:srgbClr val="4F4F4F"/>
                          </a:solidFill>
                          <a:effectLst/>
                        </a:rPr>
                        <a:t>中</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b="0">
                          <a:solidFill>
                            <a:srgbClr val="4F4F4F"/>
                          </a:solidFill>
                          <a:effectLst/>
                        </a:rPr>
                        <a:t>高</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758411629"/>
                  </a:ext>
                </a:extLst>
              </a:tr>
              <a:tr h="0">
                <a:tc>
                  <a:txBody>
                    <a:bodyPr/>
                    <a:lstStyle/>
                    <a:p>
                      <a:pPr algn="l" fontAlgn="ctr" latinLnBrk="0"/>
                      <a:r>
                        <a:rPr lang="en" b="0">
                          <a:solidFill>
                            <a:srgbClr val="4F4F4F"/>
                          </a:solidFill>
                          <a:effectLst/>
                        </a:rPr>
                        <a:t>AES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altLang="zh-CN" b="0" dirty="0">
                          <a:solidFill>
                            <a:srgbClr val="4F4F4F"/>
                          </a:solidFill>
                          <a:effectLst/>
                        </a:rPr>
                        <a:t>128</a:t>
                      </a:r>
                      <a:r>
                        <a:rPr lang="zh-CN" altLang="en-US" b="0" dirty="0">
                          <a:solidFill>
                            <a:srgbClr val="4F4F4F"/>
                          </a:solidFill>
                          <a:effectLst/>
                        </a:rPr>
                        <a:t>、</a:t>
                      </a:r>
                      <a:r>
                        <a:rPr lang="en-US" altLang="zh-CN" b="0" dirty="0">
                          <a:solidFill>
                            <a:srgbClr val="4F4F4F"/>
                          </a:solidFill>
                          <a:effectLst/>
                        </a:rPr>
                        <a:t>192</a:t>
                      </a:r>
                      <a:r>
                        <a:rPr lang="zh-CN" altLang="en-US" b="0" dirty="0">
                          <a:solidFill>
                            <a:srgbClr val="4F4F4F"/>
                          </a:solidFill>
                          <a:effectLst/>
                        </a:rPr>
                        <a:t>、</a:t>
                      </a:r>
                      <a:r>
                        <a:rPr lang="en-US" altLang="zh-CN" b="0" dirty="0">
                          <a:solidFill>
                            <a:srgbClr val="4F4F4F"/>
                          </a:solidFill>
                          <a:effectLst/>
                        </a:rPr>
                        <a:t>256</a:t>
                      </a:r>
                      <a:r>
                        <a:rPr lang="zh-CN" altLang="en-US" b="0" dirty="0">
                          <a:solidFill>
                            <a:srgbClr val="4F4F4F"/>
                          </a:solidFill>
                          <a:effectLst/>
                        </a:rPr>
                        <a:t>位</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a:solidFill>
                            <a:srgbClr val="4F4F4F"/>
                          </a:solidFill>
                          <a:effectLst/>
                        </a:rPr>
                        <a:t>快</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a:solidFill>
                            <a:srgbClr val="4F4F4F"/>
                          </a:solidFill>
                          <a:effectLst/>
                        </a:rPr>
                        <a:t>高</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dirty="0">
                          <a:solidFill>
                            <a:srgbClr val="4F4F4F"/>
                          </a:solidFill>
                          <a:effectLst/>
                        </a:rPr>
                        <a:t>低</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58452102"/>
                  </a:ext>
                </a:extLst>
              </a:tr>
            </a:tbl>
          </a:graphicData>
        </a:graphic>
      </p:graphicFrame>
      <p:graphicFrame>
        <p:nvGraphicFramePr>
          <p:cNvPr id="5" name="表格 4">
            <a:extLst>
              <a:ext uri="{FF2B5EF4-FFF2-40B4-BE49-F238E27FC236}">
                <a16:creationId xmlns:a16="http://schemas.microsoft.com/office/drawing/2014/main" id="{F3910C78-0876-424A-B019-4743FCFED4AE}"/>
              </a:ext>
            </a:extLst>
          </p:cNvPr>
          <p:cNvGraphicFramePr>
            <a:graphicFrameLocks noGrp="1"/>
          </p:cNvGraphicFramePr>
          <p:nvPr>
            <p:extLst>
              <p:ext uri="{D42A27DB-BD31-4B8C-83A1-F6EECF244321}">
                <p14:modId xmlns:p14="http://schemas.microsoft.com/office/powerpoint/2010/main" val="3299899436"/>
              </p:ext>
            </p:extLst>
          </p:nvPr>
        </p:nvGraphicFramePr>
        <p:xfrm>
          <a:off x="2230755" y="5083334"/>
          <a:ext cx="9163050" cy="1280160"/>
        </p:xfrm>
        <a:graphic>
          <a:graphicData uri="http://schemas.openxmlformats.org/drawingml/2006/table">
            <a:tbl>
              <a:tblPr/>
              <a:tblGrid>
                <a:gridCol w="1832610">
                  <a:extLst>
                    <a:ext uri="{9D8B030D-6E8A-4147-A177-3AD203B41FA5}">
                      <a16:colId xmlns:a16="http://schemas.microsoft.com/office/drawing/2014/main" val="666387873"/>
                    </a:ext>
                  </a:extLst>
                </a:gridCol>
                <a:gridCol w="1832610">
                  <a:extLst>
                    <a:ext uri="{9D8B030D-6E8A-4147-A177-3AD203B41FA5}">
                      <a16:colId xmlns:a16="http://schemas.microsoft.com/office/drawing/2014/main" val="4283885548"/>
                    </a:ext>
                  </a:extLst>
                </a:gridCol>
                <a:gridCol w="1832610">
                  <a:extLst>
                    <a:ext uri="{9D8B030D-6E8A-4147-A177-3AD203B41FA5}">
                      <a16:colId xmlns:a16="http://schemas.microsoft.com/office/drawing/2014/main" val="1084076007"/>
                    </a:ext>
                  </a:extLst>
                </a:gridCol>
                <a:gridCol w="1832610">
                  <a:extLst>
                    <a:ext uri="{9D8B030D-6E8A-4147-A177-3AD203B41FA5}">
                      <a16:colId xmlns:a16="http://schemas.microsoft.com/office/drawing/2014/main" val="1161786049"/>
                    </a:ext>
                  </a:extLst>
                </a:gridCol>
                <a:gridCol w="1832610">
                  <a:extLst>
                    <a:ext uri="{9D8B030D-6E8A-4147-A177-3AD203B41FA5}">
                      <a16:colId xmlns:a16="http://schemas.microsoft.com/office/drawing/2014/main" val="581179276"/>
                    </a:ext>
                  </a:extLst>
                </a:gridCol>
              </a:tblGrid>
              <a:tr h="0">
                <a:tc>
                  <a:txBody>
                    <a:bodyPr/>
                    <a:lstStyle/>
                    <a:p>
                      <a:pPr algn="l" fontAlgn="ctr" latinLnBrk="0"/>
                      <a:r>
                        <a:rPr lang="zh-CN" altLang="en-US" b="1">
                          <a:solidFill>
                            <a:srgbClr val="4F4F4F"/>
                          </a:solidFill>
                          <a:effectLst/>
                        </a:rPr>
                        <a:t>名称</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a:solidFill>
                            <a:srgbClr val="4F4F4F"/>
                          </a:solidFill>
                          <a:effectLst/>
                        </a:rPr>
                        <a:t>成熟度</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a:solidFill>
                            <a:srgbClr val="4F4F4F"/>
                          </a:solidFill>
                          <a:effectLst/>
                        </a:rPr>
                        <a:t>安全性</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a:solidFill>
                            <a:srgbClr val="4F4F4F"/>
                          </a:solidFill>
                          <a:effectLst/>
                        </a:rPr>
                        <a:t>运算速度</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zh-CN" altLang="en-US" b="1" dirty="0">
                          <a:solidFill>
                            <a:srgbClr val="4F4F4F"/>
                          </a:solidFill>
                          <a:effectLst/>
                        </a:rPr>
                        <a:t>资源消耗</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3728570069"/>
                  </a:ext>
                </a:extLst>
              </a:tr>
              <a:tr h="0">
                <a:tc>
                  <a:txBody>
                    <a:bodyPr/>
                    <a:lstStyle/>
                    <a:p>
                      <a:pPr algn="l" fontAlgn="ctr" latinLnBrk="0"/>
                      <a:r>
                        <a:rPr lang="en" b="0" dirty="0">
                          <a:solidFill>
                            <a:srgbClr val="4F4F4F"/>
                          </a:solidFill>
                          <a:effectLst/>
                        </a:rPr>
                        <a:t>RSA</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dirty="0">
                          <a:solidFill>
                            <a:srgbClr val="4F4F4F"/>
                          </a:solidFill>
                          <a:effectLst/>
                        </a:rPr>
                        <a:t>高</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a:solidFill>
                            <a:srgbClr val="4F4F4F"/>
                          </a:solidFill>
                          <a:effectLst/>
                        </a:rPr>
                        <a:t>高</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a:solidFill>
                            <a:srgbClr val="4F4F4F"/>
                          </a:solidFill>
                          <a:effectLst/>
                        </a:rPr>
                        <a:t>中</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zh-CN" altLang="en-US" b="0">
                          <a:solidFill>
                            <a:srgbClr val="4F4F4F"/>
                          </a:solidFill>
                          <a:effectLst/>
                        </a:rPr>
                        <a:t>中</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93265052"/>
                  </a:ext>
                </a:extLst>
              </a:tr>
              <a:tr h="0">
                <a:tc>
                  <a:txBody>
                    <a:bodyPr/>
                    <a:lstStyle/>
                    <a:p>
                      <a:pPr algn="l" fontAlgn="ctr" latinLnBrk="0"/>
                      <a:r>
                        <a:rPr lang="en" b="0">
                          <a:solidFill>
                            <a:srgbClr val="4F4F4F"/>
                          </a:solidFill>
                          <a:effectLst/>
                        </a:rPr>
                        <a:t>ECC</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b="0">
                          <a:solidFill>
                            <a:srgbClr val="4F4F4F"/>
                          </a:solidFill>
                          <a:effectLst/>
                        </a:rPr>
                        <a:t>高</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b="0">
                          <a:solidFill>
                            <a:srgbClr val="4F4F4F"/>
                          </a:solidFill>
                          <a:effectLst/>
                        </a:rPr>
                        <a:t>高</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b="0">
                          <a:solidFill>
                            <a:srgbClr val="4F4F4F"/>
                          </a:solidFill>
                          <a:effectLst/>
                        </a:rPr>
                        <a:t>慢</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zh-CN" altLang="en-US" b="0" dirty="0">
                          <a:solidFill>
                            <a:srgbClr val="4F4F4F"/>
                          </a:solidFill>
                          <a:effectLst/>
                        </a:rPr>
                        <a:t>高</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231771706"/>
                  </a:ext>
                </a:extLst>
              </a:tr>
            </a:tbl>
          </a:graphicData>
        </a:graphic>
      </p:graphicFrame>
      <p:sp>
        <p:nvSpPr>
          <p:cNvPr id="36" name="文本框 35">
            <a:extLst>
              <a:ext uri="{FF2B5EF4-FFF2-40B4-BE49-F238E27FC236}">
                <a16:creationId xmlns:a16="http://schemas.microsoft.com/office/drawing/2014/main" id="{49FEF972-A4EC-3343-B92C-BCF1F9847E7B}"/>
              </a:ext>
            </a:extLst>
          </p:cNvPr>
          <p:cNvSpPr txBox="1"/>
          <p:nvPr/>
        </p:nvSpPr>
        <p:spPr>
          <a:xfrm>
            <a:off x="198120" y="1439039"/>
            <a:ext cx="1633781" cy="400110"/>
          </a:xfrm>
          <a:prstGeom prst="rect">
            <a:avLst/>
          </a:prstGeom>
          <a:noFill/>
        </p:spPr>
        <p:txBody>
          <a:bodyPr wrap="none" rtlCol="0">
            <a:spAutoFit/>
          </a:bodyPr>
          <a:lstStyle/>
          <a:p>
            <a:r>
              <a:rPr kumimoji="1" lang="en-US" altLang="zh-CN" sz="2000" dirty="0">
                <a:solidFill>
                  <a:schemeClr val="tx2"/>
                </a:solidFill>
              </a:rPr>
              <a:t>Hash</a:t>
            </a:r>
            <a:r>
              <a:rPr kumimoji="1" lang="zh-CN" altLang="en-US" sz="2000" dirty="0">
                <a:solidFill>
                  <a:schemeClr val="tx2"/>
                </a:solidFill>
              </a:rPr>
              <a:t> </a:t>
            </a:r>
            <a:r>
              <a:rPr kumimoji="1" lang="en-US" altLang="zh-CN" sz="2000" dirty="0">
                <a:solidFill>
                  <a:schemeClr val="tx2"/>
                </a:solidFill>
              </a:rPr>
              <a:t>function</a:t>
            </a:r>
            <a:endParaRPr kumimoji="1" lang="zh-CN" altLang="en-US" sz="2000" dirty="0">
              <a:solidFill>
                <a:schemeClr val="tx2"/>
              </a:solidFill>
            </a:endParaRPr>
          </a:p>
        </p:txBody>
      </p:sp>
      <p:sp>
        <p:nvSpPr>
          <p:cNvPr id="56" name="文本框 55">
            <a:extLst>
              <a:ext uri="{FF2B5EF4-FFF2-40B4-BE49-F238E27FC236}">
                <a16:creationId xmlns:a16="http://schemas.microsoft.com/office/drawing/2014/main" id="{BF924E54-F385-9A44-BAFF-E4E01724F01F}"/>
              </a:ext>
            </a:extLst>
          </p:cNvPr>
          <p:cNvSpPr txBox="1"/>
          <p:nvPr/>
        </p:nvSpPr>
        <p:spPr>
          <a:xfrm>
            <a:off x="464218" y="3481199"/>
            <a:ext cx="1202573" cy="400110"/>
          </a:xfrm>
          <a:prstGeom prst="rect">
            <a:avLst/>
          </a:prstGeom>
          <a:noFill/>
        </p:spPr>
        <p:txBody>
          <a:bodyPr wrap="none" rtlCol="0">
            <a:spAutoFit/>
          </a:bodyPr>
          <a:lstStyle/>
          <a:p>
            <a:r>
              <a:rPr kumimoji="1" lang="zh-CN" altLang="en-US" sz="2000" dirty="0">
                <a:solidFill>
                  <a:schemeClr val="tx2"/>
                </a:solidFill>
              </a:rPr>
              <a:t>对称加密</a:t>
            </a:r>
          </a:p>
        </p:txBody>
      </p:sp>
      <p:sp>
        <p:nvSpPr>
          <p:cNvPr id="57" name="文本框 56">
            <a:extLst>
              <a:ext uri="{FF2B5EF4-FFF2-40B4-BE49-F238E27FC236}">
                <a16:creationId xmlns:a16="http://schemas.microsoft.com/office/drawing/2014/main" id="{7ACBFFC1-DF61-B048-B10A-A93EF3EAD6C7}"/>
              </a:ext>
            </a:extLst>
          </p:cNvPr>
          <p:cNvSpPr txBox="1"/>
          <p:nvPr/>
        </p:nvSpPr>
        <p:spPr>
          <a:xfrm>
            <a:off x="304800" y="5523359"/>
            <a:ext cx="1459054" cy="400110"/>
          </a:xfrm>
          <a:prstGeom prst="rect">
            <a:avLst/>
          </a:prstGeom>
          <a:noFill/>
        </p:spPr>
        <p:txBody>
          <a:bodyPr wrap="none" rtlCol="0">
            <a:spAutoFit/>
          </a:bodyPr>
          <a:lstStyle/>
          <a:p>
            <a:r>
              <a:rPr kumimoji="1" lang="zh-CN" altLang="en-US" sz="2000" dirty="0">
                <a:solidFill>
                  <a:schemeClr val="tx2"/>
                </a:solidFill>
              </a:rPr>
              <a:t>非对称加密</a:t>
            </a:r>
          </a:p>
        </p:txBody>
      </p:sp>
    </p:spTree>
    <p:extLst>
      <p:ext uri="{BB962C8B-B14F-4D97-AF65-F5344CB8AC3E}">
        <p14:creationId xmlns:p14="http://schemas.microsoft.com/office/powerpoint/2010/main" val="379134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04461" y="-2485"/>
            <a:ext cx="993913" cy="270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38600" y="2161847"/>
            <a:ext cx="7650480" cy="1200329"/>
          </a:xfrm>
          <a:prstGeom prst="rect">
            <a:avLst/>
          </a:prstGeom>
          <a:noFill/>
        </p:spPr>
        <p:txBody>
          <a:bodyPr wrap="square" rtlCol="0">
            <a:spAutoFit/>
          </a:bodyPr>
          <a:lstStyle/>
          <a:p>
            <a:r>
              <a:rPr lang="en-US" altLang="zh-CN" sz="2400" dirty="0">
                <a:solidFill>
                  <a:schemeClr val="bg1"/>
                </a:solidFill>
              </a:rPr>
              <a:t>1.MD5</a:t>
            </a:r>
            <a:r>
              <a:rPr lang="zh-CN" altLang="en-US" sz="2400" dirty="0">
                <a:solidFill>
                  <a:schemeClr val="bg1"/>
                </a:solidFill>
              </a:rPr>
              <a:t> 、</a:t>
            </a:r>
            <a:r>
              <a:rPr lang="en-US" altLang="zh-CN" sz="2400" dirty="0">
                <a:solidFill>
                  <a:schemeClr val="bg1"/>
                </a:solidFill>
              </a:rPr>
              <a:t>SHA1</a:t>
            </a:r>
            <a:r>
              <a:rPr lang="zh-CN" altLang="en-US" sz="2400" dirty="0">
                <a:solidFill>
                  <a:schemeClr val="bg1"/>
                </a:solidFill>
              </a:rPr>
              <a:t>是不是加密算法？（尝试百度一下）</a:t>
            </a:r>
            <a:endParaRPr lang="en-US" altLang="zh-CN" sz="2400" dirty="0">
              <a:solidFill>
                <a:schemeClr val="bg1"/>
              </a:solidFill>
            </a:endParaRPr>
          </a:p>
          <a:p>
            <a:endParaRPr lang="en-US" altLang="zh-CN" sz="2400" dirty="0">
              <a:solidFill>
                <a:schemeClr val="bg1"/>
              </a:solidFill>
            </a:endParaRPr>
          </a:p>
          <a:p>
            <a:r>
              <a:rPr lang="en-US" altLang="zh-CN" sz="2400" dirty="0">
                <a:solidFill>
                  <a:schemeClr val="bg1"/>
                </a:solidFill>
              </a:rPr>
              <a:t>2.</a:t>
            </a:r>
            <a:r>
              <a:rPr lang="zh-CN" altLang="en-US" sz="2400" dirty="0">
                <a:solidFill>
                  <a:schemeClr val="bg1"/>
                </a:solidFill>
              </a:rPr>
              <a:t>碰撞、彩虹表</a:t>
            </a:r>
            <a:endParaRPr lang="en-US" altLang="zh-CN" sz="2400" dirty="0">
              <a:solidFill>
                <a:schemeClr val="bg1"/>
              </a:solidFill>
            </a:endParaRPr>
          </a:p>
        </p:txBody>
      </p:sp>
      <p:sp>
        <p:nvSpPr>
          <p:cNvPr id="5" name="文本框 4">
            <a:extLst>
              <a:ext uri="{FF2B5EF4-FFF2-40B4-BE49-F238E27FC236}">
                <a16:creationId xmlns:a16="http://schemas.microsoft.com/office/drawing/2014/main" id="{4AE43087-EFFD-1F43-BE5C-46CE338CD399}"/>
              </a:ext>
            </a:extLst>
          </p:cNvPr>
          <p:cNvSpPr txBox="1"/>
          <p:nvPr/>
        </p:nvSpPr>
        <p:spPr>
          <a:xfrm>
            <a:off x="3522135" y="890333"/>
            <a:ext cx="2573865" cy="584775"/>
          </a:xfrm>
          <a:prstGeom prst="rect">
            <a:avLst/>
          </a:prstGeom>
          <a:noFill/>
        </p:spPr>
        <p:txBody>
          <a:bodyPr wrap="square" rtlCol="0">
            <a:spAutoFit/>
          </a:bodyPr>
          <a:lstStyle/>
          <a:p>
            <a:r>
              <a:rPr lang="zh-CN" altLang="en-US" sz="3200" dirty="0">
                <a:solidFill>
                  <a:schemeClr val="bg1"/>
                </a:solidFill>
              </a:rPr>
              <a:t>讨论</a:t>
            </a:r>
          </a:p>
        </p:txBody>
      </p:sp>
      <p:sp>
        <p:nvSpPr>
          <p:cNvPr id="6" name="矩形 5">
            <a:extLst>
              <a:ext uri="{FF2B5EF4-FFF2-40B4-BE49-F238E27FC236}">
                <a16:creationId xmlns:a16="http://schemas.microsoft.com/office/drawing/2014/main" id="{5137C452-792D-1046-AB50-65E1895650A3}"/>
              </a:ext>
            </a:extLst>
          </p:cNvPr>
          <p:cNvSpPr/>
          <p:nvPr/>
        </p:nvSpPr>
        <p:spPr>
          <a:xfrm>
            <a:off x="2802835" y="967108"/>
            <a:ext cx="508000" cy="5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388552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904461" y="-2485"/>
            <a:ext cx="993913" cy="270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3C00D16-3B00-A749-966B-558EDB9533E3}"/>
              </a:ext>
            </a:extLst>
          </p:cNvPr>
          <p:cNvSpPr/>
          <p:nvPr/>
        </p:nvSpPr>
        <p:spPr>
          <a:xfrm>
            <a:off x="2182368" y="259413"/>
            <a:ext cx="9735312" cy="4524315"/>
          </a:xfrm>
          <a:prstGeom prst="rect">
            <a:avLst/>
          </a:prstGeom>
        </p:spPr>
        <p:txBody>
          <a:bodyPr wrap="square">
            <a:spAutoFit/>
          </a:bodyPr>
          <a:lstStyle/>
          <a:p>
            <a:r>
              <a:rPr lang="zh-CN" altLang="en-US" dirty="0">
                <a:solidFill>
                  <a:schemeClr val="bg1"/>
                </a:solidFill>
              </a:rPr>
              <a:t>摘自维基百科：</a:t>
            </a:r>
            <a:r>
              <a:rPr lang="en" altLang="zh-CN" dirty="0">
                <a:solidFill>
                  <a:schemeClr val="bg1"/>
                </a:solidFill>
              </a:rPr>
              <a:t>In cryptography, encryption is the process of encoding </a:t>
            </a:r>
            <a:r>
              <a:rPr lang="en" altLang="zh-CN" dirty="0" err="1">
                <a:solidFill>
                  <a:schemeClr val="bg1"/>
                </a:solidFill>
              </a:rPr>
              <a:t>information.This</a:t>
            </a:r>
            <a:r>
              <a:rPr lang="en" altLang="zh-CN" dirty="0">
                <a:solidFill>
                  <a:schemeClr val="bg1"/>
                </a:solidFill>
              </a:rPr>
              <a:t> process converts the original representation of the information, known as plaintext, into an alternative form known as </a:t>
            </a:r>
            <a:r>
              <a:rPr lang="en" altLang="zh-CN" dirty="0" err="1">
                <a:solidFill>
                  <a:schemeClr val="bg1"/>
                </a:solidFill>
              </a:rPr>
              <a:t>ciphertext.Only</a:t>
            </a:r>
            <a:r>
              <a:rPr lang="en" altLang="zh-CN" dirty="0">
                <a:solidFill>
                  <a:schemeClr val="bg1"/>
                </a:solidFill>
              </a:rPr>
              <a:t> authorized parties can decipher a ciphertext back to plaintext and access the original </a:t>
            </a:r>
            <a:r>
              <a:rPr lang="en" altLang="zh-CN" dirty="0" err="1">
                <a:solidFill>
                  <a:schemeClr val="bg1"/>
                </a:solidFill>
              </a:rPr>
              <a:t>information.Encryption</a:t>
            </a:r>
            <a:r>
              <a:rPr lang="en" altLang="zh-CN" dirty="0">
                <a:solidFill>
                  <a:schemeClr val="bg1"/>
                </a:solidFill>
              </a:rPr>
              <a:t> does not itself prevent interference but denies the intelligible content to a would-be interceptor. For technical reasons, an encryption scheme usually uses a pseudo-random encryption key generated by an algorithm. It is possible to decrypt the message without possessing the key, but, for a well-designed encryption scheme, considerable computational resources and skills are required. An authorized recipient can easily decrypt the message with the key provided by the originator to recipients but not to unauthorized users. </a:t>
            </a:r>
          </a:p>
          <a:p>
            <a:r>
              <a:rPr lang="en" altLang="zh-CN" dirty="0">
                <a:solidFill>
                  <a:schemeClr val="bg1"/>
                </a:solidFill>
              </a:rPr>
              <a:t>In the context of cryptography, encryption serves as a mechanism to ensure </a:t>
            </a:r>
            <a:r>
              <a:rPr lang="en" altLang="zh-CN" dirty="0" err="1">
                <a:solidFill>
                  <a:schemeClr val="bg1"/>
                </a:solidFill>
              </a:rPr>
              <a:t>confidentiality.Since</a:t>
            </a:r>
            <a:r>
              <a:rPr lang="en" altLang="zh-CN" dirty="0">
                <a:solidFill>
                  <a:schemeClr val="bg1"/>
                </a:solidFill>
              </a:rPr>
              <a:t> data may be visible on the Internet, sensitive information such as passwords and personal communication may be exposed to potential </a:t>
            </a:r>
            <a:r>
              <a:rPr lang="en" altLang="zh-CN" dirty="0" err="1">
                <a:solidFill>
                  <a:schemeClr val="bg1"/>
                </a:solidFill>
              </a:rPr>
              <a:t>interceptors.To</a:t>
            </a:r>
            <a:r>
              <a:rPr lang="en" altLang="zh-CN" dirty="0">
                <a:solidFill>
                  <a:schemeClr val="bg1"/>
                </a:solidFill>
              </a:rPr>
              <a:t> protect this information, encryption algorithms convert plaintext into ciphertext to transform the original data to a non-readable format accessible only to authorized parties who can decrypt the data back to a readable format.</a:t>
            </a:r>
          </a:p>
          <a:p>
            <a:r>
              <a:rPr lang="en" altLang="zh-CN" dirty="0">
                <a:solidFill>
                  <a:schemeClr val="bg1"/>
                </a:solidFill>
              </a:rPr>
              <a:t>The process of encrypting and decrypting messages involves keys. The two main types of keys in cryptographic systems are symmetric-key and public-key (also known as asymmetric-key).</a:t>
            </a:r>
            <a:endParaRPr lang="zh-CN" altLang="en-US" dirty="0">
              <a:solidFill>
                <a:schemeClr val="bg1"/>
              </a:solidFill>
            </a:endParaRPr>
          </a:p>
        </p:txBody>
      </p:sp>
      <p:sp>
        <p:nvSpPr>
          <p:cNvPr id="5" name="矩形 4">
            <a:extLst>
              <a:ext uri="{FF2B5EF4-FFF2-40B4-BE49-F238E27FC236}">
                <a16:creationId xmlns:a16="http://schemas.microsoft.com/office/drawing/2014/main" id="{39F2C236-12F9-0D46-B309-407E4E8A4D45}"/>
              </a:ext>
            </a:extLst>
          </p:cNvPr>
          <p:cNvSpPr/>
          <p:nvPr/>
        </p:nvSpPr>
        <p:spPr>
          <a:xfrm>
            <a:off x="457200" y="4937760"/>
            <a:ext cx="11292840" cy="1600438"/>
          </a:xfrm>
          <a:prstGeom prst="rect">
            <a:avLst/>
          </a:prstGeom>
        </p:spPr>
        <p:txBody>
          <a:bodyPr wrap="square">
            <a:spAutoFit/>
          </a:bodyPr>
          <a:lstStyle/>
          <a:p>
            <a:r>
              <a:rPr lang="zh-CN" altLang="en-US" sz="1400" dirty="0">
                <a:solidFill>
                  <a:schemeClr val="bg1"/>
                </a:solidFill>
              </a:rPr>
              <a:t>在密码学中，加密是对信息进行编码的过程，该过程将信息的原始表示形式（即纯文本）转换为另一种形式（称为密文），只有授权方才能将密文解密回纯文本并访问原始信息。本身并不能防止干扰，但会拒绝可能的拦截器的可理解内容。出于技术原因，加密方案通常使用算法生成的伪随机加密密钥。可以在不拥有密钥的情况下解密消息，但是，对于设计良好的加密方案，需要大量的计算资源和技能。授权的接收者可以使用发件人提供给接收者而不是未经授权的用户提供的密钥轻松解密消息。</a:t>
            </a:r>
          </a:p>
          <a:p>
            <a:r>
              <a:rPr lang="zh-CN" altLang="en-US" sz="1400" dirty="0">
                <a:solidFill>
                  <a:schemeClr val="bg1"/>
                </a:solidFill>
              </a:rPr>
              <a:t>在加密技术中，加密是一种确保机密性的机制，由于数据可能在</a:t>
            </a:r>
            <a:r>
              <a:rPr lang="en-US" altLang="zh-CN" sz="1400" dirty="0">
                <a:solidFill>
                  <a:schemeClr val="bg1"/>
                </a:solidFill>
              </a:rPr>
              <a:t>Internet</a:t>
            </a:r>
            <a:r>
              <a:rPr lang="zh-CN" altLang="en-US" sz="1400" dirty="0">
                <a:solidFill>
                  <a:schemeClr val="bg1"/>
                </a:solidFill>
              </a:rPr>
              <a:t>上可见，因此密码和个人通信等敏感信息可能会暴露给潜在的拦截器，为了保护此信息，加密算法将明文转换为密文将原始数据转换为仅供授权方访问的非可读格式，该授权方可以将数据解密回可读格式。</a:t>
            </a:r>
          </a:p>
          <a:p>
            <a:r>
              <a:rPr lang="zh-CN" altLang="en-US" sz="1400" dirty="0">
                <a:solidFill>
                  <a:schemeClr val="bg1"/>
                </a:solidFill>
              </a:rPr>
              <a:t>加密和解密消息的过程涉及密钥。密码系统中的两种主要密钥类型是对称密钥和公共密钥（也称为非对称密钥）。</a:t>
            </a:r>
          </a:p>
        </p:txBody>
      </p:sp>
    </p:spTree>
    <p:extLst>
      <p:ext uri="{BB962C8B-B14F-4D97-AF65-F5344CB8AC3E}">
        <p14:creationId xmlns:p14="http://schemas.microsoft.com/office/powerpoint/2010/main" val="172180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en-US" altLang="zh-CN" sz="2800" b="1" dirty="0">
                <a:solidFill>
                  <a:srgbClr val="595959"/>
                </a:solidFill>
                <a:latin typeface="幼圆" panose="02010509060101010101" pitchFamily="49" charset="-122"/>
                <a:ea typeface="幼圆" panose="02010509060101010101" pitchFamily="49" charset="-122"/>
              </a:rPr>
              <a:t>Hash</a:t>
            </a:r>
            <a:r>
              <a:rPr lang="zh-CN" altLang="en-US" sz="2800" b="1" dirty="0">
                <a:solidFill>
                  <a:srgbClr val="595959"/>
                </a:solidFill>
                <a:latin typeface="幼圆" panose="02010509060101010101" pitchFamily="49" charset="-122"/>
                <a:ea typeface="幼圆" panose="02010509060101010101" pitchFamily="49" charset="-122"/>
              </a:rPr>
              <a:t> </a:t>
            </a:r>
            <a:r>
              <a:rPr lang="en-US" altLang="zh-CN" sz="2800" b="1" dirty="0">
                <a:solidFill>
                  <a:srgbClr val="595959"/>
                </a:solidFill>
                <a:latin typeface="幼圆" panose="02010509060101010101" pitchFamily="49" charset="-122"/>
                <a:ea typeface="幼圆" panose="02010509060101010101" pitchFamily="49" charset="-122"/>
              </a:rPr>
              <a:t>function</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5" name="矩形 4">
            <a:extLst>
              <a:ext uri="{FF2B5EF4-FFF2-40B4-BE49-F238E27FC236}">
                <a16:creationId xmlns:a16="http://schemas.microsoft.com/office/drawing/2014/main" id="{644D75F9-DFFB-C84C-B30F-116199D71CB2}"/>
              </a:ext>
            </a:extLst>
          </p:cNvPr>
          <p:cNvSpPr/>
          <p:nvPr/>
        </p:nvSpPr>
        <p:spPr>
          <a:xfrm>
            <a:off x="956586" y="789170"/>
            <a:ext cx="10229574" cy="6032421"/>
          </a:xfrm>
          <a:prstGeom prst="rect">
            <a:avLst/>
          </a:prstGeom>
        </p:spPr>
        <p:txBody>
          <a:bodyPr wrap="square">
            <a:spAutoFit/>
          </a:bodyPr>
          <a:lstStyle/>
          <a:p>
            <a:r>
              <a:rPr lang="en-US" altLang="zh-CN" dirty="0">
                <a:solidFill>
                  <a:srgbClr val="333333"/>
                </a:solidFill>
                <a:latin typeface="KaiTi_GB2312"/>
              </a:rPr>
              <a:t>MD5</a:t>
            </a:r>
            <a:r>
              <a:rPr lang="zh-CN" altLang="en-US" dirty="0">
                <a:solidFill>
                  <a:srgbClr val="333333"/>
                </a:solidFill>
                <a:latin typeface="KaiTi_GB2312"/>
              </a:rPr>
              <a:t>消息摘要算法（英语：</a:t>
            </a:r>
            <a:r>
              <a:rPr lang="en-US" altLang="zh-CN" dirty="0">
                <a:solidFill>
                  <a:srgbClr val="333333"/>
                </a:solidFill>
                <a:latin typeface="KaiTi_GB2312"/>
              </a:rPr>
              <a:t>MD5 Message-Digest Algorithm</a:t>
            </a:r>
            <a:r>
              <a:rPr lang="zh-CN" altLang="en-US" dirty="0">
                <a:solidFill>
                  <a:srgbClr val="333333"/>
                </a:solidFill>
                <a:latin typeface="KaiTi_GB2312"/>
              </a:rPr>
              <a:t>），一种被广泛使用的密码散列函数，可以产生出一个</a:t>
            </a:r>
            <a:r>
              <a:rPr lang="en-US" altLang="zh-CN" dirty="0">
                <a:solidFill>
                  <a:srgbClr val="333333"/>
                </a:solidFill>
                <a:latin typeface="KaiTi_GB2312"/>
              </a:rPr>
              <a:t>128</a:t>
            </a:r>
            <a:r>
              <a:rPr lang="zh-CN" altLang="en-US" dirty="0">
                <a:solidFill>
                  <a:srgbClr val="333333"/>
                </a:solidFill>
                <a:latin typeface="KaiTi_GB2312"/>
              </a:rPr>
              <a:t>位（</a:t>
            </a:r>
            <a:r>
              <a:rPr lang="en-US" altLang="zh-CN" dirty="0">
                <a:solidFill>
                  <a:srgbClr val="333333"/>
                </a:solidFill>
                <a:latin typeface="KaiTi_GB2312"/>
              </a:rPr>
              <a:t>16</a:t>
            </a:r>
            <a:r>
              <a:rPr lang="zh-CN" altLang="en-US" dirty="0">
                <a:solidFill>
                  <a:srgbClr val="333333"/>
                </a:solidFill>
                <a:latin typeface="KaiTi_GB2312"/>
              </a:rPr>
              <a:t>字节）的散列值（</a:t>
            </a:r>
            <a:r>
              <a:rPr lang="en-US" altLang="zh-CN" dirty="0">
                <a:solidFill>
                  <a:srgbClr val="333333"/>
                </a:solidFill>
                <a:latin typeface="KaiTi_GB2312"/>
              </a:rPr>
              <a:t>hash value</a:t>
            </a:r>
            <a:r>
              <a:rPr lang="zh-CN" altLang="en-US" dirty="0">
                <a:solidFill>
                  <a:srgbClr val="333333"/>
                </a:solidFill>
                <a:latin typeface="KaiTi_GB2312"/>
              </a:rPr>
              <a:t>），用于确保信息传输完整一致。</a:t>
            </a:r>
            <a:r>
              <a:rPr lang="en-US" altLang="zh-CN" dirty="0">
                <a:solidFill>
                  <a:srgbClr val="333333"/>
                </a:solidFill>
                <a:latin typeface="KaiTi_GB2312"/>
              </a:rPr>
              <a:t>MD5</a:t>
            </a:r>
            <a:r>
              <a:rPr lang="zh-CN" altLang="en-US" dirty="0">
                <a:solidFill>
                  <a:srgbClr val="333333"/>
                </a:solidFill>
                <a:latin typeface="KaiTi_GB2312"/>
              </a:rPr>
              <a:t>由美国密码学家罗纳德</a:t>
            </a:r>
            <a:r>
              <a:rPr lang="en-US" altLang="zh-CN" dirty="0">
                <a:solidFill>
                  <a:srgbClr val="333333"/>
                </a:solidFill>
                <a:latin typeface="KaiTi_GB2312"/>
              </a:rPr>
              <a:t>·</a:t>
            </a:r>
            <a:r>
              <a:rPr lang="zh-CN" altLang="en-US" dirty="0">
                <a:solidFill>
                  <a:srgbClr val="333333"/>
                </a:solidFill>
                <a:latin typeface="KaiTi_GB2312"/>
              </a:rPr>
              <a:t>李维斯特（</a:t>
            </a:r>
            <a:r>
              <a:rPr lang="en-US" altLang="zh-CN" dirty="0">
                <a:solidFill>
                  <a:srgbClr val="333333"/>
                </a:solidFill>
                <a:latin typeface="KaiTi_GB2312"/>
              </a:rPr>
              <a:t>Ronald Linn </a:t>
            </a:r>
            <a:r>
              <a:rPr lang="en-US" altLang="zh-CN" dirty="0" err="1">
                <a:solidFill>
                  <a:srgbClr val="333333"/>
                </a:solidFill>
                <a:latin typeface="KaiTi_GB2312"/>
              </a:rPr>
              <a:t>Rivest</a:t>
            </a:r>
            <a:r>
              <a:rPr lang="zh-CN" altLang="en-US" dirty="0">
                <a:solidFill>
                  <a:srgbClr val="333333"/>
                </a:solidFill>
                <a:latin typeface="KaiTi_GB2312"/>
              </a:rPr>
              <a:t>）设计，于</a:t>
            </a:r>
            <a:r>
              <a:rPr lang="en-US" altLang="zh-CN" dirty="0">
                <a:solidFill>
                  <a:srgbClr val="333333"/>
                </a:solidFill>
                <a:latin typeface="KaiTi_GB2312"/>
              </a:rPr>
              <a:t>1992</a:t>
            </a:r>
            <a:r>
              <a:rPr lang="zh-CN" altLang="en-US" dirty="0">
                <a:solidFill>
                  <a:srgbClr val="333333"/>
                </a:solidFill>
                <a:latin typeface="KaiTi_GB2312"/>
              </a:rPr>
              <a:t>年公开，用以取代</a:t>
            </a:r>
            <a:r>
              <a:rPr lang="en-US" altLang="zh-CN" dirty="0">
                <a:solidFill>
                  <a:srgbClr val="333333"/>
                </a:solidFill>
                <a:latin typeface="KaiTi_GB2312"/>
              </a:rPr>
              <a:t>MD4</a:t>
            </a:r>
            <a:r>
              <a:rPr lang="zh-CN" altLang="en-US" dirty="0">
                <a:solidFill>
                  <a:srgbClr val="333333"/>
                </a:solidFill>
                <a:latin typeface="KaiTi_GB2312"/>
              </a:rPr>
              <a:t>算法。这套算法的程序在 </a:t>
            </a:r>
            <a:r>
              <a:rPr lang="en-US" altLang="zh-CN" dirty="0">
                <a:solidFill>
                  <a:srgbClr val="333333"/>
                </a:solidFill>
                <a:latin typeface="KaiTi_GB2312"/>
              </a:rPr>
              <a:t>RFC 1321 </a:t>
            </a:r>
            <a:r>
              <a:rPr lang="zh-CN" altLang="en-US" dirty="0">
                <a:solidFill>
                  <a:srgbClr val="333333"/>
                </a:solidFill>
                <a:latin typeface="KaiTi_GB2312"/>
              </a:rPr>
              <a:t>中被加以规范。</a:t>
            </a:r>
            <a:endParaRPr lang="en-US" altLang="zh-CN" dirty="0">
              <a:solidFill>
                <a:srgbClr val="333333"/>
              </a:solidFill>
              <a:latin typeface="KaiTi_GB2312"/>
            </a:endParaRPr>
          </a:p>
          <a:p>
            <a:endParaRPr lang="en-US" altLang="zh-CN" dirty="0">
              <a:solidFill>
                <a:srgbClr val="333333"/>
              </a:solidFill>
              <a:latin typeface="KaiTi_GB2312"/>
            </a:endParaRPr>
          </a:p>
          <a:p>
            <a:r>
              <a:rPr lang="en-US" altLang="zh-CN" dirty="0">
                <a:solidFill>
                  <a:srgbClr val="333333"/>
                </a:solidFill>
                <a:latin typeface="KaiTi_GB2312"/>
              </a:rPr>
              <a:t>SHA-1</a:t>
            </a:r>
            <a:r>
              <a:rPr lang="zh-CN" altLang="en-US" dirty="0">
                <a:solidFill>
                  <a:srgbClr val="333333"/>
                </a:solidFill>
                <a:latin typeface="KaiTi_GB2312"/>
              </a:rPr>
              <a:t>（英语：</a:t>
            </a:r>
            <a:r>
              <a:rPr lang="en-US" altLang="zh-CN" dirty="0">
                <a:solidFill>
                  <a:srgbClr val="333333"/>
                </a:solidFill>
                <a:latin typeface="KaiTi_GB2312"/>
              </a:rPr>
              <a:t>Secure Hash Algorithm 1</a:t>
            </a:r>
            <a:r>
              <a:rPr lang="zh-CN" altLang="en-US" dirty="0">
                <a:solidFill>
                  <a:srgbClr val="333333"/>
                </a:solidFill>
                <a:latin typeface="KaiTi_GB2312"/>
              </a:rPr>
              <a:t>，中文名：安全散列算法</a:t>
            </a:r>
            <a:r>
              <a:rPr lang="en-US" altLang="zh-CN" dirty="0">
                <a:solidFill>
                  <a:srgbClr val="333333"/>
                </a:solidFill>
                <a:latin typeface="KaiTi_GB2312"/>
              </a:rPr>
              <a:t>1</a:t>
            </a:r>
            <a:r>
              <a:rPr lang="zh-CN" altLang="en-US" dirty="0">
                <a:solidFill>
                  <a:srgbClr val="333333"/>
                </a:solidFill>
                <a:latin typeface="KaiTi_GB2312"/>
              </a:rPr>
              <a:t>）是一种密码散列函数，美国国家安全局设计，并由美国国家标准技术研究所（</a:t>
            </a:r>
            <a:r>
              <a:rPr lang="en-US" altLang="zh-CN" dirty="0">
                <a:solidFill>
                  <a:srgbClr val="333333"/>
                </a:solidFill>
                <a:latin typeface="KaiTi_GB2312"/>
              </a:rPr>
              <a:t>NIST</a:t>
            </a:r>
            <a:r>
              <a:rPr lang="zh-CN" altLang="en-US" dirty="0">
                <a:solidFill>
                  <a:srgbClr val="333333"/>
                </a:solidFill>
                <a:latin typeface="KaiTi_GB2312"/>
              </a:rPr>
              <a:t>）发布为联邦数据处理标准（</a:t>
            </a:r>
            <a:r>
              <a:rPr lang="en-US" altLang="zh-CN" dirty="0">
                <a:solidFill>
                  <a:srgbClr val="333333"/>
                </a:solidFill>
                <a:latin typeface="KaiTi_GB2312"/>
              </a:rPr>
              <a:t>FIPS</a:t>
            </a:r>
            <a:r>
              <a:rPr lang="zh-CN" altLang="en-US" dirty="0">
                <a:solidFill>
                  <a:srgbClr val="333333"/>
                </a:solidFill>
                <a:latin typeface="KaiTi_GB2312"/>
              </a:rPr>
              <a:t>）。</a:t>
            </a:r>
            <a:r>
              <a:rPr lang="en-US" altLang="zh-CN" dirty="0">
                <a:solidFill>
                  <a:srgbClr val="333333"/>
                </a:solidFill>
                <a:latin typeface="KaiTi_GB2312"/>
              </a:rPr>
              <a:t>SHA-1</a:t>
            </a:r>
            <a:r>
              <a:rPr lang="zh-CN" altLang="en-US" dirty="0">
                <a:solidFill>
                  <a:srgbClr val="333333"/>
                </a:solidFill>
                <a:latin typeface="KaiTi_GB2312"/>
              </a:rPr>
              <a:t>可以生成一个被称为消息摘要的</a:t>
            </a:r>
            <a:r>
              <a:rPr lang="en-US" altLang="zh-CN" dirty="0">
                <a:solidFill>
                  <a:srgbClr val="333333"/>
                </a:solidFill>
                <a:latin typeface="KaiTi_GB2312"/>
              </a:rPr>
              <a:t>160</a:t>
            </a:r>
            <a:r>
              <a:rPr lang="zh-CN" altLang="en-US" dirty="0">
                <a:solidFill>
                  <a:srgbClr val="333333"/>
                </a:solidFill>
                <a:latin typeface="KaiTi_GB2312"/>
              </a:rPr>
              <a:t>位（</a:t>
            </a:r>
            <a:r>
              <a:rPr lang="en-US" altLang="zh-CN" dirty="0">
                <a:solidFill>
                  <a:srgbClr val="333333"/>
                </a:solidFill>
                <a:latin typeface="KaiTi_GB2312"/>
              </a:rPr>
              <a:t>20</a:t>
            </a:r>
            <a:r>
              <a:rPr lang="zh-CN" altLang="en-US" dirty="0">
                <a:solidFill>
                  <a:srgbClr val="333333"/>
                </a:solidFill>
                <a:latin typeface="KaiTi_GB2312"/>
              </a:rPr>
              <a:t>字节）散列值，散列值通常的呈现形式为</a:t>
            </a:r>
            <a:r>
              <a:rPr lang="en-US" altLang="zh-CN" dirty="0">
                <a:solidFill>
                  <a:srgbClr val="333333"/>
                </a:solidFill>
                <a:latin typeface="KaiTi_GB2312"/>
              </a:rPr>
              <a:t>40</a:t>
            </a:r>
            <a:r>
              <a:rPr lang="zh-CN" altLang="en-US" dirty="0">
                <a:solidFill>
                  <a:srgbClr val="333333"/>
                </a:solidFill>
                <a:latin typeface="KaiTi_GB2312"/>
              </a:rPr>
              <a:t>个十六进制数。</a:t>
            </a:r>
            <a:endParaRPr lang="en-US" altLang="zh-CN" dirty="0">
              <a:solidFill>
                <a:srgbClr val="333333"/>
              </a:solidFill>
              <a:latin typeface="KaiTi_GB2312"/>
            </a:endParaRPr>
          </a:p>
          <a:p>
            <a:endParaRPr lang="en-US" altLang="zh-CN" dirty="0">
              <a:solidFill>
                <a:srgbClr val="333333"/>
              </a:solidFill>
              <a:latin typeface="KaiTi_GB2312"/>
            </a:endParaRPr>
          </a:p>
          <a:p>
            <a:r>
              <a:rPr lang="en-US" altLang="zh-CN" sz="2000" b="1" dirty="0">
                <a:solidFill>
                  <a:srgbClr val="333333"/>
                </a:solidFill>
                <a:latin typeface="KaiTi_GB2312"/>
              </a:rPr>
              <a:t>MD5</a:t>
            </a:r>
            <a:r>
              <a:rPr lang="zh-CN" altLang="en-US" sz="2000" b="1" dirty="0">
                <a:solidFill>
                  <a:srgbClr val="333333"/>
                </a:solidFill>
                <a:latin typeface="KaiTi_GB2312"/>
              </a:rPr>
              <a:t>、</a:t>
            </a:r>
            <a:r>
              <a:rPr lang="en-US" altLang="zh-CN" sz="2000" b="1" dirty="0">
                <a:solidFill>
                  <a:srgbClr val="333333"/>
                </a:solidFill>
                <a:latin typeface="KaiTi_GB2312"/>
              </a:rPr>
              <a:t>SHA1</a:t>
            </a:r>
            <a:r>
              <a:rPr lang="zh-CN" altLang="en-US" sz="2000" b="1" dirty="0">
                <a:solidFill>
                  <a:srgbClr val="333333"/>
                </a:solidFill>
                <a:latin typeface="KaiTi_GB2312"/>
              </a:rPr>
              <a:t>、</a:t>
            </a:r>
            <a:r>
              <a:rPr lang="en-US" altLang="zh-CN" sz="2000" b="1" dirty="0">
                <a:solidFill>
                  <a:srgbClr val="333333"/>
                </a:solidFill>
                <a:latin typeface="KaiTi_GB2312"/>
              </a:rPr>
              <a:t>SHA2</a:t>
            </a:r>
            <a:r>
              <a:rPr lang="zh-CN" altLang="en-US" sz="2000" b="1" dirty="0">
                <a:solidFill>
                  <a:srgbClr val="333333"/>
                </a:solidFill>
                <a:latin typeface="KaiTi_GB2312"/>
              </a:rPr>
              <a:t> 的使用：</a:t>
            </a:r>
            <a:endParaRPr lang="en-US" altLang="zh-CN" sz="2000" b="1" dirty="0">
              <a:solidFill>
                <a:srgbClr val="333333"/>
              </a:solidFill>
              <a:latin typeface="KaiTi_GB2312"/>
            </a:endParaRPr>
          </a:p>
          <a:p>
            <a:endParaRPr lang="en-US" altLang="zh-CN" dirty="0">
              <a:solidFill>
                <a:srgbClr val="333333"/>
              </a:solidFill>
              <a:latin typeface="KaiTi_GB2312"/>
            </a:endParaRPr>
          </a:p>
          <a:p>
            <a:pPr marL="285750" indent="-285750">
              <a:buFont typeface="Arial" panose="020B0604020202020204" pitchFamily="34" charset="0"/>
              <a:buChar char="•"/>
            </a:pPr>
            <a:r>
              <a:rPr lang="zh-CN" altLang="en-US" dirty="0">
                <a:solidFill>
                  <a:srgbClr val="333333"/>
                </a:solidFill>
                <a:latin typeface="KaiTi_GB2312"/>
              </a:rPr>
              <a:t>文件完整性校验</a:t>
            </a:r>
            <a:endParaRPr lang="en-US" altLang="zh-CN" dirty="0">
              <a:solidFill>
                <a:srgbClr val="333333"/>
              </a:solidFill>
              <a:latin typeface="KaiTi_GB2312"/>
            </a:endParaRPr>
          </a:p>
          <a:p>
            <a:pPr marL="285750" indent="-285750">
              <a:buFont typeface="Arial" panose="020B0604020202020204" pitchFamily="34" charset="0"/>
              <a:buChar char="•"/>
            </a:pPr>
            <a:r>
              <a:rPr lang="zh-CN" altLang="en-US" dirty="0">
                <a:solidFill>
                  <a:srgbClr val="333333"/>
                </a:solidFill>
                <a:latin typeface="KaiTi_GB2312"/>
              </a:rPr>
              <a:t>网络请求中的消息是否被串改校验</a:t>
            </a:r>
            <a:endParaRPr lang="en-US" altLang="zh-CN" dirty="0">
              <a:solidFill>
                <a:srgbClr val="333333"/>
              </a:solidFill>
              <a:latin typeface="KaiTi_GB2312"/>
            </a:endParaRPr>
          </a:p>
          <a:p>
            <a:pPr marL="285750" indent="-285750">
              <a:buFont typeface="Arial" panose="020B0604020202020204" pitchFamily="34" charset="0"/>
              <a:buChar char="•"/>
            </a:pPr>
            <a:r>
              <a:rPr lang="zh-CN" altLang="en-US" dirty="0">
                <a:solidFill>
                  <a:srgbClr val="333333"/>
                </a:solidFill>
                <a:latin typeface="KaiTi_GB2312"/>
              </a:rPr>
              <a:t>密码等隐私内容</a:t>
            </a:r>
            <a:r>
              <a:rPr lang="en-US" altLang="zh-CN" dirty="0">
                <a:solidFill>
                  <a:srgbClr val="333333"/>
                </a:solidFill>
                <a:latin typeface="KaiTi_GB2312"/>
              </a:rPr>
              <a:t>hash</a:t>
            </a:r>
            <a:r>
              <a:rPr lang="zh-CN" altLang="en-US" dirty="0">
                <a:solidFill>
                  <a:srgbClr val="333333"/>
                </a:solidFill>
                <a:latin typeface="KaiTi_GB2312"/>
              </a:rPr>
              <a:t>后存储</a:t>
            </a:r>
            <a:endParaRPr lang="en-US" altLang="zh-CN" dirty="0">
              <a:solidFill>
                <a:srgbClr val="333333"/>
              </a:solidFill>
              <a:latin typeface="KaiTi_GB2312"/>
            </a:endParaRPr>
          </a:p>
          <a:p>
            <a:pPr marL="285750" indent="-285750">
              <a:buFont typeface="Arial" panose="020B0604020202020204" pitchFamily="34" charset="0"/>
              <a:buChar char="•"/>
            </a:pPr>
            <a:r>
              <a:rPr lang="zh-CN" altLang="en-US" dirty="0">
                <a:solidFill>
                  <a:srgbClr val="333333"/>
                </a:solidFill>
                <a:latin typeface="KaiTi_GB2312"/>
              </a:rPr>
              <a:t>区块链中的使用</a:t>
            </a:r>
            <a:endParaRPr lang="en-US" altLang="zh-CN" dirty="0">
              <a:solidFill>
                <a:srgbClr val="333333"/>
              </a:solidFill>
              <a:latin typeface="KaiTi_GB2312"/>
            </a:endParaRPr>
          </a:p>
          <a:p>
            <a:pPr marL="285750" indent="-285750">
              <a:buFont typeface="Arial" panose="020B0604020202020204" pitchFamily="34" charset="0"/>
              <a:buChar char="•"/>
            </a:pPr>
            <a:r>
              <a:rPr lang="zh-CN" altLang="en-US" dirty="0">
                <a:solidFill>
                  <a:srgbClr val="333333"/>
                </a:solidFill>
                <a:latin typeface="KaiTi_GB2312"/>
              </a:rPr>
              <a:t>数据结构</a:t>
            </a:r>
            <a:endParaRPr lang="en-US" altLang="zh-CN" dirty="0">
              <a:solidFill>
                <a:srgbClr val="333333"/>
              </a:solidFill>
              <a:latin typeface="KaiTi_GB2312"/>
            </a:endParaRPr>
          </a:p>
          <a:p>
            <a:pPr marL="285750" indent="-285750">
              <a:buFont typeface="Arial" panose="020B0604020202020204" pitchFamily="34" charset="0"/>
              <a:buChar char="•"/>
            </a:pPr>
            <a:r>
              <a:rPr lang="en-US" altLang="zh-CN" dirty="0">
                <a:solidFill>
                  <a:srgbClr val="333333"/>
                </a:solidFill>
                <a:latin typeface="KaiTi_GB2312"/>
              </a:rPr>
              <a:t>SSL/TLS</a:t>
            </a:r>
            <a:r>
              <a:rPr lang="zh-CN" altLang="en-US" dirty="0">
                <a:solidFill>
                  <a:srgbClr val="333333"/>
                </a:solidFill>
                <a:latin typeface="KaiTi_GB2312"/>
              </a:rPr>
              <a:t>、</a:t>
            </a:r>
            <a:r>
              <a:rPr lang="en-US" altLang="zh-CN" dirty="0">
                <a:solidFill>
                  <a:srgbClr val="333333"/>
                </a:solidFill>
                <a:latin typeface="KaiTi_GB2312"/>
              </a:rPr>
              <a:t>IPsec</a:t>
            </a:r>
            <a:r>
              <a:rPr lang="zh-CN" altLang="en-US" dirty="0">
                <a:solidFill>
                  <a:srgbClr val="333333"/>
                </a:solidFill>
                <a:latin typeface="KaiTi_GB2312"/>
              </a:rPr>
              <a:t>、</a:t>
            </a:r>
            <a:r>
              <a:rPr lang="en-US" altLang="zh-CN" dirty="0">
                <a:solidFill>
                  <a:srgbClr val="333333"/>
                </a:solidFill>
                <a:latin typeface="KaiTi_GB2312"/>
              </a:rPr>
              <a:t>SSH</a:t>
            </a:r>
            <a:r>
              <a:rPr lang="zh-CN" altLang="en-US" dirty="0">
                <a:solidFill>
                  <a:srgbClr val="333333"/>
                </a:solidFill>
                <a:latin typeface="KaiTi_GB2312"/>
              </a:rPr>
              <a:t>等</a:t>
            </a:r>
            <a:endParaRPr lang="en-US" altLang="zh-CN" dirty="0">
              <a:solidFill>
                <a:srgbClr val="333333"/>
              </a:solidFill>
              <a:latin typeface="KaiTi_GB2312"/>
            </a:endParaRPr>
          </a:p>
          <a:p>
            <a:pPr marL="285750" indent="-285750">
              <a:buFont typeface="Arial" panose="020B0604020202020204" pitchFamily="34" charset="0"/>
              <a:buChar char="•"/>
            </a:pPr>
            <a:endParaRPr lang="en-US" altLang="zh-CN" dirty="0">
              <a:solidFill>
                <a:srgbClr val="333333"/>
              </a:solidFill>
              <a:latin typeface="KaiTi_GB2312"/>
            </a:endParaRPr>
          </a:p>
          <a:p>
            <a:r>
              <a:rPr lang="en" altLang="zh-CN" sz="1400" dirty="0"/>
              <a:t>MD5</a:t>
            </a:r>
            <a:r>
              <a:rPr lang="zh-CN" altLang="en-US" sz="1400" dirty="0"/>
              <a:t>曾被用于文件校验、</a:t>
            </a:r>
            <a:r>
              <a:rPr lang="en" altLang="zh-CN" sz="1400" dirty="0">
                <a:hlinkClick r:id="rId2" tooltip="SSL"/>
              </a:rPr>
              <a:t>SSL</a:t>
            </a:r>
            <a:r>
              <a:rPr lang="en" altLang="zh-CN" sz="1400" dirty="0"/>
              <a:t>/</a:t>
            </a:r>
            <a:r>
              <a:rPr lang="en" altLang="zh-CN" sz="1400" dirty="0">
                <a:hlinkClick r:id="rId3" tooltip="TLS"/>
              </a:rPr>
              <a:t>TLS</a:t>
            </a:r>
            <a:r>
              <a:rPr lang="zh-CN" altLang="en" sz="1400" dirty="0"/>
              <a:t>、</a:t>
            </a:r>
            <a:r>
              <a:rPr lang="en" altLang="zh-CN" sz="1400" dirty="0">
                <a:hlinkClick r:id="rId4" tooltip="IPsec"/>
              </a:rPr>
              <a:t>IPsec</a:t>
            </a:r>
            <a:r>
              <a:rPr lang="zh-CN" altLang="en" sz="1400" dirty="0"/>
              <a:t>、</a:t>
            </a:r>
            <a:r>
              <a:rPr lang="en" altLang="zh-CN" sz="1400" dirty="0">
                <a:hlinkClick r:id="rId5" tooltip="Secure Shell"/>
              </a:rPr>
              <a:t>SSH</a:t>
            </a:r>
            <a:r>
              <a:rPr lang="zh-CN" altLang="en" sz="1400" dirty="0"/>
              <a:t>，</a:t>
            </a:r>
            <a:r>
              <a:rPr lang="zh-CN" altLang="en-US" sz="1400" dirty="0"/>
              <a:t>但</a:t>
            </a:r>
            <a:r>
              <a:rPr lang="en" altLang="zh-CN" sz="1400" dirty="0"/>
              <a:t>MD5</a:t>
            </a:r>
            <a:r>
              <a:rPr lang="zh-CN" altLang="en-US" sz="1400" dirty="0"/>
              <a:t>早已被发现有明显的缺陷。</a:t>
            </a:r>
            <a:r>
              <a:rPr lang="en-US" altLang="zh-CN" sz="1400" dirty="0"/>
              <a:t>2005</a:t>
            </a:r>
            <a:r>
              <a:rPr lang="zh-CN" altLang="en-US" sz="1400" dirty="0"/>
              <a:t>年，密码分析人员发现了对</a:t>
            </a:r>
            <a:r>
              <a:rPr lang="en" altLang="zh-CN" sz="1400" dirty="0"/>
              <a:t>SHA-1</a:t>
            </a:r>
            <a:r>
              <a:rPr lang="zh-CN" altLang="en-US" sz="1400" dirty="0"/>
              <a:t>的有效攻击方法，这表明该算法可能不够安全，不能继续使用，自</a:t>
            </a:r>
            <a:r>
              <a:rPr lang="en-US" altLang="zh-CN" sz="1400" dirty="0"/>
              <a:t>2010</a:t>
            </a:r>
            <a:r>
              <a:rPr lang="zh-CN" altLang="en-US" sz="1400" dirty="0"/>
              <a:t>年以来，许多组织建议用</a:t>
            </a:r>
            <a:r>
              <a:rPr lang="en" altLang="zh-CN" sz="1400" dirty="0"/>
              <a:t>SHA-2</a:t>
            </a:r>
            <a:r>
              <a:rPr lang="zh-CN" altLang="en-US" sz="1400" dirty="0"/>
              <a:t>或</a:t>
            </a:r>
            <a:r>
              <a:rPr lang="en" altLang="zh-CN" sz="1400" dirty="0"/>
              <a:t>SHA-3</a:t>
            </a:r>
            <a:r>
              <a:rPr lang="zh-CN" altLang="en-US" sz="1400" dirty="0"/>
              <a:t>来替换</a:t>
            </a:r>
            <a:r>
              <a:rPr lang="en" altLang="zh-CN" sz="1400" dirty="0"/>
              <a:t>SHA-1</a:t>
            </a:r>
            <a:r>
              <a:rPr lang="zh-CN" altLang="en" sz="1400" dirty="0"/>
              <a:t>。</a:t>
            </a:r>
            <a:r>
              <a:rPr lang="en" altLang="zh-CN" sz="1400" dirty="0"/>
              <a:t>Microsoft</a:t>
            </a:r>
            <a:r>
              <a:rPr lang="zh-CN" altLang="en" sz="1400" dirty="0"/>
              <a:t>、</a:t>
            </a:r>
            <a:r>
              <a:rPr lang="en" altLang="zh-CN" sz="1400" dirty="0"/>
              <a:t>Google</a:t>
            </a:r>
            <a:r>
              <a:rPr lang="zh-CN" altLang="en-US" sz="1400" dirty="0"/>
              <a:t>以及</a:t>
            </a:r>
            <a:r>
              <a:rPr lang="en" altLang="zh-CN" sz="1400" dirty="0"/>
              <a:t>Mozilla</a:t>
            </a:r>
            <a:r>
              <a:rPr lang="zh-CN" altLang="en-US" sz="1400" dirty="0"/>
              <a:t>都宣布，它们旗下的浏览器将在</a:t>
            </a:r>
            <a:r>
              <a:rPr lang="en-US" altLang="zh-CN" sz="1400" dirty="0"/>
              <a:t>2017</a:t>
            </a:r>
            <a:r>
              <a:rPr lang="zh-CN" altLang="en-US" sz="1400" dirty="0"/>
              <a:t>年停止接受使用</a:t>
            </a:r>
            <a:r>
              <a:rPr lang="en" altLang="zh-CN" sz="1400" dirty="0"/>
              <a:t>SHA-1</a:t>
            </a:r>
            <a:r>
              <a:rPr lang="zh-CN" altLang="en-US" sz="1400" dirty="0"/>
              <a:t>算法签名的</a:t>
            </a:r>
            <a:r>
              <a:rPr lang="en" altLang="zh-CN" sz="1400" dirty="0"/>
              <a:t>SSL</a:t>
            </a:r>
            <a:r>
              <a:rPr lang="zh-CN" altLang="en-US" sz="1400" dirty="0"/>
              <a:t>证书。</a:t>
            </a:r>
          </a:p>
        </p:txBody>
      </p:sp>
    </p:spTree>
    <p:extLst>
      <p:ext uri="{BB962C8B-B14F-4D97-AF65-F5344CB8AC3E}">
        <p14:creationId xmlns:p14="http://schemas.microsoft.com/office/powerpoint/2010/main" val="57242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对称加密</a:t>
            </a:r>
          </a:p>
        </p:txBody>
      </p:sp>
      <p:sp>
        <p:nvSpPr>
          <p:cNvPr id="10" name="矩形 9">
            <a:extLst>
              <a:ext uri="{FF2B5EF4-FFF2-40B4-BE49-F238E27FC236}">
                <a16:creationId xmlns:a16="http://schemas.microsoft.com/office/drawing/2014/main" id="{1F55308F-79BB-BF4B-BBE6-CAC3BEAA80BC}"/>
              </a:ext>
            </a:extLst>
          </p:cNvPr>
          <p:cNvSpPr/>
          <p:nvPr/>
        </p:nvSpPr>
        <p:spPr>
          <a:xfrm>
            <a:off x="7533174" y="0"/>
            <a:ext cx="4658826"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BDA1686-D5A5-7344-BC7D-5A3FC38EE725}"/>
              </a:ext>
            </a:extLst>
          </p:cNvPr>
          <p:cNvSpPr/>
          <p:nvPr/>
        </p:nvSpPr>
        <p:spPr>
          <a:xfrm>
            <a:off x="7779279" y="1250590"/>
            <a:ext cx="4166615" cy="4678204"/>
          </a:xfrm>
          <a:prstGeom prst="rect">
            <a:avLst/>
          </a:prstGeom>
        </p:spPr>
        <p:txBody>
          <a:bodyPr wrap="square">
            <a:spAutoFit/>
          </a:bodyPr>
          <a:lstStyle/>
          <a:p>
            <a:r>
              <a:rPr lang="zh-CN" altLang="en-US" sz="2000" dirty="0">
                <a:solidFill>
                  <a:schemeClr val="bg1"/>
                </a:solidFill>
              </a:rPr>
              <a:t>对称加密算法的优点是算法公开、计算量小、加密速度快、加密效率高。</a:t>
            </a:r>
          </a:p>
          <a:p>
            <a:r>
              <a:rPr lang="zh-CN" altLang="en-US" sz="2000" dirty="0">
                <a:solidFill>
                  <a:schemeClr val="bg1"/>
                </a:solidFill>
              </a:rPr>
              <a:t>对称加密算法的缺点是在数据传送前，发送方和接收方必须商定好秘钥，然后使双方都能保存好秘钥。其次如果一方的秘钥被泄露，那么加密信息也就不安全了。</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另外，每对用户每次使用对称加密算法时，都需要使用其他人不知道的独一秘钥，这会使得收、发双方所拥有的钥匙数量巨大，密钥管理成为双方的负担。</a:t>
            </a:r>
          </a:p>
          <a:p>
            <a:endParaRPr lang="en-US" altLang="zh-CN" dirty="0">
              <a:solidFill>
                <a:schemeClr val="bg1"/>
              </a:solidFill>
              <a:latin typeface="PingFangSC-Regular" panose="020B0400000000000000" pitchFamily="34" charset="-122"/>
              <a:ea typeface="PingFangSC-Regular" panose="020B0400000000000000" pitchFamily="34" charset="-122"/>
            </a:endParaRPr>
          </a:p>
        </p:txBody>
      </p:sp>
      <p:sp>
        <p:nvSpPr>
          <p:cNvPr id="3" name="文本框 2">
            <a:extLst>
              <a:ext uri="{FF2B5EF4-FFF2-40B4-BE49-F238E27FC236}">
                <a16:creationId xmlns:a16="http://schemas.microsoft.com/office/drawing/2014/main" id="{3966FE01-CEA7-7C41-8E8D-4B69358AC355}"/>
              </a:ext>
            </a:extLst>
          </p:cNvPr>
          <p:cNvSpPr txBox="1"/>
          <p:nvPr/>
        </p:nvSpPr>
        <p:spPr>
          <a:xfrm>
            <a:off x="609600" y="1250590"/>
            <a:ext cx="6451621" cy="4308872"/>
          </a:xfrm>
          <a:prstGeom prst="rect">
            <a:avLst/>
          </a:prstGeom>
          <a:noFill/>
        </p:spPr>
        <p:txBody>
          <a:bodyPr wrap="square" rtlCol="0">
            <a:spAutoFit/>
          </a:bodyPr>
          <a:lstStyle/>
          <a:p>
            <a:r>
              <a:rPr kumimoji="1" lang="zh-CN" altLang="en-US" sz="2000" dirty="0"/>
              <a:t>对称密钥算法（英语：</a:t>
            </a:r>
            <a:r>
              <a:rPr kumimoji="1" lang="en" altLang="zh-CN" sz="2000" dirty="0"/>
              <a:t>Symmetric-key algorithm</a:t>
            </a:r>
            <a:r>
              <a:rPr kumimoji="1" lang="zh-CN" altLang="en" sz="2000" dirty="0"/>
              <a:t>）</a:t>
            </a:r>
            <a:r>
              <a:rPr kumimoji="1" lang="zh-CN" altLang="en-US" sz="2000" dirty="0"/>
              <a:t>又称为对称加密、私钥加密、共享密钥加密，是密码学中的一类加密算法。这类算法在加密和解密时使用相同的密钥，或是使用两个可以简单地相互推算的密钥。事实上，这组密钥成为在两个或多个成员间的共同秘密，以便维持专属的通信联系。与公开密钥加密相比，要求双方获取相同的密钥是对称密钥加密的主要缺点之一。</a:t>
            </a:r>
          </a:p>
          <a:p>
            <a:endParaRPr kumimoji="1" lang="zh-CN" altLang="en-US" sz="2000" dirty="0"/>
          </a:p>
          <a:p>
            <a:r>
              <a:rPr kumimoji="1" lang="zh-CN" altLang="en-US" sz="2000" dirty="0"/>
              <a:t>常见的对称加密算法有</a:t>
            </a:r>
            <a:r>
              <a:rPr kumimoji="1" lang="en" altLang="zh-CN" sz="2000" dirty="0"/>
              <a:t>AES</a:t>
            </a:r>
            <a:r>
              <a:rPr kumimoji="1" lang="zh-CN" altLang="en" sz="2000" dirty="0"/>
              <a:t>、</a:t>
            </a:r>
            <a:r>
              <a:rPr kumimoji="1" lang="en" altLang="zh-CN" sz="2000" dirty="0"/>
              <a:t>ChaCha20</a:t>
            </a:r>
            <a:r>
              <a:rPr kumimoji="1" lang="zh-CN" altLang="en" sz="2000" dirty="0"/>
              <a:t>、</a:t>
            </a:r>
            <a:r>
              <a:rPr kumimoji="1" lang="en" altLang="zh-CN" sz="2000" dirty="0"/>
              <a:t>3DES</a:t>
            </a:r>
            <a:r>
              <a:rPr kumimoji="1" lang="zh-CN" altLang="en" sz="2000" dirty="0"/>
              <a:t>、</a:t>
            </a:r>
            <a:r>
              <a:rPr kumimoji="1" lang="en" altLang="zh-CN" sz="2000" dirty="0"/>
              <a:t>Salsa20</a:t>
            </a:r>
            <a:r>
              <a:rPr kumimoji="1" lang="zh-CN" altLang="en" sz="2000" dirty="0"/>
              <a:t>、</a:t>
            </a:r>
            <a:r>
              <a:rPr kumimoji="1" lang="en" altLang="zh-CN" sz="2000" dirty="0"/>
              <a:t>DES</a:t>
            </a:r>
            <a:r>
              <a:rPr kumimoji="1" lang="zh-CN" altLang="en" sz="2000" dirty="0"/>
              <a:t>、</a:t>
            </a:r>
            <a:r>
              <a:rPr kumimoji="1" lang="en" altLang="zh-CN" sz="2000" dirty="0"/>
              <a:t>Blowfish</a:t>
            </a:r>
            <a:r>
              <a:rPr kumimoji="1" lang="zh-CN" altLang="en" sz="2000" dirty="0"/>
              <a:t>、</a:t>
            </a:r>
            <a:r>
              <a:rPr kumimoji="1" lang="en" altLang="zh-CN" sz="2000" dirty="0"/>
              <a:t>IDEA</a:t>
            </a:r>
            <a:r>
              <a:rPr kumimoji="1" lang="zh-CN" altLang="en" sz="2000" dirty="0"/>
              <a:t>、</a:t>
            </a:r>
            <a:r>
              <a:rPr kumimoji="1" lang="en" altLang="zh-CN" sz="2000" dirty="0"/>
              <a:t>RC5</a:t>
            </a:r>
            <a:r>
              <a:rPr kumimoji="1" lang="zh-CN" altLang="en" sz="2000" dirty="0"/>
              <a:t>、</a:t>
            </a:r>
            <a:r>
              <a:rPr kumimoji="1" lang="en" altLang="zh-CN" sz="2000" dirty="0"/>
              <a:t>RC6</a:t>
            </a:r>
            <a:r>
              <a:rPr kumimoji="1" lang="zh-CN" altLang="en" sz="2000" dirty="0"/>
              <a:t>、</a:t>
            </a:r>
            <a:r>
              <a:rPr kumimoji="1" lang="en" altLang="zh-CN" sz="2000" dirty="0"/>
              <a:t>Camellia</a:t>
            </a:r>
            <a:r>
              <a:rPr kumimoji="1" lang="zh-CN" altLang="en" sz="2000" dirty="0"/>
              <a:t>。</a:t>
            </a:r>
            <a:endParaRPr kumimoji="1" lang="en-US" altLang="zh-CN" sz="2000" dirty="0"/>
          </a:p>
          <a:p>
            <a:endParaRPr kumimoji="1" lang="en-US" altLang="zh-CN" sz="2000" dirty="0"/>
          </a:p>
          <a:p>
            <a:r>
              <a:rPr lang="zh-CN" altLang="en-US" dirty="0"/>
              <a:t>只要是对称加密都有 </a:t>
            </a:r>
            <a:r>
              <a:rPr lang="en" altLang="zh-CN" dirty="0"/>
              <a:t>ECB</a:t>
            </a:r>
            <a:r>
              <a:rPr lang="zh-CN" altLang="en-US" dirty="0"/>
              <a:t>和 </a:t>
            </a:r>
            <a:r>
              <a:rPr lang="en" altLang="zh-CN" dirty="0"/>
              <a:t>CBC</a:t>
            </a:r>
            <a:r>
              <a:rPr lang="zh-CN" altLang="en-US" dirty="0"/>
              <a:t>模式，加密模式是加密过程对独立数据块的处理。对于较长的明文进行加密需要进行分块加密，在实际开发中，推荐使用</a:t>
            </a:r>
            <a:r>
              <a:rPr lang="en" altLang="zh-CN" dirty="0"/>
              <a:t>CBC</a:t>
            </a:r>
            <a:r>
              <a:rPr lang="zh-CN" altLang="en-US" dirty="0"/>
              <a:t>。</a:t>
            </a:r>
            <a:endParaRPr kumimoji="1" lang="zh-CN" altLang="en-US" sz="2000" dirty="0"/>
          </a:p>
        </p:txBody>
      </p:sp>
    </p:spTree>
    <p:extLst>
      <p:ext uri="{BB962C8B-B14F-4D97-AF65-F5344CB8AC3E}">
        <p14:creationId xmlns:p14="http://schemas.microsoft.com/office/powerpoint/2010/main" val="21182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对称加密部分模式列举</a:t>
            </a:r>
          </a:p>
        </p:txBody>
      </p:sp>
      <p:sp>
        <p:nvSpPr>
          <p:cNvPr id="3" name="文本框 2">
            <a:extLst>
              <a:ext uri="{FF2B5EF4-FFF2-40B4-BE49-F238E27FC236}">
                <a16:creationId xmlns:a16="http://schemas.microsoft.com/office/drawing/2014/main" id="{3966FE01-CEA7-7C41-8E8D-4B69358AC355}"/>
              </a:ext>
            </a:extLst>
          </p:cNvPr>
          <p:cNvSpPr txBox="1"/>
          <p:nvPr/>
        </p:nvSpPr>
        <p:spPr>
          <a:xfrm>
            <a:off x="868680" y="2834639"/>
            <a:ext cx="10378440" cy="3693319"/>
          </a:xfrm>
          <a:prstGeom prst="rect">
            <a:avLst/>
          </a:prstGeom>
          <a:noFill/>
        </p:spPr>
        <p:txBody>
          <a:bodyPr wrap="square" rtlCol="0">
            <a:spAutoFit/>
          </a:bodyPr>
          <a:lstStyle/>
          <a:p>
            <a:r>
              <a:rPr lang="en" altLang="zh-CN" dirty="0"/>
              <a:t>ECB</a:t>
            </a:r>
            <a:r>
              <a:rPr lang="zh-CN" altLang="en" dirty="0"/>
              <a:t>：</a:t>
            </a:r>
            <a:r>
              <a:rPr lang="zh-CN" altLang="en-US" dirty="0"/>
              <a:t>最基本的加密模式，也就是通常理解的加密，相同的明文将永远加密成相同的密文，无初始向量，容易受到密码本重放攻击，一般情况下很少用。</a:t>
            </a:r>
            <a:endParaRPr lang="en-US" altLang="zh-CN" dirty="0"/>
          </a:p>
          <a:p>
            <a:endParaRPr lang="zh-CN" altLang="en-US" dirty="0"/>
          </a:p>
          <a:p>
            <a:r>
              <a:rPr lang="en" altLang="zh-CN" dirty="0"/>
              <a:t>CBC</a:t>
            </a:r>
            <a:r>
              <a:rPr lang="zh-CN" altLang="en" dirty="0"/>
              <a:t>：</a:t>
            </a:r>
            <a:r>
              <a:rPr lang="zh-CN" altLang="en-US" dirty="0"/>
              <a:t>明文被加密前要与前面的密文进行异或运算后再加密，因此只要选择不同的初始向量，相同的密文加密后会形成不同的密文，这是目前应用最广泛的模式。</a:t>
            </a:r>
            <a:r>
              <a:rPr lang="en" altLang="zh-CN" dirty="0"/>
              <a:t>CBC</a:t>
            </a:r>
            <a:r>
              <a:rPr lang="zh-CN" altLang="en-US" dirty="0"/>
              <a:t>加密后的密文是上下文相关的，但明文的错误不会传递到后续分组，但如果一个分组丢失，后面的分组将全部作废</a:t>
            </a:r>
            <a:r>
              <a:rPr lang="en-US" altLang="zh-CN" dirty="0"/>
              <a:t>(</a:t>
            </a:r>
            <a:r>
              <a:rPr lang="zh-CN" altLang="en-US" dirty="0"/>
              <a:t>同步错误</a:t>
            </a:r>
            <a:r>
              <a:rPr lang="en-US" altLang="zh-CN" dirty="0"/>
              <a:t>)</a:t>
            </a:r>
            <a:r>
              <a:rPr lang="zh-CN" altLang="en-US" dirty="0"/>
              <a:t>。</a:t>
            </a:r>
            <a:endParaRPr lang="en-US" altLang="zh-CN" dirty="0"/>
          </a:p>
          <a:p>
            <a:endParaRPr lang="zh-CN" altLang="en-US" dirty="0"/>
          </a:p>
          <a:p>
            <a:r>
              <a:rPr lang="en" altLang="zh-CN" dirty="0"/>
              <a:t>CFB</a:t>
            </a:r>
            <a:r>
              <a:rPr lang="zh-CN" altLang="en" dirty="0"/>
              <a:t>：</a:t>
            </a:r>
            <a:r>
              <a:rPr lang="zh-CN" altLang="en-US" dirty="0"/>
              <a:t>类似于自同步序列密码，分组加密后，按</a:t>
            </a:r>
            <a:r>
              <a:rPr lang="en-US" altLang="zh-CN" dirty="0"/>
              <a:t>8</a:t>
            </a:r>
            <a:r>
              <a:rPr lang="zh-CN" altLang="en-US" dirty="0"/>
              <a:t>位分组将密文和明文进行移位异或后得到输出同时反馈回移位寄存器，优点最小可以按字节进行加解密，也可以是</a:t>
            </a:r>
            <a:r>
              <a:rPr lang="en" altLang="zh-CN" dirty="0"/>
              <a:t>n</a:t>
            </a:r>
            <a:r>
              <a:rPr lang="zh-CN" altLang="en-US" dirty="0"/>
              <a:t>位的，</a:t>
            </a:r>
            <a:r>
              <a:rPr lang="en" altLang="zh-CN" dirty="0"/>
              <a:t>CFB</a:t>
            </a:r>
            <a:r>
              <a:rPr lang="zh-CN" altLang="en-US" dirty="0"/>
              <a:t>也是上下文相关的，</a:t>
            </a:r>
            <a:r>
              <a:rPr lang="en" altLang="zh-CN" dirty="0"/>
              <a:t>CFB</a:t>
            </a:r>
            <a:r>
              <a:rPr lang="zh-CN" altLang="en-US" dirty="0"/>
              <a:t>模式下，明文的一个错误会影响后面的密文</a:t>
            </a:r>
            <a:r>
              <a:rPr lang="en-US" altLang="zh-CN" dirty="0"/>
              <a:t>(</a:t>
            </a:r>
            <a:r>
              <a:rPr lang="zh-CN" altLang="en-US" dirty="0"/>
              <a:t>错误扩散</a:t>
            </a:r>
            <a:r>
              <a:rPr lang="en-US" altLang="zh-CN" dirty="0"/>
              <a:t>)</a:t>
            </a:r>
            <a:r>
              <a:rPr lang="zh-CN" altLang="en-US" dirty="0"/>
              <a:t>。</a:t>
            </a:r>
            <a:endParaRPr lang="en-US" altLang="zh-CN" dirty="0"/>
          </a:p>
          <a:p>
            <a:endParaRPr lang="zh-CN" altLang="en-US" dirty="0"/>
          </a:p>
          <a:p>
            <a:r>
              <a:rPr lang="en" altLang="zh-CN" dirty="0"/>
              <a:t>OFB</a:t>
            </a:r>
            <a:r>
              <a:rPr lang="zh-CN" altLang="en" dirty="0"/>
              <a:t>：</a:t>
            </a:r>
            <a:r>
              <a:rPr lang="zh-CN" altLang="en-US" dirty="0"/>
              <a:t>将分组密码作为同步序列密码运行，和</a:t>
            </a:r>
            <a:r>
              <a:rPr lang="en" altLang="zh-CN" dirty="0"/>
              <a:t>CFB</a:t>
            </a:r>
            <a:r>
              <a:rPr lang="zh-CN" altLang="en-US" dirty="0"/>
              <a:t>相似，不过</a:t>
            </a:r>
            <a:r>
              <a:rPr lang="en" altLang="zh-CN" dirty="0"/>
              <a:t>OFB</a:t>
            </a:r>
            <a:r>
              <a:rPr lang="zh-CN" altLang="en-US" dirty="0"/>
              <a:t>用的是前一个</a:t>
            </a:r>
            <a:r>
              <a:rPr lang="en" altLang="zh-CN" dirty="0"/>
              <a:t>n</a:t>
            </a:r>
            <a:r>
              <a:rPr lang="zh-CN" altLang="en-US" dirty="0"/>
              <a:t>位密文输出分组反馈回移位寄存器，</a:t>
            </a:r>
            <a:r>
              <a:rPr lang="en" altLang="zh-CN" dirty="0"/>
              <a:t>OFB</a:t>
            </a:r>
            <a:r>
              <a:rPr lang="zh-CN" altLang="en-US" dirty="0"/>
              <a:t>没有错误扩散问题。</a:t>
            </a:r>
          </a:p>
        </p:txBody>
      </p:sp>
      <p:graphicFrame>
        <p:nvGraphicFramePr>
          <p:cNvPr id="2" name="表格 1">
            <a:extLst>
              <a:ext uri="{FF2B5EF4-FFF2-40B4-BE49-F238E27FC236}">
                <a16:creationId xmlns:a16="http://schemas.microsoft.com/office/drawing/2014/main" id="{9845B5BB-3786-1141-BD5C-1E5A59AAB533}"/>
              </a:ext>
            </a:extLst>
          </p:cNvPr>
          <p:cNvGraphicFramePr>
            <a:graphicFrameLocks noGrp="1"/>
          </p:cNvGraphicFramePr>
          <p:nvPr>
            <p:extLst>
              <p:ext uri="{D42A27DB-BD31-4B8C-83A1-F6EECF244321}">
                <p14:modId xmlns:p14="http://schemas.microsoft.com/office/powerpoint/2010/main" val="2722243190"/>
              </p:ext>
            </p:extLst>
          </p:nvPr>
        </p:nvGraphicFramePr>
        <p:xfrm>
          <a:off x="2484120" y="899161"/>
          <a:ext cx="6903720" cy="1721244"/>
        </p:xfrm>
        <a:graphic>
          <a:graphicData uri="http://schemas.openxmlformats.org/drawingml/2006/table">
            <a:tbl>
              <a:tblPr/>
              <a:tblGrid>
                <a:gridCol w="3451860">
                  <a:extLst>
                    <a:ext uri="{9D8B030D-6E8A-4147-A177-3AD203B41FA5}">
                      <a16:colId xmlns:a16="http://schemas.microsoft.com/office/drawing/2014/main" val="3778717743"/>
                    </a:ext>
                  </a:extLst>
                </a:gridCol>
                <a:gridCol w="3451860">
                  <a:extLst>
                    <a:ext uri="{9D8B030D-6E8A-4147-A177-3AD203B41FA5}">
                      <a16:colId xmlns:a16="http://schemas.microsoft.com/office/drawing/2014/main" val="2537472975"/>
                    </a:ext>
                  </a:extLst>
                </a:gridCol>
              </a:tblGrid>
              <a:tr h="352206">
                <a:tc>
                  <a:txBody>
                    <a:bodyPr/>
                    <a:lstStyle/>
                    <a:p>
                      <a:pPr algn="l" latinLnBrk="1"/>
                      <a:r>
                        <a:rPr lang="zh-CN" altLang="en-US">
                          <a:solidFill>
                            <a:srgbClr val="333333"/>
                          </a:solidFill>
                          <a:effectLst/>
                        </a:rPr>
                        <a:t>加密模式</a:t>
                      </a:r>
                      <a:r>
                        <a:rPr lang="en-US" altLang="zh-CN">
                          <a:solidFill>
                            <a:srgbClr val="333333"/>
                          </a:solidFill>
                          <a:effectLst/>
                        </a:rPr>
                        <a:t>(</a:t>
                      </a:r>
                      <a:r>
                        <a:rPr lang="zh-CN" altLang="en-US">
                          <a:solidFill>
                            <a:srgbClr val="333333"/>
                          </a:solidFill>
                          <a:effectLst/>
                        </a:rPr>
                        <a:t>英文名称及简写</a:t>
                      </a:r>
                      <a:r>
                        <a:rPr lang="en-US" altLang="zh-CN">
                          <a:solidFill>
                            <a:srgbClr val="333333"/>
                          </a:solidFill>
                          <a:effectLst/>
                        </a:rPr>
                        <a:t>)</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latinLnBrk="1"/>
                      <a:r>
                        <a:rPr lang="zh-CN" altLang="en-US">
                          <a:solidFill>
                            <a:srgbClr val="333333"/>
                          </a:solidFill>
                          <a:effectLst/>
                        </a:rPr>
                        <a:t>中文名称</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303137476"/>
                  </a:ext>
                </a:extLst>
              </a:tr>
              <a:tr h="191376">
                <a:tc>
                  <a:txBody>
                    <a:bodyPr/>
                    <a:lstStyle/>
                    <a:p>
                      <a:pPr algn="l" latinLnBrk="1"/>
                      <a:r>
                        <a:rPr lang="en">
                          <a:solidFill>
                            <a:srgbClr val="333333"/>
                          </a:solidFill>
                          <a:effectLst/>
                        </a:rPr>
                        <a:t>Electronic Code Book(ECB)</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latinLnBrk="1"/>
                      <a:r>
                        <a:rPr lang="zh-CN" altLang="en-US">
                          <a:solidFill>
                            <a:srgbClr val="333333"/>
                          </a:solidFill>
                          <a:effectLst/>
                        </a:rPr>
                        <a:t>电子密码本模式</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822176440"/>
                  </a:ext>
                </a:extLst>
              </a:tr>
              <a:tr h="352206">
                <a:tc>
                  <a:txBody>
                    <a:bodyPr/>
                    <a:lstStyle/>
                    <a:p>
                      <a:pPr algn="l" latinLnBrk="1"/>
                      <a:r>
                        <a:rPr lang="en">
                          <a:solidFill>
                            <a:srgbClr val="333333"/>
                          </a:solidFill>
                          <a:effectLst/>
                        </a:rPr>
                        <a:t>Cipher Block Chaining(CBC)</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latinLnBrk="1"/>
                      <a:r>
                        <a:rPr lang="zh-CN" altLang="en-US">
                          <a:solidFill>
                            <a:srgbClr val="333333"/>
                          </a:solidFill>
                          <a:effectLst/>
                        </a:rPr>
                        <a:t>密码分组链接模式</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539730889"/>
                  </a:ext>
                </a:extLst>
              </a:tr>
              <a:tr h="352206">
                <a:tc>
                  <a:txBody>
                    <a:bodyPr/>
                    <a:lstStyle/>
                    <a:p>
                      <a:pPr algn="l" latinLnBrk="1"/>
                      <a:r>
                        <a:rPr lang="en">
                          <a:solidFill>
                            <a:srgbClr val="333333"/>
                          </a:solidFill>
                          <a:effectLst/>
                        </a:rPr>
                        <a:t>Cipher Feedback Mode(CFB)</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latinLnBrk="1"/>
                      <a:r>
                        <a:rPr lang="zh-CN" altLang="en-US">
                          <a:solidFill>
                            <a:srgbClr val="333333"/>
                          </a:solidFill>
                          <a:effectLst/>
                        </a:rPr>
                        <a:t>加密反馈模式</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522169847"/>
                  </a:ext>
                </a:extLst>
              </a:tr>
              <a:tr h="352206">
                <a:tc>
                  <a:txBody>
                    <a:bodyPr/>
                    <a:lstStyle/>
                    <a:p>
                      <a:pPr algn="l" latinLnBrk="1"/>
                      <a:r>
                        <a:rPr lang="en">
                          <a:solidFill>
                            <a:srgbClr val="333333"/>
                          </a:solidFill>
                          <a:effectLst/>
                        </a:rPr>
                        <a:t>Output Feedback Mode(OFB)</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latinLnBrk="1"/>
                      <a:r>
                        <a:rPr lang="zh-CN" altLang="en-US" dirty="0">
                          <a:solidFill>
                            <a:srgbClr val="333333"/>
                          </a:solidFill>
                          <a:effectLst/>
                        </a:rPr>
                        <a:t>输出反馈模式</a:t>
                      </a:r>
                    </a:p>
                  </a:txBody>
                  <a:tcPr marL="95250" marR="95250" marT="19050" marB="19050">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162159988"/>
                  </a:ext>
                </a:extLst>
              </a:tr>
            </a:tbl>
          </a:graphicData>
        </a:graphic>
      </p:graphicFrame>
    </p:spTree>
    <p:extLst>
      <p:ext uri="{BB962C8B-B14F-4D97-AF65-F5344CB8AC3E}">
        <p14:creationId xmlns:p14="http://schemas.microsoft.com/office/powerpoint/2010/main" val="1062253850"/>
      </p:ext>
    </p:extLst>
  </p:cSld>
  <p:clrMapOvr>
    <a:masterClrMapping/>
  </p:clrMapOvr>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23025</TotalTime>
  <Words>3058</Words>
  <Application>Microsoft Macintosh PowerPoint</Application>
  <PresentationFormat>宽屏</PresentationFormat>
  <Paragraphs>216</Paragraphs>
  <Slides>21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KaiTi_GB2312</vt:lpstr>
      <vt:lpstr>宋体</vt:lpstr>
      <vt:lpstr>微软雅黑</vt:lpstr>
      <vt:lpstr>幼圆</vt:lpstr>
      <vt:lpstr>Broadway</vt:lpstr>
      <vt:lpstr>PingFangSC-Regular</vt:lpstr>
      <vt:lpstr>Arial</vt:lpstr>
      <vt:lpstr>Calibri</vt:lpstr>
      <vt:lpstr>Calibri Light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Microsoft Office User</cp:lastModifiedBy>
  <cp:revision>390</cp:revision>
  <dcterms:created xsi:type="dcterms:W3CDTF">2015-08-26T08:47:57Z</dcterms:created>
  <dcterms:modified xsi:type="dcterms:W3CDTF">2020-07-27T09:30:31Z</dcterms:modified>
  <cp:category>第一PPT模板网-WWW.1PPT.COM</cp:category>
  <cp:contentStatus>第一PPT模板网-WWW.1PPT.COM</cp:contentStatus>
</cp:coreProperties>
</file>