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</p:sldMasterIdLst>
  <p:notesMasterIdLst>
    <p:notesMasterId r:id="rId21"/>
  </p:notesMasterIdLst>
  <p:sldIdLst>
    <p:sldId id="3178" r:id="rId3"/>
    <p:sldId id="3161" r:id="rId4"/>
    <p:sldId id="3149" r:id="rId5"/>
    <p:sldId id="3186" r:id="rId6"/>
    <p:sldId id="3155" r:id="rId7"/>
    <p:sldId id="3151" r:id="rId8"/>
    <p:sldId id="3181" r:id="rId9"/>
    <p:sldId id="3160" r:id="rId10"/>
    <p:sldId id="3152" r:id="rId11"/>
    <p:sldId id="3167" r:id="rId12"/>
    <p:sldId id="3168" r:id="rId13"/>
    <p:sldId id="3187" r:id="rId14"/>
    <p:sldId id="3188" r:id="rId15"/>
    <p:sldId id="3189" r:id="rId16"/>
    <p:sldId id="3190" r:id="rId17"/>
    <p:sldId id="3191" r:id="rId18"/>
    <p:sldId id="3157" r:id="rId19"/>
    <p:sldId id="3185" r:id="rId20"/>
  </p:sldIdLst>
  <p:sldSz cx="12858750" cy="723265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2986" autoAdjust="0"/>
  </p:normalViewPr>
  <p:slideViewPr>
    <p:cSldViewPr>
      <p:cViewPr varScale="1">
        <p:scale>
          <a:sx n="103" d="100"/>
          <a:sy n="103" d="100"/>
        </p:scale>
        <p:origin x="208" y="664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054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397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0653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402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89222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4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justqiye@163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2752229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苹果应用</a:t>
            </a: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内</a:t>
            </a: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支付优化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629175" y="5742331"/>
            <a:ext cx="5112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主持人：七夜     </a:t>
            </a:r>
            <a:r>
              <a:rPr lang="zh-CN" altLang="en-US" sz="1400" cap="all" dirty="0" smtClean="0">
                <a:cs typeface="Arial" panose="020B0604020202020204" pitchFamily="34" charset="0"/>
              </a:rPr>
              <a:t>邮箱：</a:t>
            </a:r>
            <a:r>
              <a:rPr lang="en-US" altLang="zh-CN" sz="1400" dirty="0" smtClean="0">
                <a:latin typeface="+mj-lt"/>
                <a:ea typeface="STKaiti" charset="-122"/>
                <a:cs typeface="STKaiti" charset="-122"/>
                <a:hlinkClick r:id="rId4"/>
              </a:rPr>
              <a:t>justqiye@163.com</a:t>
            </a:r>
            <a:r>
              <a:rPr lang="zh-CN" altLang="en-US" sz="1400" dirty="0" smtClean="0">
                <a:latin typeface="+mj-lt"/>
                <a:ea typeface="STKaiti" charset="-122"/>
                <a:cs typeface="STKaiti" charset="-122"/>
              </a:rPr>
              <a:t> </a:t>
            </a:r>
            <a:endParaRPr lang="zh-CN" altLang="en-US" sz="1400" dirty="0">
              <a:latin typeface="+mj-lt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908769" y="238969"/>
            <a:ext cx="3041217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奇葩的错误码（只是部分）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SKPaymentTransactionStateFailed,code:-2                               APPLE:A.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，由于网络等异常引起的取消（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SKPaymentTransactionStateFailed,code:2,                               APPLE:B.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(SKErrorPaymentCancelled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SKPaymentTransactionStateFailed,code:2037                          APPLE:C.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支付请求频繁被限制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2037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问题，需要联系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客服（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需要跟进）   </a:t>
            </a: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SKPaymentTransactionStateFailed,code:0,                               APPLE:D.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用户设备越狱、支付帐号问题或者支付地区不匹配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(SKErrorUnknown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SKPaymentTransactionStatePurchased,code:0,                        APPLE:E.receipt-data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属性数据 不规范 或 丢失 或 重复 或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SKPaymentTransactionStateFailed,code:-4,                              APPLE:F.UI canceled by system.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指纹支付时候支付界面被系统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取消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errorType:APPSTORE_INVALID_PRODUCT_ERROR             APPLE:G.Product id invalid.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支付地区不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匹配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NSURLErrorDomain Code=-1005                                              APPLE:H.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iTunes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Store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canMakePayments is false,user do not allow iap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I.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用户自己禁止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iap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SKErrorClientInvalid      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J.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客户端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SKErrorPaymentInvalid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K.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SKErrorPaymentNotAllowed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L.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支付不被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允许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SKErrorStoreProductNotAvailable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M.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商品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SKErrorCloudServicePermissionDenied                                  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N.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云服务器权限被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禁止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SKErrorCloudServiceNetworkConnectionFailed                      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O.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云服务器网路连接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失败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-1001                                                                                          APPLE:a1.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error-1001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的子类型，一种网络请求失败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错误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                                                                                         APPLE:e1.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receipt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未知错误                                                                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APPLE:P.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这个错误为总错误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 A/B/C/D/E/F/G/H/I/J...O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的值（因为未知错误没有特别的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log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，需要服务器算下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/>
            </a:r>
            <a:br>
              <a:rPr lang="zh-CN" altLang="is-IS" sz="1400" dirty="0">
                <a:solidFill>
                  <a:srgbClr val="500050"/>
                </a:solidFill>
                <a:latin typeface="arial" charset="0"/>
              </a:rPr>
            </a:b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Error Domain=NSURLErrorDomain Code=-1001 "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無法連接 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iTunes Store"                         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NSURLErrorDomain Code=-1003 "Cannot connect to iTunes Store"                                  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520289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之所以可以成功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是因为客户端收到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直接根据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SKPaymentTransactionState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来判断用户是否购买，而没有去验证收据。殊不知，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能够模拟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返回的消息。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0347" y="2021762"/>
            <a:ext cx="3033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Cracker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68505" y="5001227"/>
            <a:ext cx="3683449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有了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的经验教训，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增加了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receipt verify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流程，道高一尺魔高一丈，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应运而生。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基本原理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伪造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成功的交易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收据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修改设备的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，将收据验证的服务器地址指向伪造的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0347" y="4538109"/>
            <a:ext cx="2889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Free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9081" y="3985042"/>
            <a:ext cx="2988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GenaBag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IAPCrazy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75381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非法交易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22688" y="1816125"/>
            <a:ext cx="27926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信用黑卡（校验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，设备号）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外币（校验货币）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小额消费“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技术”（购买次数限制）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4" grpId="0"/>
      <p:bldP spid="37" grpId="0"/>
      <p:bldP spid="3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订阅</a:t>
            </a:r>
            <a:r>
              <a:rPr lang="en-US" altLang="zh-CN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自动订阅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一、 订阅与可消费、不可消费商品的区别？需要特殊处理吗？（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30%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分成）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1.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消耗品：可以重复购买的消耗品，比如游戏里的钻石、金币、道具等。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2.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不可消耗品：一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次购买，终身可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用。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3.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自动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更新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订阅品：这种是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消耗品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的加强版，商品有时效性（周、一月、二月、三月、六月、年），过期前会自动扣费，第二年可以拿到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85%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分成。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4.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非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自动更新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订阅品：跟自动订阅类似，只不过过期了不是自动续费；过期了，需要重新购买。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5.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免费订阅品：对于开发来说，这个跟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不可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消耗品 类型，都是永久性的，购买一次即可。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5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种商品类型在购买逻辑以及处理上基本上一样，其中有部分需要视需求处理。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A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比如 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2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、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3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、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4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、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5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这四种类型，购买的商品都是跟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Apple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ID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关联的，如果应用或是游戏  需要商品跟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user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id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关联，那游戏服务器需要做一些绑定工作，根据交易流水号或是</a:t>
            </a:r>
            <a:r>
              <a:rPr lang="en-US" altLang="zh-CN" sz="1400" dirty="0" smtClean="0"/>
              <a:t>unique-vendor-identifier</a:t>
            </a:r>
            <a:r>
              <a:rPr lang="zh-CN" altLang="en-US" sz="1400" dirty="0" smtClean="0"/>
              <a:t>；如果不跟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user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id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关联，那就需要实现</a:t>
            </a:r>
            <a:r>
              <a:rPr lang="en-US" altLang="zh-CN" sz="1400" dirty="0" err="1" smtClean="0"/>
              <a:t>restoreCompletedTransactions</a:t>
            </a:r>
            <a:r>
              <a:rPr lang="zh-CN" altLang="en-US" sz="1400" dirty="0" smtClean="0"/>
              <a:t>功能。（比如</a:t>
            </a:r>
            <a:r>
              <a:rPr lang="en-US" altLang="zh-CN" sz="1400" dirty="0" smtClean="0"/>
              <a:t>apple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music</a:t>
            </a:r>
            <a:r>
              <a:rPr lang="zh-CN" altLang="en-US" sz="1400" dirty="0" smtClean="0"/>
              <a:t>等）</a:t>
            </a:r>
            <a:endParaRPr lang="en-US" altLang="zh-CN" sz="1400" dirty="0" smtClean="0"/>
          </a:p>
          <a:p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B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 自动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更新订阅品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，这个需要特殊处理，因为在过期前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24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小时苹果会尝试自动扣费，在你下次启动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app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的时候，会推送给你自动支付完的相关票据信息。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这时候你得去完成这个校验过程。</a:t>
            </a:r>
            <a:endParaRPr lang="en-US" altLang="zh-CN" sz="1400" b="0" i="0" dirty="0" smtClean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注意点：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1.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在启动时候需要侦听</a:t>
            </a:r>
            <a:r>
              <a:rPr lang="en-US" altLang="zh-CN" sz="1400" dirty="0" smtClean="0"/>
              <a:t>[[</a:t>
            </a:r>
            <a:r>
              <a:rPr lang="en-US" altLang="zh-CN" sz="1400" dirty="0" err="1"/>
              <a:t>SKPaymentQueue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defaultQueue</a:t>
            </a:r>
            <a:r>
              <a:rPr lang="en-US" altLang="zh-CN" sz="1400" dirty="0"/>
              <a:t>] </a:t>
            </a:r>
            <a:r>
              <a:rPr lang="en-US" altLang="zh-CN" sz="1400" dirty="0" err="1"/>
              <a:t>addTransactionObserver:self</a:t>
            </a:r>
            <a:r>
              <a:rPr lang="en-US" altLang="zh-CN" sz="1400" dirty="0" smtClean="0"/>
              <a:t>];</a:t>
            </a:r>
          </a:p>
          <a:p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2.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票据验证是否跟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user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id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关联？这时候要加锁，等待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app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相关初始化完成后再去 跟服务器校验，（用</a:t>
            </a:r>
            <a:r>
              <a:rPr lang="en-US" altLang="zh-CN" sz="1400" dirty="0" err="1" smtClean="0"/>
              <a:t>dispatch_semaphore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3.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注意一下并发（因为测试时候，你可能会一次性处理 </a:t>
            </a:r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5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条 票据验证）</a:t>
            </a:r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订阅</a:t>
            </a:r>
            <a:r>
              <a:rPr lang="en-US" altLang="zh-CN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自动订阅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767" y="1161077"/>
            <a:ext cx="659487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Verdana" charset="0"/>
              </a:rPr>
              <a:t>服务器验证</a:t>
            </a:r>
            <a:r>
              <a:rPr lang="en-US" altLang="zh-CN" b="1" dirty="0" smtClean="0">
                <a:solidFill>
                  <a:srgbClr val="333333"/>
                </a:solidFill>
                <a:latin typeface="Verdana" charset="0"/>
              </a:rPr>
              <a:t>receipt</a:t>
            </a:r>
          </a:p>
          <a:p>
            <a:endParaRPr lang="en-US" altLang="zh-CN" b="1" dirty="0" smtClean="0">
              <a:solidFill>
                <a:srgbClr val="333333"/>
              </a:solidFill>
              <a:latin typeface="Verdana" charset="0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、那就是创建自动订阅的时候需要新建一个共享秘钥，就是一串字母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Verdana" charset="0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latin typeface="Verdana" charset="0"/>
              </a:rPr>
              <a:t>、服务器在向苹果服务器校验</a:t>
            </a:r>
            <a:r>
              <a:rPr lang="en-US" altLang="zh-CN" sz="1600" dirty="0">
                <a:solidFill>
                  <a:srgbClr val="333333"/>
                </a:solidFill>
                <a:latin typeface="Verdana" charset="0"/>
              </a:rPr>
              <a:t>receipt</a:t>
            </a:r>
            <a:r>
              <a:rPr lang="zh-CN" altLang="en-US" sz="1600" dirty="0">
                <a:solidFill>
                  <a:srgbClr val="333333"/>
                </a:solidFill>
                <a:latin typeface="Verdana" charset="0"/>
              </a:rPr>
              <a:t>时候，不仅需要传</a:t>
            </a:r>
            <a:r>
              <a:rPr lang="en-US" altLang="zh-CN" sz="1600" dirty="0">
                <a:solidFill>
                  <a:srgbClr val="333333"/>
                </a:solidFill>
                <a:latin typeface="Verdana" charset="0"/>
              </a:rPr>
              <a:t>receipt</a:t>
            </a:r>
            <a:r>
              <a:rPr lang="zh-CN" altLang="en-US" sz="1600" dirty="0">
                <a:solidFill>
                  <a:srgbClr val="333333"/>
                </a:solidFill>
                <a:latin typeface="Verdana" charset="0"/>
              </a:rPr>
              <a:t>，还需要传秘钥</a:t>
            </a:r>
            <a:r>
              <a:rPr lang="zh-CN" altLang="en-US" sz="1600" dirty="0" smtClean="0">
                <a:solidFill>
                  <a:srgbClr val="333333"/>
                </a:solidFill>
                <a:latin typeface="Verdana" charset="0"/>
              </a:rPr>
              <a:t>。</a:t>
            </a:r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dirty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  <a:p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  <a:p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r>
              <a:rPr lang="zh-CN" altLang="en-US" sz="1600" dirty="0" smtClean="0">
                <a:solidFill>
                  <a:srgbClr val="333333"/>
                </a:solidFill>
                <a:latin typeface="Verdana" charset="0"/>
              </a:rPr>
              <a:t>看下</a:t>
            </a:r>
            <a:r>
              <a:rPr lang="en-US" altLang="zh-CN" sz="1600" dirty="0" smtClean="0">
                <a:solidFill>
                  <a:srgbClr val="333333"/>
                </a:solidFill>
                <a:latin typeface="Verdana" charset="0"/>
              </a:rPr>
              <a:t>receipt</a:t>
            </a:r>
            <a:r>
              <a:rPr lang="zh-CN" altLang="en-US" sz="1600" dirty="0" smtClean="0">
                <a:solidFill>
                  <a:srgbClr val="333333"/>
                </a:solidFill>
                <a:latin typeface="Verdana" charset="0"/>
              </a:rPr>
              <a:t>结构</a:t>
            </a:r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81" y="2783829"/>
            <a:ext cx="5410200" cy="115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5" y="4624437"/>
            <a:ext cx="6369691" cy="18722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243" y="2783828"/>
            <a:ext cx="5668532" cy="44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订阅</a:t>
            </a:r>
            <a:r>
              <a:rPr lang="en-US" altLang="zh-CN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自动订阅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自动续费</a:t>
            </a:r>
            <a:r>
              <a:rPr lang="zh-CN" altLang="en-US" sz="1400" b="1" dirty="0" smtClean="0"/>
              <a:t>测试</a:t>
            </a:r>
            <a:endParaRPr lang="en-US" altLang="zh-CN" sz="1400" b="1" dirty="0" smtClean="0"/>
          </a:p>
          <a:p>
            <a:endParaRPr lang="zh-CN" altLang="en-US" sz="1400" b="1" dirty="0"/>
          </a:p>
          <a:p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重点都不是上面的，重点是测试，如何测试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？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尤其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自动续费怎么测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？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先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看下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Apple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原文档：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When testing auto-renewable subscriptions in the test environment, keep in mind that the duration times are compressed. Additionally, test subscriptions only auto-renew a maximum of six times. Table 3-1 lists the compressed duration times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.</a:t>
            </a: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意思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就是，沙箱环境 自动续费时间缩短了，一周 对应 三分钟，一月 对应 五分钟。。。购买完一个一周 类型订阅，就不要在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APP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不退出的情况等待了，必须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3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分钟 或是 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10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分钟后重新登录，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Apple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才会主动告知你结果，也就是第一点提到的。 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测试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中会遇到几个问题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：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1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.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沙箱环境自动续费是一定会自动续费的吗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？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答案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：不一定的，有时候会，有时候不会。所以要多测测，多建几个测试账号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2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.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是否需要实现</a:t>
            </a:r>
            <a:r>
              <a:rPr lang="en-US" altLang="zh-CN" sz="1400" dirty="0" err="1">
                <a:solidFill>
                  <a:srgbClr val="222222"/>
                </a:solidFill>
                <a:latin typeface="arial" charset="0"/>
              </a:rPr>
              <a:t>restoreCompletedTransactions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？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答案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：视需求吧。有少量文章说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2014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年起苹果审核严格了，必须要有一个按钮实现</a:t>
            </a:r>
            <a:r>
              <a:rPr lang="en-US" altLang="zh-CN" sz="1400" dirty="0" err="1">
                <a:solidFill>
                  <a:srgbClr val="222222"/>
                </a:solidFill>
                <a:latin typeface="arial" charset="0"/>
              </a:rPr>
              <a:t>restoreCompletedTransactions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。另外，我听百度一位同学说，爱奇艺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2015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年因为这个被拒过。但是，目前来看很多使用了订阅的应用或是游戏，并没有这个功能。我是感觉，看需求了。订阅 是跟着 </a:t>
            </a:r>
            <a:r>
              <a:rPr lang="en-US" altLang="zh-CN" sz="1400" dirty="0" err="1">
                <a:solidFill>
                  <a:srgbClr val="222222"/>
                </a:solidFill>
                <a:latin typeface="arial" charset="0"/>
              </a:rPr>
              <a:t>userid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唯一呢？ 还是跟着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apple id 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呢？在国内，一般都是前者。</a:t>
            </a:r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679" y="736005"/>
            <a:ext cx="2129408" cy="20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订阅</a:t>
            </a:r>
            <a:r>
              <a:rPr lang="en-US" altLang="zh-CN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自动订阅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1.</a:t>
            </a:r>
            <a:r>
              <a:rPr lang="zh-CN" altLang="en-US" sz="1400" b="1" dirty="0"/>
              <a:t>自动订阅归属的问题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342900" indent="-342900">
              <a:buAutoNum type="alphaLcPeriod"/>
            </a:pPr>
            <a:r>
              <a:rPr lang="en-US" altLang="zh-CN" sz="1400" dirty="0"/>
              <a:t> </a:t>
            </a:r>
            <a:r>
              <a:rPr lang="zh-CN" altLang="en-US" sz="1400" dirty="0"/>
              <a:t>苹果设计自动订阅的初衷是 ，订阅一个服务， 这个服务需要跟着 </a:t>
            </a:r>
            <a:r>
              <a:rPr lang="en-US" altLang="zh-CN" sz="1400" dirty="0"/>
              <a:t>Apple ID</a:t>
            </a:r>
            <a:r>
              <a:rPr lang="zh-CN" altLang="en-US" sz="1400" dirty="0"/>
              <a:t>走。说白了，就是你</a:t>
            </a:r>
            <a:r>
              <a:rPr lang="en-US" altLang="zh-CN" sz="1400" dirty="0"/>
              <a:t>A</a:t>
            </a:r>
            <a:r>
              <a:rPr lang="zh-CN" altLang="en-US" sz="1400" dirty="0"/>
              <a:t>设备 用了</a:t>
            </a:r>
            <a:r>
              <a:rPr lang="en-US" altLang="zh-CN" sz="1400" dirty="0"/>
              <a:t>Apple</a:t>
            </a:r>
            <a:r>
              <a:rPr lang="zh-CN" altLang="en-US" sz="1400" dirty="0"/>
              <a:t>账号</a:t>
            </a:r>
            <a:r>
              <a:rPr lang="en-US" altLang="zh-CN" sz="1400" dirty="0"/>
              <a:t>100001</a:t>
            </a:r>
            <a:r>
              <a:rPr lang="zh-CN" altLang="en-US" sz="1400" dirty="0"/>
              <a:t>购买了，你换了</a:t>
            </a:r>
            <a:r>
              <a:rPr lang="en-US" altLang="zh-CN" sz="1400" dirty="0"/>
              <a:t>B</a:t>
            </a:r>
            <a:r>
              <a:rPr lang="zh-CN" altLang="en-US" sz="1400" dirty="0"/>
              <a:t>设备 用</a:t>
            </a:r>
            <a:r>
              <a:rPr lang="en-US" altLang="zh-CN" sz="1400" dirty="0"/>
              <a:t>Apple</a:t>
            </a:r>
            <a:r>
              <a:rPr lang="zh-CN" altLang="en-US" sz="1400" dirty="0"/>
              <a:t>账号</a:t>
            </a:r>
            <a:r>
              <a:rPr lang="en-US" altLang="zh-CN" sz="1400" dirty="0"/>
              <a:t>100001</a:t>
            </a:r>
            <a:r>
              <a:rPr lang="zh-CN" altLang="en-US" sz="1400" dirty="0"/>
              <a:t>登录</a:t>
            </a:r>
            <a:r>
              <a:rPr lang="en-US" altLang="zh-CN" sz="1400" dirty="0"/>
              <a:t>app store</a:t>
            </a:r>
            <a:r>
              <a:rPr lang="zh-CN" altLang="en-US" sz="1400" dirty="0"/>
              <a:t>，你同样能享受到服务。国外的一些音乐类型、杂志报刊等用的比较多，游戏类的少，苹果自己的</a:t>
            </a:r>
            <a:r>
              <a:rPr lang="en-US" altLang="zh-CN" sz="1400" dirty="0"/>
              <a:t>Apple music</a:t>
            </a:r>
            <a:r>
              <a:rPr lang="zh-CN" altLang="en-US" sz="1400" dirty="0"/>
              <a:t>也有自动订阅（首创）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marL="342900" indent="-342900">
              <a:buAutoNum type="alphaLcPeriod"/>
            </a:pPr>
            <a:endParaRPr lang="zh-CN" altLang="en-US" sz="1400" dirty="0"/>
          </a:p>
          <a:p>
            <a:r>
              <a:rPr lang="en-US" altLang="zh-CN" sz="1400" dirty="0"/>
              <a:t>b.  </a:t>
            </a:r>
            <a:r>
              <a:rPr lang="zh-CN" altLang="en-US" sz="1400" dirty="0" smtClean="0"/>
              <a:t> 目前</a:t>
            </a:r>
            <a:r>
              <a:rPr lang="zh-CN" altLang="en-US" sz="1400" dirty="0"/>
              <a:t>国内的一些应用或是游戏，希望的是自动订阅 关联的是 </a:t>
            </a:r>
            <a:r>
              <a:rPr lang="en-US" altLang="zh-CN" sz="1400" dirty="0"/>
              <a:t>APP</a:t>
            </a:r>
            <a:r>
              <a:rPr lang="zh-CN" altLang="en-US" sz="1400" dirty="0"/>
              <a:t>的 </a:t>
            </a:r>
            <a:r>
              <a:rPr lang="en-US" altLang="zh-CN" sz="1400" dirty="0"/>
              <a:t>user id </a:t>
            </a:r>
            <a:r>
              <a:rPr lang="zh-CN" altLang="en-US" sz="1400" dirty="0"/>
              <a:t>，而不是</a:t>
            </a:r>
            <a:r>
              <a:rPr lang="en-US" altLang="zh-CN" sz="1400" dirty="0"/>
              <a:t>Apple ID</a:t>
            </a:r>
            <a:r>
              <a:rPr lang="zh-CN" altLang="en-US" sz="1400" dirty="0"/>
              <a:t>。说白了，就是你购买了一个自动订阅服务，我不管你哪个</a:t>
            </a:r>
            <a:r>
              <a:rPr lang="en-US" altLang="zh-CN" sz="1400" dirty="0"/>
              <a:t>apple id </a:t>
            </a:r>
            <a:r>
              <a:rPr lang="zh-CN" altLang="en-US" sz="1400" dirty="0"/>
              <a:t>支付的， 但是只能我一个 </a:t>
            </a:r>
            <a:r>
              <a:rPr lang="en-US" altLang="zh-CN" sz="1400" dirty="0"/>
              <a:t>APP</a:t>
            </a:r>
            <a:r>
              <a:rPr lang="zh-CN" altLang="en-US" sz="1400" dirty="0"/>
              <a:t>的 唯一用户可以享受服务。这时候就需要</a:t>
            </a:r>
            <a:r>
              <a:rPr lang="en-US" altLang="zh-CN" sz="1400" dirty="0"/>
              <a:t>APP</a:t>
            </a:r>
            <a:r>
              <a:rPr lang="zh-CN" altLang="en-US" sz="1400" dirty="0"/>
              <a:t>自身做处理了，就是记住首次购买的</a:t>
            </a:r>
            <a:r>
              <a:rPr lang="en-US" altLang="zh-CN" sz="1400" dirty="0"/>
              <a:t>transaction-id</a:t>
            </a:r>
            <a:r>
              <a:rPr lang="zh-CN" altLang="en-US" sz="1400" dirty="0"/>
              <a:t>，并且绑定某个用户。以后自动续费的话，都会有</a:t>
            </a:r>
            <a:r>
              <a:rPr lang="en-US" altLang="zh-CN" sz="1400" dirty="0"/>
              <a:t>original-transaction-id</a:t>
            </a:r>
            <a:r>
              <a:rPr lang="zh-CN" altLang="en-US" sz="1400" dirty="0"/>
              <a:t>，这个</a:t>
            </a:r>
            <a:r>
              <a:rPr lang="en-US" altLang="zh-CN" sz="1400" dirty="0"/>
              <a:t>id </a:t>
            </a:r>
            <a:r>
              <a:rPr lang="zh-CN" altLang="en-US" sz="1400" dirty="0"/>
              <a:t>是第一次购买的</a:t>
            </a:r>
            <a:r>
              <a:rPr lang="en-US" altLang="zh-CN" sz="1400" dirty="0"/>
              <a:t>transaction-id</a:t>
            </a:r>
            <a:r>
              <a:rPr lang="zh-CN" altLang="en-US" sz="1400" dirty="0"/>
              <a:t>，根据这个服务器可以联系初始购买的服务。有点描述偏了，当</a:t>
            </a:r>
            <a:r>
              <a:rPr lang="en-US" altLang="zh-CN" sz="1400" dirty="0"/>
              <a:t>transaction-id</a:t>
            </a:r>
            <a:r>
              <a:rPr lang="zh-CN" altLang="en-US" sz="1400" dirty="0"/>
              <a:t>绑定了用户，再次收到其它用户</a:t>
            </a:r>
            <a:r>
              <a:rPr lang="en-US" altLang="zh-CN" sz="1400" dirty="0"/>
              <a:t>transaction-id</a:t>
            </a:r>
            <a:r>
              <a:rPr lang="zh-CN" altLang="en-US" sz="1400" dirty="0"/>
              <a:t>请求时候，视情况处理了。（你也可以根据</a:t>
            </a:r>
            <a:r>
              <a:rPr lang="en-US" altLang="zh-CN" sz="1400" dirty="0"/>
              <a:t>unique-vendor-identifier</a:t>
            </a:r>
            <a:r>
              <a:rPr lang="zh-CN" altLang="en-US" sz="1400" dirty="0"/>
              <a:t>处理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en-US" altLang="zh-CN" sz="1400" b="1" dirty="0"/>
              <a:t>2.</a:t>
            </a:r>
            <a:r>
              <a:rPr lang="zh-CN" altLang="en-US" sz="1400" b="1" dirty="0"/>
              <a:t>同一个</a:t>
            </a:r>
            <a:r>
              <a:rPr lang="en-US" altLang="zh-CN" sz="1400" b="1" dirty="0"/>
              <a:t>Apple ID</a:t>
            </a:r>
            <a:r>
              <a:rPr lang="zh-CN" altLang="en-US" sz="1400" b="1" dirty="0"/>
              <a:t>购买完的自动订阅，可以再次点击购买吗（有效期内）？</a:t>
            </a:r>
            <a:endParaRPr lang="zh-CN" altLang="en-US" sz="1400" dirty="0"/>
          </a:p>
          <a:p>
            <a:r>
              <a:rPr lang="zh-CN" altLang="en-US" sz="1400" dirty="0"/>
              <a:t>答案：不可以，苹果自身会拦截，会出现这么个提示窗，如下图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/>
              <a:t>但是，</a:t>
            </a:r>
            <a:r>
              <a:rPr lang="en-US" altLang="zh-CN" sz="1400" dirty="0"/>
              <a:t>sandbox</a:t>
            </a:r>
            <a:r>
              <a:rPr lang="zh-CN" altLang="en-US" sz="1400" dirty="0"/>
              <a:t>测试环境，在第三大点的对应表格对应时间内，</a:t>
            </a:r>
            <a:r>
              <a:rPr lang="en-US" altLang="zh-CN" sz="1400" dirty="0"/>
              <a:t>apple</a:t>
            </a:r>
            <a:r>
              <a:rPr lang="zh-CN" altLang="en-US" sz="1400" dirty="0"/>
              <a:t>会拦截的，过了这个时间苹果是不会拦截的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够买了自动订阅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个月的，可以换购 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年的  或是 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个月的吗？</a:t>
            </a:r>
            <a:endParaRPr lang="zh-CN" altLang="en-US" sz="1400" dirty="0"/>
          </a:p>
          <a:p>
            <a:r>
              <a:rPr lang="zh-CN" altLang="en-US" sz="1400" dirty="0"/>
              <a:t>答案：可以，苹果文档有提到，视为升级订阅套餐  或是 降级订阅套餐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b="1" dirty="0"/>
              <a:t>4.</a:t>
            </a:r>
            <a:r>
              <a:rPr lang="zh-CN" altLang="en-US" sz="1400" b="1" dirty="0"/>
              <a:t>关于掉单的问题</a:t>
            </a:r>
            <a:endParaRPr lang="zh-CN" altLang="en-US" sz="1400" dirty="0"/>
          </a:p>
          <a:p>
            <a:r>
              <a:rPr lang="zh-CN" altLang="en-US" sz="1400" dirty="0"/>
              <a:t>答案：一定要在服务器校验完票据后，客户端收到服务器的反馈结果后再：</a:t>
            </a:r>
          </a:p>
          <a:p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944" y="4336405"/>
            <a:ext cx="3772616" cy="21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en-US" altLang="zh-CN" sz="1600" dirty="0"/>
              <a:t>.</a:t>
            </a:r>
            <a:r>
              <a:rPr lang="zh-CN" altLang="en-US" sz="1600" dirty="0"/>
              <a:t>对于项目初期，提升复费率 或是不想和苹果 分成的 可以做个开关（服务器端配置） 是否开启微信／支付宝 ，不过有风险，不抓到的 严重的 会被下架，很伤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endParaRPr lang="en-US" altLang="zh-CN" sz="1400" b="1" dirty="0"/>
          </a:p>
          <a:p>
            <a:r>
              <a:rPr lang="en-US" altLang="zh-CN" sz="1600" dirty="0" smtClean="0"/>
              <a:t>  </a:t>
            </a:r>
            <a:r>
              <a:rPr lang="en-US" altLang="zh-CN" sz="1600" dirty="0"/>
              <a:t>2.</a:t>
            </a:r>
            <a:r>
              <a:rPr lang="zh-CN" altLang="en-US" sz="1600" dirty="0"/>
              <a:t>丢单，大部分是因为 </a:t>
            </a:r>
            <a:r>
              <a:rPr lang="en-US" altLang="zh-CN" sz="1600" dirty="0"/>
              <a:t>[[</a:t>
            </a:r>
            <a:r>
              <a:rPr lang="en-US" altLang="zh-CN" sz="1600" dirty="0" err="1"/>
              <a:t>SKPaymentQueue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defaultQueue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finishTransaction</a:t>
            </a:r>
            <a:r>
              <a:rPr lang="en-US" altLang="zh-CN" sz="1600" dirty="0"/>
              <a:t>: transaction] </a:t>
            </a:r>
            <a:r>
              <a:rPr lang="zh-CN" altLang="en-US" sz="1600" dirty="0"/>
              <a:t>时机不对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3.</a:t>
            </a:r>
            <a:r>
              <a:rPr lang="zh-CN" altLang="en-US" sz="1600" dirty="0"/>
              <a:t>预防 “通过拦截发假票据的欺骗行为” ，一定要把</a:t>
            </a:r>
            <a:r>
              <a:rPr lang="en-US" altLang="zh-CN" sz="1600" dirty="0" err="1"/>
              <a:t>transaction.transactionReceipt</a:t>
            </a:r>
            <a:r>
              <a:rPr lang="en-US" altLang="zh-CN" sz="1600" dirty="0"/>
              <a:t> </a:t>
            </a:r>
            <a:r>
              <a:rPr lang="zh-CN" altLang="en-US" sz="1600" dirty="0"/>
              <a:t>放到服务器做</a:t>
            </a:r>
            <a:r>
              <a:rPr lang="zh-CN" altLang="en-US" sz="1600" dirty="0" smtClean="0"/>
              <a:t>校验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</a:t>
            </a:r>
            <a:r>
              <a:rPr lang="zh-CN" altLang="en-US" sz="1600" dirty="0"/>
              <a:t>黑信用卡 以及 小额消费即“</a:t>
            </a:r>
            <a:r>
              <a:rPr lang="en-US" altLang="zh-CN" sz="1600" dirty="0"/>
              <a:t>36</a:t>
            </a:r>
            <a:r>
              <a:rPr lang="zh-CN" altLang="en-US" sz="1600" dirty="0"/>
              <a:t>技术</a:t>
            </a:r>
            <a:r>
              <a:rPr lang="zh-CN" altLang="en-US" sz="1600" dirty="0" smtClean="0"/>
              <a:t>”（避免小额商品） </a:t>
            </a:r>
            <a:r>
              <a:rPr lang="zh-CN" altLang="en-US" sz="1600" dirty="0"/>
              <a:t>通过 </a:t>
            </a:r>
            <a:r>
              <a:rPr lang="en-US" altLang="zh-CN" sz="1600" dirty="0"/>
              <a:t>iOS </a:t>
            </a:r>
            <a:r>
              <a:rPr lang="zh-CN" altLang="en-US" sz="1600" dirty="0"/>
              <a:t>端上传</a:t>
            </a:r>
            <a:r>
              <a:rPr lang="en-US" altLang="zh-CN" sz="1600" dirty="0" err="1"/>
              <a:t>uuid</a:t>
            </a:r>
            <a:r>
              <a:rPr lang="zh-CN" altLang="en-US" sz="1600" dirty="0"/>
              <a:t>（虚拟设备号）， 服务器根据 </a:t>
            </a:r>
            <a:r>
              <a:rPr lang="en-US" altLang="zh-CN" sz="1600" dirty="0" err="1"/>
              <a:t>uuid</a:t>
            </a:r>
            <a:r>
              <a:rPr lang="zh-CN" altLang="en-US" sz="1600" dirty="0"/>
              <a:t>，客户端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，账号信用 ，支付币种 ，每日（周／月）交易次数限制 等综合 预防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5. </a:t>
            </a:r>
            <a:r>
              <a:rPr lang="zh-CN" altLang="en-US" sz="1600" dirty="0"/>
              <a:t>外币支付， 通过币种校验，服务器设立币种白名单，只对那些稳定的货币 开放</a:t>
            </a:r>
            <a:r>
              <a:rPr lang="zh-CN" altLang="en-US" sz="1600" dirty="0" smtClean="0"/>
              <a:t>支付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综上</a:t>
            </a:r>
            <a:r>
              <a:rPr lang="zh-CN" altLang="en-US" sz="1600" dirty="0"/>
              <a:t>：如果你们</a:t>
            </a:r>
            <a:r>
              <a:rPr lang="en-US" altLang="zh-CN" sz="1600" dirty="0"/>
              <a:t>app </a:t>
            </a:r>
            <a:r>
              <a:rPr lang="zh-CN" altLang="en-US" sz="1600" dirty="0"/>
              <a:t>用户量还小， </a:t>
            </a:r>
            <a:r>
              <a:rPr lang="en-US" altLang="zh-CN" sz="1600" dirty="0"/>
              <a:t>3-5 </a:t>
            </a:r>
            <a:r>
              <a:rPr lang="zh-CN" altLang="en-US" sz="1600" dirty="0"/>
              <a:t>你不用考虑了。等你们规模起来了 再去考虑这些。另外，就是 支付</a:t>
            </a:r>
            <a:r>
              <a:rPr lang="en-US" altLang="zh-CN" sz="1600" dirty="0"/>
              <a:t>log</a:t>
            </a:r>
            <a:r>
              <a:rPr lang="zh-CN" altLang="en-US" sz="1600" dirty="0"/>
              <a:t>，支付</a:t>
            </a:r>
            <a:r>
              <a:rPr lang="en-US" altLang="zh-CN" sz="1600" dirty="0"/>
              <a:t>log</a:t>
            </a:r>
            <a:r>
              <a:rPr lang="zh-CN" altLang="en-US" sz="1600" dirty="0"/>
              <a:t>，支付</a:t>
            </a:r>
            <a:r>
              <a:rPr lang="en-US" altLang="zh-CN" sz="1600" dirty="0"/>
              <a:t>log</a:t>
            </a:r>
            <a:r>
              <a:rPr lang="zh-CN" altLang="en-US" sz="1600" dirty="0"/>
              <a:t>，一定要传服务器，方便跟踪分析！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15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667330" y="2243643"/>
            <a:ext cx="1956422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日志跟踪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5174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每天查看成功率，取消率，异常率等一些参数，日积月累，多分析。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265693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关注苹果一些政策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每周抽时间去关注一些苹果一些政策。以及浏览一下苹果论坛一些动态。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433843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源码在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git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307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直接看源码吧。。。没啥好说的了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758470" y="4839104"/>
            <a:ext cx="173360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对于初尝试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9375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搞清楚整个流程，测试账号，环境，以及票据校验地址。提审的时候，一定要提交测试账号，不然会被拒绝。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06210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最后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8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END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2017.07.27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537588"/>
            <a:ext cx="1822723" cy="9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6" grpId="0"/>
      <p:bldP spid="16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流程图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smtClean="0">
                <a:solidFill>
                  <a:srgbClr val="108136"/>
                </a:solidFill>
                <a:ea typeface="微软雅黑" panose="020B0503020204020204" pitchFamily="34" charset="-122"/>
              </a:rPr>
              <a:t>注意点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381703" y="2556388"/>
            <a:ext cx="2131609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四种类型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814011" y="3099871"/>
            <a:ext cx="2520020" cy="1987877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每次购买都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需要付费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2.Non-consumable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（非消耗品）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仅需付费一次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3.Auto-Renewable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：自动订阅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 Non-renewable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非自动更新订阅品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.Free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：免费订阅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88815" y="2032150"/>
            <a:ext cx="3425324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，即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in-App Purchase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388815" y="2661239"/>
            <a:ext cx="3688078" cy="937590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in-App Purchase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，是一种智能移动终端应用程序付费的模式，在苹果（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、谷歌安卓（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Google Android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）、微软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WindowsPhone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等智能移动终端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操作系统中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都有相应的实现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。（苹果拿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抽成）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07619" y="4805818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的重要性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360931"/>
            <a:ext cx="2975144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不论应用还是游戏，对于研发公司或是个人，宗旨就是赚钱。当然也不排除一些免费的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支付的重要性不言而喻。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尤其对于游戏来说，一个大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，能撑起来一个服务器，几十万／百万有的玩家不在少数。如果哪天大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因为充值这块出了问题而放弃了该游戏，那就是莫大损失。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24719" y="37603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热点问题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08695" y="4264397"/>
            <a:ext cx="2713666" cy="1357705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今年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月底苹果强势逼迫微信公众平台按照内购机制修改打赏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按照苹果的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条款，诸如微博打赏、微信公众号内容打赏、直播分成和知乎的付费问答等应用，苹果都要抽取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左右的分成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。（最新消息，苹果可能要妥协）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875380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3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800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3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0"/>
                            </p:stCondLst>
                            <p:childTnLst>
                              <p:par>
                                <p:cTn id="1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3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6" y="72121"/>
            <a:ext cx="5210825" cy="30401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39" y="2824237"/>
            <a:ext cx="7797527" cy="42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056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8786" y="3000435"/>
            <a:ext cx="127470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289109" y="2991297"/>
            <a:ext cx="1768434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X+5-10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099010" y="2991297"/>
            <a:ext cx="1274708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X+25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97381" y="2991297"/>
            <a:ext cx="102463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大陆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港澳台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日本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韩国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721224" y="238969"/>
            <a:ext cx="3416320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用数据说话（不方便留文档上）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78"/>
          <p:cNvSpPr txBox="1"/>
          <p:nvPr/>
        </p:nvSpPr>
        <p:spPr>
          <a:xfrm>
            <a:off x="1242555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78"/>
          <p:cNvSpPr txBox="1"/>
          <p:nvPr/>
        </p:nvSpPr>
        <p:spPr>
          <a:xfrm>
            <a:off x="3745650" y="5842936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78"/>
          <p:cNvSpPr txBox="1"/>
          <p:nvPr/>
        </p:nvSpPr>
        <p:spPr>
          <a:xfrm>
            <a:off x="651221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5-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78"/>
          <p:cNvSpPr txBox="1"/>
          <p:nvPr/>
        </p:nvSpPr>
        <p:spPr>
          <a:xfrm>
            <a:off x="913708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4" grpId="0"/>
      <p:bldP spid="287" grpId="0"/>
      <p:bldP spid="290" grpId="0"/>
      <p:bldP spid="42" grpId="0"/>
      <p:bldP spid="43" grpId="0" animBg="1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885590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127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  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6.622s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852358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288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885590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300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个样本，样本数据拿少了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852358"/>
            <a:ext cx="2398322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249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12.10s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725363"/>
            <a:ext cx="2398321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295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680460" y="357741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一个订单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812752" y="1222866"/>
            <a:ext cx="2575576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平均用时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20.75s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 内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60s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337486"/>
            <a:ext cx="2521544" cy="8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以上 有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个订单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59961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ea typeface="微软雅黑" panose="020B0503020204020204" pitchFamily="34" charset="-122"/>
              </a:rPr>
              <a:t>用数据说话</a:t>
            </a: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557" y="1160702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633417" y="2464197"/>
            <a:ext cx="348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单机游戏 或 应用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9" y="620961"/>
            <a:ext cx="4660900" cy="6248400"/>
          </a:xfrm>
          <a:prstGeom prst="rect">
            <a:avLst/>
          </a:prstGeom>
        </p:spPr>
      </p:pic>
      <p:sp>
        <p:nvSpPr>
          <p:cNvPr id="15" name="TextBox 171"/>
          <p:cNvSpPr txBox="1"/>
          <p:nvPr/>
        </p:nvSpPr>
        <p:spPr>
          <a:xfrm>
            <a:off x="8733631" y="3409582"/>
            <a:ext cx="3567969" cy="249802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用户更倾向于应用购买付费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国内单机游戏用的多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应用相对较少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安全性较低，容易被刷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71"/>
          <p:cNvSpPr txBox="1"/>
          <p:nvPr/>
        </p:nvSpPr>
        <p:spPr>
          <a:xfrm>
            <a:off x="9415622" y="5128493"/>
            <a:ext cx="2793445" cy="13588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订单支付过程意外断网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坐地铁或是高铁 信号不稳定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05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或是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4G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因欠费或是路由器故障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出行在外，信号不好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。突然来电话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。。。。。。</a:t>
            </a:r>
            <a:endParaRPr lang="en-US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05222"/>
            <a:ext cx="4271129" cy="497418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050" dirty="0" smtClean="0"/>
              <a:t>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finishTransaction</a:t>
            </a:r>
            <a:r>
              <a:rPr lang="en-US" altLang="zh-CN" sz="1050" dirty="0"/>
              <a:t>: transaction</a:t>
            </a:r>
            <a:r>
              <a:rPr lang="en-US" altLang="zh-CN" sz="1050" dirty="0" smtClean="0"/>
              <a:t>];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调用时机（服务器返回结果后）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024107"/>
            <a:ext cx="4033266" cy="17780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/>
              <a:t>1.[[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添加侦听的时机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en-US" altLang="zh-CN" sz="1050" dirty="0"/>
              <a:t> 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canMakePayments</a:t>
            </a:r>
            <a:r>
              <a:rPr lang="en-US" altLang="zh-CN" sz="1050" dirty="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判断一下用户是否关闭了支付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en-US" altLang="zh-CN" sz="1050" dirty="0"/>
              <a:t> 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里面要移除侦听，不然会有低概率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crash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8027" y="695935"/>
            <a:ext cx="3601868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拥有服务器的应用 或 游戏</a:t>
            </a:r>
            <a:endParaRPr lang="zh-CN" altLang="en-US" sz="200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" y="-15763"/>
            <a:ext cx="5339082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8" grpId="0"/>
      <p:bldP spid="32" grpId="0"/>
      <p:bldP spid="36" grpId="0"/>
      <p:bldP spid="46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3" y="1229984"/>
            <a:ext cx="2715553" cy="46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订单信息本地化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可以把意外的订单信息写到本地，下次启动或是有网，请求服务器验证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服务器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每一步的操作即使存到服务器端，发现问题继续定位，修复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236687" y="462103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SKPaymentTransactionObserver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3282005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要在应用启动时候侦听，在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时候要移除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244799" y="1698462"/>
            <a:ext cx="251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3-5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次断网请求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这个机制一定要做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3716" y="238969"/>
            <a:ext cx="2031325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解决意外断网订单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4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4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9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4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4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0" grpId="0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1893</Words>
  <Application>Microsoft Macintosh PowerPoint</Application>
  <PresentationFormat>自定义</PresentationFormat>
  <Paragraphs>255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Adobe Naskh Medium</vt:lpstr>
      <vt:lpstr>Calibri</vt:lpstr>
      <vt:lpstr>Franklin Gothic Book</vt:lpstr>
      <vt:lpstr>Impact</vt:lpstr>
      <vt:lpstr>Malgun Gothic</vt:lpstr>
      <vt:lpstr>Microsoft YaHei</vt:lpstr>
      <vt:lpstr>Segoe UI Emoji</vt:lpstr>
      <vt:lpstr>STKaiti</vt:lpstr>
      <vt:lpstr>Verdana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Arial</vt:lpstr>
      <vt:lpstr>Arial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2017-09-15T10:30:45Z</dcterms:modified>
</cp:coreProperties>
</file>