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9" r:id="rId2"/>
    <p:sldId id="265" r:id="rId3"/>
    <p:sldId id="324" r:id="rId4"/>
    <p:sldId id="325" r:id="rId5"/>
    <p:sldId id="326" r:id="rId6"/>
    <p:sldId id="327" r:id="rId7"/>
    <p:sldId id="276" r:id="rId8"/>
    <p:sldId id="288" r:id="rId9"/>
  </p:sldIdLst>
  <p:sldSz cx="9144000" cy="5143500" type="screen16x9"/>
  <p:notesSz cx="6858000" cy="9144000"/>
  <p:embeddedFontLst>
    <p:embeddedFont>
      <p:font typeface="Be Vietnam ExtraBold" panose="020B0604020202020204" charset="0"/>
      <p:bold r:id="rId11"/>
      <p:boldItalic r:id="rId12"/>
    </p:embeddedFont>
    <p:embeddedFont>
      <p:font typeface="Bahnschrift Light Condensed" panose="020B0502040204020203" pitchFamily="34" charset="0"/>
      <p:regular r:id="rId13"/>
    </p:embeddedFont>
    <p:embeddedFont>
      <p:font typeface="Libre Franklin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BFAC8-4EF4-466B-8F55-AB630C215001}">
  <a:tblStyle styleId="{D57BFAC8-4EF4-466B-8F55-AB630C215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8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40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14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4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9" r:id="rId4"/>
    <p:sldLayoutId id="214748368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9" y="720000"/>
            <a:ext cx="4317899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OpenCV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Examples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4" y="4054883"/>
            <a:ext cx="3214775" cy="58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Installing Python and Configuring Environment variables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cv2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</a:t>
            </a:r>
            <a:r>
              <a:rPr lang="en-IN" dirty="0" err="1">
                <a:latin typeface="Bahnschrift Light Condensed" panose="020B0502040204020203" pitchFamily="34" charset="0"/>
              </a:rPr>
              <a:t>imutils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 = cv2.imread(‘sample2.jpg')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resizedImg</a:t>
            </a:r>
            <a:r>
              <a:rPr lang="en-IN" dirty="0">
                <a:latin typeface="Bahnschrift Light Condensed" panose="020B0502040204020203" pitchFamily="34" charset="0"/>
              </a:rPr>
              <a:t> = </a:t>
            </a:r>
            <a:r>
              <a:rPr lang="en-IN" dirty="0" err="1">
                <a:latin typeface="Bahnschrift Light Condensed" panose="020B0502040204020203" pitchFamily="34" charset="0"/>
              </a:rPr>
              <a:t>imutils.resize</a:t>
            </a:r>
            <a:r>
              <a:rPr lang="en-IN" dirty="0">
                <a:latin typeface="Bahnschrift Light Condensed" panose="020B0502040204020203" pitchFamily="34" charset="0"/>
              </a:rPr>
              <a:t>(</a:t>
            </a: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, width=500)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cv2.imwrite(‘resizedImage.jpg', </a:t>
            </a:r>
            <a:r>
              <a:rPr lang="en-IN" dirty="0" err="1">
                <a:latin typeface="Bahnschrift Light Condensed" panose="020B0502040204020203" pitchFamily="34" charset="0"/>
              </a:rPr>
              <a:t>resizedImg</a:t>
            </a:r>
            <a:r>
              <a:rPr lang="en-IN" dirty="0"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Resize.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cv2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 = cv2.imread(‘sample2.jpg')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 = cv2.cvtColor(</a:t>
            </a: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, cv2.COLOR_BGR2GRAY)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#dst = cv2.GaussianBlur(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src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(kernel),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borderType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gaussianImg</a:t>
            </a:r>
            <a:r>
              <a:rPr lang="en-IN" dirty="0">
                <a:latin typeface="Bahnschrift Light Condensed" panose="020B0502040204020203" pitchFamily="34" charset="0"/>
              </a:rPr>
              <a:t> = cv2.GaussianBlur(</a:t>
            </a: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, (21, 21), 0)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cv2.imwrite(“GaussianBlur.jpg”, </a:t>
            </a:r>
            <a:r>
              <a:rPr lang="en-IN" dirty="0" err="1">
                <a:latin typeface="Bahnschrift Light Condensed" panose="020B0502040204020203" pitchFamily="34" charset="0"/>
              </a:rPr>
              <a:t>gaussianImg</a:t>
            </a:r>
            <a:r>
              <a:rPr lang="en-IN" dirty="0"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	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Gaussian Blur - Smoothening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3D8CF-AA3B-8F33-EA11-1605EEF8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15" y="1243199"/>
            <a:ext cx="1328551" cy="1328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794D8-F738-68B7-E16D-2EBFAAB9B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37" y="2959332"/>
            <a:ext cx="1420908" cy="14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#dst = cv2.threshold(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src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threshold, 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maxValueForThreshold,binary,type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)[1]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import cv2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img</a:t>
            </a:r>
            <a:r>
              <a:rPr lang="en-IN" dirty="0">
                <a:latin typeface="Bahnschrift Light Condensed" panose="020B0502040204020203" pitchFamily="34" charset="0"/>
              </a:rPr>
              <a:t>=cv2.imread("sample.jpg")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 = cv2.cvtColor(img,cv2.COLOR_BGR2GRAY)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gaussBlur</a:t>
            </a:r>
            <a:r>
              <a:rPr lang="en-IN" dirty="0">
                <a:latin typeface="Bahnschrift Light Condensed" panose="020B0502040204020203" pitchFamily="34" charset="0"/>
              </a:rPr>
              <a:t> = cv2.GaussianBlur(</a:t>
            </a:r>
            <a:r>
              <a:rPr lang="en-IN" dirty="0" err="1">
                <a:latin typeface="Bahnschrift Light Condensed" panose="020B0502040204020203" pitchFamily="34" charset="0"/>
              </a:rPr>
              <a:t>grayImg</a:t>
            </a:r>
            <a:r>
              <a:rPr lang="en-IN" dirty="0">
                <a:latin typeface="Bahnschrift Light Condensed" panose="020B0502040204020203" pitchFamily="34" charset="0"/>
              </a:rPr>
              <a:t>,(21,21),0)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latin typeface="Bahnschrift Light Condensed" panose="020B0502040204020203" pitchFamily="34" charset="0"/>
              </a:rPr>
              <a:t>thresholdImg</a:t>
            </a:r>
            <a:r>
              <a:rPr lang="en-IN" dirty="0">
                <a:latin typeface="Bahnschrift Light Condensed" panose="020B0502040204020203" pitchFamily="34" charset="0"/>
              </a:rPr>
              <a:t> = cv2.threshold(grayImg,150,255,cv2.THRESH_BINARY)[1]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latin typeface="Bahnschrift Light Condensed" panose="020B0502040204020203" pitchFamily="34" charset="0"/>
              </a:rPr>
              <a:t>cv2.imwrite("threshold.jpg",</a:t>
            </a:r>
            <a:r>
              <a:rPr lang="en-IN" dirty="0" err="1">
                <a:latin typeface="Bahnschrift Light Condensed" panose="020B0502040204020203" pitchFamily="34" charset="0"/>
              </a:rPr>
              <a:t>thresholdImg</a:t>
            </a:r>
            <a:r>
              <a:rPr lang="en-IN" dirty="0">
                <a:latin typeface="Bahnschrift Light Condensed" panose="020B0502040204020203" pitchFamily="34" charset="0"/>
              </a:rPr>
              <a:t>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threshold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9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96312" y="1104697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#cv2.rectangle(src,startpoint,endpoint,color,thickness)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cv2.rectangle(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img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(x, y), (x + w, y + h), (0, 255, 0), 2)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Drawing Rectangle.</a:t>
            </a:r>
            <a:endParaRPr dirty="0"/>
          </a:p>
        </p:txBody>
      </p:sp>
      <p:sp>
        <p:nvSpPr>
          <p:cNvPr id="4" name="Google Shape;898;p50">
            <a:extLst>
              <a:ext uri="{FF2B5EF4-FFF2-40B4-BE49-F238E27FC236}">
                <a16:creationId xmlns:a16="http://schemas.microsoft.com/office/drawing/2014/main" id="{1DF65F8D-8069-C531-785B-4C6C5DAA9C70}"/>
              </a:ext>
            </a:extLst>
          </p:cNvPr>
          <p:cNvSpPr txBox="1">
            <a:spLocks/>
          </p:cNvSpPr>
          <p:nvPr/>
        </p:nvSpPr>
        <p:spPr>
          <a:xfrm>
            <a:off x="696312" y="3208200"/>
            <a:ext cx="7426246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#cv2.putText(src, text, </a:t>
            </a:r>
            <a:r>
              <a:rPr lang="en-US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position,font,fontSize,color,thickness</a:t>
            </a: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cv2.putText(</a:t>
            </a:r>
            <a:r>
              <a:rPr lang="en-US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img</a:t>
            </a:r>
            <a:r>
              <a:rPr lang="en-US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, text, (10, 20), cv2.FONT_HERSHEY_SIMPLEX, 0.5, (0, 0, 255), 2)</a:t>
            </a:r>
          </a:p>
        </p:txBody>
      </p:sp>
      <p:sp>
        <p:nvSpPr>
          <p:cNvPr id="5" name="Google Shape;899;p50">
            <a:extLst>
              <a:ext uri="{FF2B5EF4-FFF2-40B4-BE49-F238E27FC236}">
                <a16:creationId xmlns:a16="http://schemas.microsoft.com/office/drawing/2014/main" id="{37E03041-97D2-F6C7-9BD0-608ADF087C5A}"/>
              </a:ext>
            </a:extLst>
          </p:cNvPr>
          <p:cNvSpPr txBox="1">
            <a:spLocks/>
          </p:cNvSpPr>
          <p:nvPr/>
        </p:nvSpPr>
        <p:spPr>
          <a:xfrm>
            <a:off x="282063" y="2294063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r>
              <a:rPr lang="en-US" dirty="0"/>
              <a:t>Putting Text in Image.</a:t>
            </a:r>
          </a:p>
        </p:txBody>
      </p:sp>
    </p:spTree>
    <p:extLst>
      <p:ext uri="{BB962C8B-B14F-4D97-AF65-F5344CB8AC3E}">
        <p14:creationId xmlns:p14="http://schemas.microsoft.com/office/powerpoint/2010/main" val="34512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703345" y="1744777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#dst =cv2.findContours(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srcImageCopy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contourRetrievalMode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,  </a:t>
            </a:r>
            <a:r>
              <a:rPr lang="en-IN" dirty="0" err="1">
                <a:solidFill>
                  <a:srgbClr val="FF0000"/>
                </a:solidFill>
                <a:latin typeface="Bahnschrift Light Condensed" panose="020B0502040204020203" pitchFamily="34" charset="0"/>
              </a:rPr>
              <a:t>contourApproximationMethod</a:t>
            </a: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cnts</a:t>
            </a:r>
            <a:r>
              <a:rPr lang="en-IN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= cv2.findContours(</a:t>
            </a:r>
            <a:r>
              <a:rPr lang="en-IN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threshImg.copy</a:t>
            </a:r>
            <a:r>
              <a:rPr lang="en-IN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(), cv2.RETR_EXTERNAL,  cv2.CHAIN_APPROX_SIMPLE)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findContours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3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3882721" y="763262"/>
            <a:ext cx="47165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Moving</a:t>
            </a:r>
            <a:br>
              <a:rPr lang="en-IN" dirty="0"/>
            </a:br>
            <a:r>
              <a:rPr lang="en-IN" dirty="0"/>
              <a:t>Object Detection</a:t>
            </a:r>
            <a:endParaRPr dirty="0"/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185" name="Google Shape;2185;p61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</a:t>
            </a:r>
            <a:endParaRPr dirty="0"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5700435" y="1214017"/>
            <a:ext cx="2824717" cy="3047785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1709;p57">
            <a:extLst>
              <a:ext uri="{FF2B5EF4-FFF2-40B4-BE49-F238E27FC236}">
                <a16:creationId xmlns:a16="http://schemas.microsoft.com/office/drawing/2014/main" id="{A2F97219-04F9-E912-63D5-E161CAA0FFFC}"/>
              </a:ext>
            </a:extLst>
          </p:cNvPr>
          <p:cNvGrpSpPr/>
          <p:nvPr/>
        </p:nvGrpSpPr>
        <p:grpSpPr>
          <a:xfrm>
            <a:off x="358950" y="4413900"/>
            <a:ext cx="514500" cy="476400"/>
            <a:chOff x="4695538" y="2638400"/>
            <a:chExt cx="514500" cy="476400"/>
          </a:xfrm>
        </p:grpSpPr>
        <p:sp>
          <p:nvSpPr>
            <p:cNvPr id="331" name="Google Shape;1710;p57">
              <a:extLst>
                <a:ext uri="{FF2B5EF4-FFF2-40B4-BE49-F238E27FC236}">
                  <a16:creationId xmlns:a16="http://schemas.microsoft.com/office/drawing/2014/main" id="{3E57A884-40CE-86A9-15E9-B15015DC9529}"/>
                </a:ext>
              </a:extLst>
            </p:cNvPr>
            <p:cNvSpPr/>
            <p:nvPr/>
          </p:nvSpPr>
          <p:spPr>
            <a:xfrm>
              <a:off x="4695538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02A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Google Shape;1711;p57">
              <a:extLst>
                <a:ext uri="{FF2B5EF4-FFF2-40B4-BE49-F238E27FC236}">
                  <a16:creationId xmlns:a16="http://schemas.microsoft.com/office/drawing/2014/main" id="{373D6451-FDF8-95B7-3227-4E2D849EB37C}"/>
                </a:ext>
              </a:extLst>
            </p:cNvPr>
            <p:cNvSpPr/>
            <p:nvPr/>
          </p:nvSpPr>
          <p:spPr>
            <a:xfrm>
              <a:off x="4779951" y="2703286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14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3" name="Google Shape;1751;p57">
            <a:extLst>
              <a:ext uri="{FF2B5EF4-FFF2-40B4-BE49-F238E27FC236}">
                <a16:creationId xmlns:a16="http://schemas.microsoft.com/office/drawing/2014/main" id="{8F5DD288-B2E1-6DD5-D977-5FD7D94AFD61}"/>
              </a:ext>
            </a:extLst>
          </p:cNvPr>
          <p:cNvGrpSpPr/>
          <p:nvPr/>
        </p:nvGrpSpPr>
        <p:grpSpPr>
          <a:xfrm>
            <a:off x="915937" y="4413900"/>
            <a:ext cx="514500" cy="476400"/>
            <a:chOff x="5252525" y="2638400"/>
            <a:chExt cx="514500" cy="476400"/>
          </a:xfrm>
        </p:grpSpPr>
        <p:sp>
          <p:nvSpPr>
            <p:cNvPr id="334" name="Google Shape;1752;p57">
              <a:extLst>
                <a:ext uri="{FF2B5EF4-FFF2-40B4-BE49-F238E27FC236}">
                  <a16:creationId xmlns:a16="http://schemas.microsoft.com/office/drawing/2014/main" id="{12EAF6E9-00E9-7EF4-648E-7F6C829D23A1}"/>
                </a:ext>
              </a:extLst>
            </p:cNvPr>
            <p:cNvSpPr/>
            <p:nvPr/>
          </p:nvSpPr>
          <p:spPr>
            <a:xfrm>
              <a:off x="5252525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9E5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5" name="Google Shape;1753;p57">
              <a:extLst>
                <a:ext uri="{FF2B5EF4-FFF2-40B4-BE49-F238E27FC236}">
                  <a16:creationId xmlns:a16="http://schemas.microsoft.com/office/drawing/2014/main" id="{A74498B1-2366-B440-5DFC-D967009C8C53}"/>
                </a:ext>
              </a:extLst>
            </p:cNvPr>
            <p:cNvGrpSpPr/>
            <p:nvPr/>
          </p:nvGrpSpPr>
          <p:grpSpPr>
            <a:xfrm>
              <a:off x="5336752" y="2703477"/>
              <a:ext cx="346056" cy="345674"/>
              <a:chOff x="3303268" y="3817349"/>
              <a:chExt cx="346056" cy="345674"/>
            </a:xfrm>
          </p:grpSpPr>
          <p:sp>
            <p:nvSpPr>
              <p:cNvPr id="336" name="Google Shape;1754;p57">
                <a:extLst>
                  <a:ext uri="{FF2B5EF4-FFF2-40B4-BE49-F238E27FC236}">
                    <a16:creationId xmlns:a16="http://schemas.microsoft.com/office/drawing/2014/main" id="{38F64AE8-6AFC-D9C7-078B-D79980E426D7}"/>
                  </a:ext>
                </a:extLst>
              </p:cNvPr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Google Shape;1755;p57">
                <a:extLst>
                  <a:ext uri="{FF2B5EF4-FFF2-40B4-BE49-F238E27FC236}">
                    <a16:creationId xmlns:a16="http://schemas.microsoft.com/office/drawing/2014/main" id="{A68F0E7E-D02B-8E44-6F4E-0D9DD0802674}"/>
                  </a:ext>
                </a:extLst>
              </p:cNvPr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Google Shape;1756;p57">
                <a:extLst>
                  <a:ext uri="{FF2B5EF4-FFF2-40B4-BE49-F238E27FC236}">
                    <a16:creationId xmlns:a16="http://schemas.microsoft.com/office/drawing/2014/main" id="{70C1B853-B1B1-CEC1-BCBC-C60D25F1D29E}"/>
                  </a:ext>
                </a:extLst>
              </p:cNvPr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Google Shape;1757;p57">
                <a:extLst>
                  <a:ext uri="{FF2B5EF4-FFF2-40B4-BE49-F238E27FC236}">
                    <a16:creationId xmlns:a16="http://schemas.microsoft.com/office/drawing/2014/main" id="{4DF4E983-2DF8-2224-8439-9FDF806FD036}"/>
                  </a:ext>
                </a:extLst>
              </p:cNvPr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0" name="Google Shape;1758;p57">
            <a:extLst>
              <a:ext uri="{FF2B5EF4-FFF2-40B4-BE49-F238E27FC236}">
                <a16:creationId xmlns:a16="http://schemas.microsoft.com/office/drawing/2014/main" id="{B40922FE-E1D6-245E-2576-7BC29B6DD723}"/>
              </a:ext>
            </a:extLst>
          </p:cNvPr>
          <p:cNvGrpSpPr/>
          <p:nvPr/>
        </p:nvGrpSpPr>
        <p:grpSpPr>
          <a:xfrm>
            <a:off x="1472912" y="4413900"/>
            <a:ext cx="514500" cy="476400"/>
            <a:chOff x="5809500" y="2638400"/>
            <a:chExt cx="514500" cy="476400"/>
          </a:xfrm>
        </p:grpSpPr>
        <p:sp>
          <p:nvSpPr>
            <p:cNvPr id="341" name="Google Shape;1759;p57">
              <a:extLst>
                <a:ext uri="{FF2B5EF4-FFF2-40B4-BE49-F238E27FC236}">
                  <a16:creationId xmlns:a16="http://schemas.microsoft.com/office/drawing/2014/main" id="{58081A59-28C0-1C24-BDA0-C4274125790F}"/>
                </a:ext>
              </a:extLst>
            </p:cNvPr>
            <p:cNvSpPr/>
            <p:nvPr/>
          </p:nvSpPr>
          <p:spPr>
            <a:xfrm>
              <a:off x="5809500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E89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2" name="Google Shape;1760;p57">
              <a:extLst>
                <a:ext uri="{FF2B5EF4-FFF2-40B4-BE49-F238E27FC236}">
                  <a16:creationId xmlns:a16="http://schemas.microsoft.com/office/drawing/2014/main" id="{682FD634-5101-CBFD-4152-DB9E366A2826}"/>
                </a:ext>
              </a:extLst>
            </p:cNvPr>
            <p:cNvGrpSpPr/>
            <p:nvPr/>
          </p:nvGrpSpPr>
          <p:grpSpPr>
            <a:xfrm>
              <a:off x="5893716" y="2703477"/>
              <a:ext cx="346056" cy="345674"/>
              <a:chOff x="3752358" y="3817349"/>
              <a:chExt cx="346056" cy="345674"/>
            </a:xfrm>
          </p:grpSpPr>
          <p:sp>
            <p:nvSpPr>
              <p:cNvPr id="343" name="Google Shape;1761;p57">
                <a:extLst>
                  <a:ext uri="{FF2B5EF4-FFF2-40B4-BE49-F238E27FC236}">
                    <a16:creationId xmlns:a16="http://schemas.microsoft.com/office/drawing/2014/main" id="{5EDE6B9A-49C7-61A8-347B-CC0D4A60137D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Google Shape;1762;p57">
                <a:extLst>
                  <a:ext uri="{FF2B5EF4-FFF2-40B4-BE49-F238E27FC236}">
                    <a16:creationId xmlns:a16="http://schemas.microsoft.com/office/drawing/2014/main" id="{556E1598-6371-5264-A43A-08704D9E6337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Google Shape;1763;p57">
                <a:extLst>
                  <a:ext uri="{FF2B5EF4-FFF2-40B4-BE49-F238E27FC236}">
                    <a16:creationId xmlns:a16="http://schemas.microsoft.com/office/drawing/2014/main" id="{AE5941FD-B9C0-478A-CD45-445C87712D43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Google Shape;1764;p57">
                <a:extLst>
                  <a:ext uri="{FF2B5EF4-FFF2-40B4-BE49-F238E27FC236}">
                    <a16:creationId xmlns:a16="http://schemas.microsoft.com/office/drawing/2014/main" id="{EF112189-DBBD-CC03-D78F-F2B5FC35C854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216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Be Vietnam ExtraBold</vt:lpstr>
      <vt:lpstr>Arial</vt:lpstr>
      <vt:lpstr>Bahnschrift Light Condensed</vt:lpstr>
      <vt:lpstr>Libre Franklin</vt:lpstr>
      <vt:lpstr>Isometric SEO Strategy by Slidesgo</vt:lpstr>
      <vt:lpstr>01</vt:lpstr>
      <vt:lpstr>Image Resize.</vt:lpstr>
      <vt:lpstr>Gaussian Blur - Smoothening</vt:lpstr>
      <vt:lpstr>threshold</vt:lpstr>
      <vt:lpstr>Drawing Rectangle.</vt:lpstr>
      <vt:lpstr>findContours.</vt:lpstr>
      <vt:lpstr>Moving Object Detection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  </dc:title>
  <cp:lastModifiedBy>hp</cp:lastModifiedBy>
  <cp:revision>24</cp:revision>
  <dcterms:modified xsi:type="dcterms:W3CDTF">2024-02-17T16:48:24Z</dcterms:modified>
</cp:coreProperties>
</file>