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5" r:id="rId2"/>
    <p:sldId id="276" r:id="rId3"/>
    <p:sldId id="31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6" r:id="rId19"/>
    <p:sldId id="335" r:id="rId20"/>
    <p:sldId id="337" r:id="rId21"/>
    <p:sldId id="338" r:id="rId22"/>
    <p:sldId id="339" r:id="rId23"/>
    <p:sldId id="340" r:id="rId24"/>
    <p:sldId id="341" r:id="rId25"/>
    <p:sldId id="342" r:id="rId26"/>
    <p:sldId id="343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5" autoAdjust="0"/>
    <p:restoredTop sz="94731" autoAdjust="0"/>
  </p:normalViewPr>
  <p:slideViewPr>
    <p:cSldViewPr>
      <p:cViewPr varScale="1">
        <p:scale>
          <a:sx n="150" d="100"/>
          <a:sy n="150" d="100"/>
        </p:scale>
        <p:origin x="54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57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1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84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6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19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8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7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9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36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57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79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29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1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0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2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3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7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.1.101/login/page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499742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45216" y="2667565"/>
            <a:ext cx="58791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东城分局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在线学习与考试系统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使用培训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00868" y="3219822"/>
            <a:ext cx="4942263" cy="46281"/>
            <a:chOff x="2054384" y="3643262"/>
            <a:chExt cx="4942263" cy="46281"/>
          </a:xfrm>
        </p:grpSpPr>
        <p:grpSp>
          <p:nvGrpSpPr>
            <p:cNvPr id="67" name="组合 66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椭圆 84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048C7F-4041-4756-8811-04FD17B08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2" y="458947"/>
            <a:ext cx="9144000" cy="13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9" name="文本框 19">
            <a:extLst>
              <a:ext uri="{FF2B5EF4-FFF2-40B4-BE49-F238E27FC236}">
                <a16:creationId xmlns:a16="http://schemas.microsoft.com/office/drawing/2014/main" id="{C8153556-8BED-4EA6-9893-ED321EFD7C70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模拟考试的试卷生成类似于交规的考试，会从系统的大题库中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随机抽取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一定数量的题目，生成模拟考试的试卷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51EA5F-CA2D-4D99-B11B-E7626C8B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66751"/>
              </p:ext>
            </p:extLst>
          </p:nvPr>
        </p:nvGraphicFramePr>
        <p:xfrm>
          <a:off x="899592" y="2102121"/>
          <a:ext cx="7494426" cy="652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1540">
                  <a:extLst>
                    <a:ext uri="{9D8B030D-6E8A-4147-A177-3AD203B41FA5}">
                      <a16:colId xmlns:a16="http://schemas.microsoft.com/office/drawing/2014/main" val="1016159958"/>
                    </a:ext>
                  </a:extLst>
                </a:gridCol>
                <a:gridCol w="1481540">
                  <a:extLst>
                    <a:ext uri="{9D8B030D-6E8A-4147-A177-3AD203B41FA5}">
                      <a16:colId xmlns:a16="http://schemas.microsoft.com/office/drawing/2014/main" val="3475500223"/>
                    </a:ext>
                  </a:extLst>
                </a:gridCol>
                <a:gridCol w="1524903">
                  <a:extLst>
                    <a:ext uri="{9D8B030D-6E8A-4147-A177-3AD203B41FA5}">
                      <a16:colId xmlns:a16="http://schemas.microsoft.com/office/drawing/2014/main" val="1346185886"/>
                    </a:ext>
                  </a:extLst>
                </a:gridCol>
                <a:gridCol w="1524903">
                  <a:extLst>
                    <a:ext uri="{9D8B030D-6E8A-4147-A177-3AD203B41FA5}">
                      <a16:colId xmlns:a16="http://schemas.microsoft.com/office/drawing/2014/main" val="1292432913"/>
                    </a:ext>
                  </a:extLst>
                </a:gridCol>
                <a:gridCol w="1481540">
                  <a:extLst>
                    <a:ext uri="{9D8B030D-6E8A-4147-A177-3AD203B41FA5}">
                      <a16:colId xmlns:a16="http://schemas.microsoft.com/office/drawing/2014/main" val="2835446829"/>
                    </a:ext>
                  </a:extLst>
                </a:gridCol>
              </a:tblGrid>
              <a:tr h="21728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判断题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单选题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多选题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考试时长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extLst>
                  <a:ext uri="{0D108BD9-81ED-4DB2-BD59-A6C34878D82A}">
                    <a16:rowId xmlns:a16="http://schemas.microsoft.com/office/drawing/2014/main" val="944695375"/>
                  </a:ext>
                </a:extLst>
              </a:tr>
              <a:tr h="215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0102" marR="130102" marT="65051" marB="65051"/>
                </a:tc>
                <a:extLst>
                  <a:ext uri="{0D108BD9-81ED-4DB2-BD59-A6C34878D82A}">
                    <a16:rowId xmlns:a16="http://schemas.microsoft.com/office/drawing/2014/main" val="2065606249"/>
                  </a:ext>
                </a:extLst>
              </a:tr>
              <a:tr h="215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5112"/>
                  </a:ext>
                </a:extLst>
              </a:tr>
            </a:tbl>
          </a:graphicData>
        </a:graphic>
      </p:graphicFrame>
      <p:sp>
        <p:nvSpPr>
          <p:cNvPr id="12" name="文本框 19">
            <a:extLst>
              <a:ext uri="{FF2B5EF4-FFF2-40B4-BE49-F238E27FC236}">
                <a16:creationId xmlns:a16="http://schemas.microsoft.com/office/drawing/2014/main" id="{A5FD000C-0EA1-4778-BC0A-70051F298913}"/>
              </a:ext>
            </a:extLst>
          </p:cNvPr>
          <p:cNvSpPr txBox="1"/>
          <p:nvPr/>
        </p:nvSpPr>
        <p:spPr bwMode="auto">
          <a:xfrm>
            <a:off x="1907704" y="2898905"/>
            <a:ext cx="5256584" cy="105413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模拟考试的成绩不会被任何人看到，也不会被记录历史，仅作为学习效果自测的一种手段，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会被统计到参与考试的排名当中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0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1F79B91-BEB1-43B0-A519-F8C2CF8B9C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8046" y="2024853"/>
            <a:ext cx="2860218" cy="2203081"/>
          </a:xfrm>
          <a:prstGeom prst="rect">
            <a:avLst/>
          </a:prstGeom>
        </p:spPr>
      </p:pic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点击首页当中的“执法资格模拟考试”进入到对应类型的模拟考试当中，系统会自动生成试卷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F7A6CAA-AA86-4D1C-8FC9-D17C8C1D1CA6}"/>
              </a:ext>
            </a:extLst>
          </p:cNvPr>
          <p:cNvSpPr/>
          <p:nvPr/>
        </p:nvSpPr>
        <p:spPr>
          <a:xfrm>
            <a:off x="3937744" y="3402211"/>
            <a:ext cx="504056" cy="1440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338A114-4AB9-41E5-BF40-5B457695304D}"/>
              </a:ext>
            </a:extLst>
          </p:cNvPr>
          <p:cNvSpPr/>
          <p:nvPr/>
        </p:nvSpPr>
        <p:spPr>
          <a:xfrm>
            <a:off x="3937744" y="3838195"/>
            <a:ext cx="504056" cy="1440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9">
            <a:extLst>
              <a:ext uri="{FF2B5EF4-FFF2-40B4-BE49-F238E27FC236}">
                <a16:creationId xmlns:a16="http://schemas.microsoft.com/office/drawing/2014/main" id="{FBB389E0-42C0-4C0C-B007-7BF4C6D095E3}"/>
              </a:ext>
            </a:extLst>
          </p:cNvPr>
          <p:cNvSpPr txBox="1"/>
          <p:nvPr/>
        </p:nvSpPr>
        <p:spPr bwMode="auto">
          <a:xfrm>
            <a:off x="4572000" y="3358963"/>
            <a:ext cx="2952328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当前版本的系统，还不支持“党的建设”与“专项业务”两个类型的模拟考试，目前点击这两个按钮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不会有任何反馈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7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进入模拟考试界面后，则可以开始正常答题，默认考试时间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分钟，提前答完也可以通过“提交”按钮交卷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13D4B2-B2F2-43AF-95B6-9AEBCE9EC3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930691"/>
            <a:ext cx="6246775" cy="299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点击交卷或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分钟考试时间到后，系统会自动判卷算分，并及时的反馈所有题目的正确答案和您的答题记录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25E11F-5520-4FC3-9A8F-1AD33BD660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6158" y="1945549"/>
            <a:ext cx="4555976" cy="30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一般情况下，在管理员发布正式考试的时候，通常会在通知公告中予以通知，您可以关注首页当中的“通知公告”栏目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6EF78B-9CB0-41DE-8B34-FE276EBBA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66147"/>
            <a:ext cx="2360955" cy="18506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A514D9-E2B0-4E16-8C71-3E1888617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726915"/>
            <a:ext cx="3488060" cy="841797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117BBA1C-2B18-455D-9944-634251F05DEE}"/>
              </a:ext>
            </a:extLst>
          </p:cNvPr>
          <p:cNvSpPr/>
          <p:nvPr/>
        </p:nvSpPr>
        <p:spPr>
          <a:xfrm>
            <a:off x="3635896" y="300379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在系统首页当中，有一个栏目“考试中心”在该栏目下，会列出当前管理员发布的最新的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次考试：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997B7A-F4F9-4F6D-8158-5F1CF4387F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134216"/>
            <a:ext cx="4247779" cy="2114546"/>
          </a:xfrm>
          <a:prstGeom prst="rect">
            <a:avLst/>
          </a:prstGeom>
        </p:spPr>
      </p:pic>
      <p:sp>
        <p:nvSpPr>
          <p:cNvPr id="12" name="文本框 19">
            <a:extLst>
              <a:ext uri="{FF2B5EF4-FFF2-40B4-BE49-F238E27FC236}">
                <a16:creationId xmlns:a16="http://schemas.microsoft.com/office/drawing/2014/main" id="{702347C6-E6EE-4A44-B960-7F22E2450FB0}"/>
              </a:ext>
            </a:extLst>
          </p:cNvPr>
          <p:cNvSpPr txBox="1"/>
          <p:nvPr/>
        </p:nvSpPr>
        <p:spPr bwMode="auto">
          <a:xfrm>
            <a:off x="4932040" y="2260126"/>
            <a:ext cx="3083272" cy="194668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试卷分为三种状态：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未开始：还没有到考试开始时间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已结束：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：已经参加过该考试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：考试已过结束时间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参加考试：当前考试可以参加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1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如果您没有找到对应的考试，则说明当前等待考试的试卷已经超过五个，您需要点击左上角的更多按钮，查看所有的考试内容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FAA066-B637-44AE-92D6-51E17BD2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27734"/>
            <a:ext cx="2880320" cy="141543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19D11800-E892-4575-9C14-465809955118}"/>
              </a:ext>
            </a:extLst>
          </p:cNvPr>
          <p:cNvSpPr/>
          <p:nvPr/>
        </p:nvSpPr>
        <p:spPr>
          <a:xfrm>
            <a:off x="3995936" y="3003798"/>
            <a:ext cx="378923" cy="187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1D700-8204-43A9-A31D-558F50A5C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75" y="2214283"/>
            <a:ext cx="3845098" cy="17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4413E835-219A-4A98-9B81-462260952DF3}"/>
              </a:ext>
            </a:extLst>
          </p:cNvPr>
          <p:cNvSpPr txBox="1"/>
          <p:nvPr/>
        </p:nvSpPr>
        <p:spPr bwMode="auto">
          <a:xfrm>
            <a:off x="5148064" y="1513430"/>
            <a:ext cx="3096344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点击“参加考试”之后：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会直接弹出考试试卷界面，该试卷界面与</a:t>
            </a:r>
            <a:b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“模拟考试”界面一致，卷面总分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分，一共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道题，考试时间由管理员设定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116FC1-45AF-4D36-9E40-A78A0600CA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438" y="1482565"/>
            <a:ext cx="4733626" cy="326577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8F0F21-8241-4502-BE70-D89E45350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69203"/>
              </p:ext>
            </p:extLst>
          </p:nvPr>
        </p:nvGraphicFramePr>
        <p:xfrm>
          <a:off x="5179144" y="2654506"/>
          <a:ext cx="3256821" cy="652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0538">
                  <a:extLst>
                    <a:ext uri="{9D8B030D-6E8A-4147-A177-3AD203B41FA5}">
                      <a16:colId xmlns:a16="http://schemas.microsoft.com/office/drawing/2014/main" val="3431146814"/>
                    </a:ext>
                  </a:extLst>
                </a:gridCol>
                <a:gridCol w="860042">
                  <a:extLst>
                    <a:ext uri="{9D8B030D-6E8A-4147-A177-3AD203B41FA5}">
                      <a16:colId xmlns:a16="http://schemas.microsoft.com/office/drawing/2014/main" val="2840714266"/>
                    </a:ext>
                  </a:extLst>
                </a:gridCol>
                <a:gridCol w="860042">
                  <a:extLst>
                    <a:ext uri="{9D8B030D-6E8A-4147-A177-3AD203B41FA5}">
                      <a16:colId xmlns:a16="http://schemas.microsoft.com/office/drawing/2014/main" val="3594693160"/>
                    </a:ext>
                  </a:extLst>
                </a:gridCol>
                <a:gridCol w="926199">
                  <a:extLst>
                    <a:ext uri="{9D8B030D-6E8A-4147-A177-3AD203B41FA5}">
                      <a16:colId xmlns:a16="http://schemas.microsoft.com/office/drawing/2014/main" val="4052254104"/>
                    </a:ext>
                  </a:extLst>
                </a:gridCol>
              </a:tblGrid>
              <a:tr h="21728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判断题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单选题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多选题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extLst>
                  <a:ext uri="{0D108BD9-81ED-4DB2-BD59-A6C34878D82A}">
                    <a16:rowId xmlns:a16="http://schemas.microsoft.com/office/drawing/2014/main" val="287430907"/>
                  </a:ext>
                </a:extLst>
              </a:tr>
              <a:tr h="215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extLst>
                  <a:ext uri="{0D108BD9-81ED-4DB2-BD59-A6C34878D82A}">
                    <a16:rowId xmlns:a16="http://schemas.microsoft.com/office/drawing/2014/main" val="2762412098"/>
                  </a:ext>
                </a:extLst>
              </a:tr>
              <a:tr h="215391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  <a:endParaRPr lang="zh-CN" sz="130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3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endParaRPr lang="zh-CN" sz="1300" dirty="0"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7577" marR="97577" marT="0" marB="0"/>
                </a:tc>
                <a:extLst>
                  <a:ext uri="{0D108BD9-81ED-4DB2-BD59-A6C34878D82A}">
                    <a16:rowId xmlns:a16="http://schemas.microsoft.com/office/drawing/2014/main" val="2934168885"/>
                  </a:ext>
                </a:extLst>
              </a:tr>
            </a:tbl>
          </a:graphicData>
        </a:graphic>
      </p:graphicFrame>
      <p:sp>
        <p:nvSpPr>
          <p:cNvPr id="10" name="文本框 19">
            <a:extLst>
              <a:ext uri="{FF2B5EF4-FFF2-40B4-BE49-F238E27FC236}">
                <a16:creationId xmlns:a16="http://schemas.microsoft.com/office/drawing/2014/main" id="{EC33A3A0-1C80-471E-9085-CD0B0EB2A780}"/>
              </a:ext>
            </a:extLst>
          </p:cNvPr>
          <p:cNvSpPr txBox="1"/>
          <p:nvPr/>
        </p:nvSpPr>
        <p:spPr bwMode="auto">
          <a:xfrm>
            <a:off x="5179144" y="3489360"/>
            <a:ext cx="3096344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与“模拟考试”相同：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可点击“提交”按钮提前交卷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考试时间结束后，自动交卷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3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参加正式考试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12" name="文本框 19">
            <a:extLst>
              <a:ext uri="{FF2B5EF4-FFF2-40B4-BE49-F238E27FC236}">
                <a16:creationId xmlns:a16="http://schemas.microsoft.com/office/drawing/2014/main" id="{7D2BC90A-5A09-4B25-B6F5-3FF57DF8FD01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在您点击交卷或者考试时间到后，系统会自动生成考试成绩，并且及时反馈给您所有答题的正确答案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11A874-A83F-4C9D-A7D9-8715667B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24853"/>
            <a:ext cx="4464496" cy="26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正式考试的统计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</a:p>
          </p:txBody>
        </p:sp>
      </p:grpSp>
      <p:sp>
        <p:nvSpPr>
          <p:cNvPr id="12" name="箭头3">
            <a:extLst>
              <a:ext uri="{FF2B5EF4-FFF2-40B4-BE49-F238E27FC236}">
                <a16:creationId xmlns:a16="http://schemas.microsoft.com/office/drawing/2014/main" id="{27EE3804-2D2E-49E0-B6DE-0A0F750AAAC9}"/>
              </a:ext>
            </a:extLst>
          </p:cNvPr>
          <p:cNvSpPr>
            <a:spLocks/>
          </p:cNvSpPr>
          <p:nvPr/>
        </p:nvSpPr>
        <p:spPr bwMode="gray">
          <a:xfrm flipV="1">
            <a:off x="1747874" y="3284572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2">
            <a:extLst>
              <a:ext uri="{FF2B5EF4-FFF2-40B4-BE49-F238E27FC236}">
                <a16:creationId xmlns:a16="http://schemas.microsoft.com/office/drawing/2014/main" id="{51C8503A-9E03-43B3-B88F-19031289704A}"/>
              </a:ext>
            </a:extLst>
          </p:cNvPr>
          <p:cNvSpPr>
            <a:spLocks/>
          </p:cNvSpPr>
          <p:nvPr/>
        </p:nvSpPr>
        <p:spPr bwMode="gray">
          <a:xfrm rot="16200000">
            <a:off x="1963885" y="2809917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1">
            <a:extLst>
              <a:ext uri="{FF2B5EF4-FFF2-40B4-BE49-F238E27FC236}">
                <a16:creationId xmlns:a16="http://schemas.microsoft.com/office/drawing/2014/main" id="{ADE2433D-7A5E-4962-AB96-ECB77430BC02}"/>
              </a:ext>
            </a:extLst>
          </p:cNvPr>
          <p:cNvSpPr>
            <a:spLocks/>
          </p:cNvSpPr>
          <p:nvPr/>
        </p:nvSpPr>
        <p:spPr bwMode="gray">
          <a:xfrm>
            <a:off x="1742603" y="2038664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1">
            <a:extLst>
              <a:ext uri="{FF2B5EF4-FFF2-40B4-BE49-F238E27FC236}">
                <a16:creationId xmlns:a16="http://schemas.microsoft.com/office/drawing/2014/main" id="{B4708D02-FCAD-4636-A312-BCFEEA2B89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8307" y="1747110"/>
            <a:ext cx="4578109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您参与的每一次考试，后台都会进行统计记录成绩单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1">
            <a:extLst>
              <a:ext uri="{FF2B5EF4-FFF2-40B4-BE49-F238E27FC236}">
                <a16:creationId xmlns:a16="http://schemas.microsoft.com/office/drawing/2014/main" id="{ED2577EA-7E4F-4D54-A209-D17DCB46FC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1742519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后台成绩统计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2">
            <a:extLst>
              <a:ext uri="{FF2B5EF4-FFF2-40B4-BE49-F238E27FC236}">
                <a16:creationId xmlns:a16="http://schemas.microsoft.com/office/drawing/2014/main" id="{00AE5811-F500-45EA-9A72-8D126B7F1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8307" y="2837143"/>
            <a:ext cx="4578109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在系统的首页中，“累计考试排名”中，您可以查看到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按照单位排名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参与考试的总次数前五名的单位，点击更多之后，可以看到所有单位的总排名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2">
            <a:extLst>
              <a:ext uri="{FF2B5EF4-FFF2-40B4-BE49-F238E27FC236}">
                <a16:creationId xmlns:a16="http://schemas.microsoft.com/office/drawing/2014/main" id="{A11441DA-47EB-4B83-8FAA-AB06670E9A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2837143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参加考试次数排名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3">
            <a:extLst>
              <a:ext uri="{FF2B5EF4-FFF2-40B4-BE49-F238E27FC236}">
                <a16:creationId xmlns:a16="http://schemas.microsoft.com/office/drawing/2014/main" id="{8F1D64DB-A151-42B2-B704-1107AC7B3E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738307" y="3917947"/>
            <a:ext cx="4578109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在系统首页中，“考试参与排名”中，您可以查看到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按照单位排名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的每一次考试的优秀（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分以上）人数和合格人数（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分以上）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3">
            <a:extLst>
              <a:ext uri="{FF2B5EF4-FFF2-40B4-BE49-F238E27FC236}">
                <a16:creationId xmlns:a16="http://schemas.microsoft.com/office/drawing/2014/main" id="{790C4B9B-7279-495D-AFA7-5B5EF1DFCD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3917947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每次考试成绩统计排名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4B13D4B9-9488-422A-A264-9A14CC3E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28" y="2765345"/>
            <a:ext cx="1036927" cy="103822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正式考试</a:t>
            </a:r>
          </a:p>
        </p:txBody>
      </p:sp>
    </p:spTree>
    <p:extLst>
      <p:ext uri="{BB962C8B-B14F-4D97-AF65-F5344CB8AC3E}">
        <p14:creationId xmlns:p14="http://schemas.microsoft.com/office/powerpoint/2010/main" val="27558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0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2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1"/>
          <p:cNvSpPr>
            <a:spLocks/>
          </p:cNvSpPr>
          <p:nvPr/>
        </p:nvSpPr>
        <p:spPr bwMode="auto">
          <a:xfrm>
            <a:off x="1654306" y="2050294"/>
            <a:ext cx="5803772" cy="1678037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899592" y="2185916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登陆系统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535333" y="2957122"/>
            <a:ext cx="1077071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课件中心自学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3977423" y="2070981"/>
            <a:ext cx="1251795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模拟考试自测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641034" y="3146763"/>
            <a:ext cx="1077071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正式考试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948264" y="2104313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统计排名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1743" y="1635646"/>
            <a:ext cx="1036261" cy="1036518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70801" y="2938997"/>
            <a:ext cx="1036261" cy="1036518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78926" y="1635646"/>
            <a:ext cx="1036261" cy="1036518"/>
            <a:chOff x="5578926" y="1635646"/>
            <a:chExt cx="1036261" cy="1036518"/>
          </a:xfrm>
        </p:grpSpPr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90504" y="2893023"/>
            <a:ext cx="1036261" cy="1036518"/>
            <a:chOff x="7090504" y="2893023"/>
            <a:chExt cx="1036261" cy="1036518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1891" y="2887277"/>
            <a:ext cx="1036261" cy="1036518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总结统计信息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</a:p>
          </p:txBody>
        </p:sp>
      </p:grpSp>
      <p:sp>
        <p:nvSpPr>
          <p:cNvPr id="16" name="标题1">
            <a:extLst>
              <a:ext uri="{FF2B5EF4-FFF2-40B4-BE49-F238E27FC236}">
                <a16:creationId xmlns:a16="http://schemas.microsoft.com/office/drawing/2014/main" id="{ED2577EA-7E4F-4D54-A209-D17DCB46FC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1742519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参与自学排名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2">
            <a:extLst>
              <a:ext uri="{FF2B5EF4-FFF2-40B4-BE49-F238E27FC236}">
                <a16:creationId xmlns:a16="http://schemas.microsoft.com/office/drawing/2014/main" id="{A11441DA-47EB-4B83-8FAA-AB06670E9A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2837143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累计考试排名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3">
            <a:extLst>
              <a:ext uri="{FF2B5EF4-FFF2-40B4-BE49-F238E27FC236}">
                <a16:creationId xmlns:a16="http://schemas.microsoft.com/office/drawing/2014/main" id="{790C4B9B-7279-495D-AFA7-5B5EF1DFCD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2337" y="3917947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系统参与排名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1">
            <a:extLst>
              <a:ext uri="{FF2B5EF4-FFF2-40B4-BE49-F238E27FC236}">
                <a16:creationId xmlns:a16="http://schemas.microsoft.com/office/drawing/2014/main" id="{87E276E5-1176-4706-9A51-8E0DFE16E2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8307" y="1747110"/>
            <a:ext cx="4578109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警员在“课件超市”中浏览课件后则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以所在单位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计入统计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2">
            <a:extLst>
              <a:ext uri="{FF2B5EF4-FFF2-40B4-BE49-F238E27FC236}">
                <a16:creationId xmlns:a16="http://schemas.microsoft.com/office/drawing/2014/main" id="{34B82B0E-9D51-4C1B-A46C-CBE5057549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8307" y="2837143"/>
            <a:ext cx="4578109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警员参与了正式考试之后，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以所在单位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计入统计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警员参与了模拟考试之后，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以所在单位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计入统计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>
            <a:extLst>
              <a:ext uri="{FF2B5EF4-FFF2-40B4-BE49-F238E27FC236}">
                <a16:creationId xmlns:a16="http://schemas.microsoft.com/office/drawing/2014/main" id="{DF2DA1F3-2822-48AA-AB6F-16847ECC40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738307" y="3917947"/>
            <a:ext cx="4578109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警员登录系统后，使用了系统对应的功能后，则以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所在单位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计入统计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E74851-562B-42BD-83DF-15688999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6" y="1851670"/>
            <a:ext cx="2252233" cy="593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016A67-A3A9-4938-8FFF-CC21FBCC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96" y="2972954"/>
            <a:ext cx="2215812" cy="654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ED1C68-8FEB-4B95-AE41-04A975D7D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96" y="4011910"/>
            <a:ext cx="2179025" cy="5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0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错题集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</a:p>
          </p:txBody>
        </p:sp>
      </p:grpSp>
      <p:sp>
        <p:nvSpPr>
          <p:cNvPr id="12" name="文本框 19">
            <a:extLst>
              <a:ext uri="{FF2B5EF4-FFF2-40B4-BE49-F238E27FC236}">
                <a16:creationId xmlns:a16="http://schemas.microsoft.com/office/drawing/2014/main" id="{7D2BC90A-5A09-4B25-B6F5-3FF57DF8FD01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错题集统计的是所有警员参加了正式考试之后，统计的所有答错的题目，统计了错误率最高的题目，可以帮助您进行更加有针对性的自学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96181-138B-4F40-9A74-1983E0A3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57458"/>
            <a:ext cx="4536504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错题集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</a:p>
          </p:txBody>
        </p:sp>
      </p:grpSp>
      <p:sp>
        <p:nvSpPr>
          <p:cNvPr id="12" name="文本框 19">
            <a:extLst>
              <a:ext uri="{FF2B5EF4-FFF2-40B4-BE49-F238E27FC236}">
                <a16:creationId xmlns:a16="http://schemas.microsoft.com/office/drawing/2014/main" id="{7D2BC90A-5A09-4B25-B6F5-3FF57DF8FD01}"/>
              </a:ext>
            </a:extLst>
          </p:cNvPr>
          <p:cNvSpPr txBox="1"/>
          <p:nvPr/>
        </p:nvSpPr>
        <p:spPr bwMode="auto">
          <a:xfrm>
            <a:off x="2987824" y="1513430"/>
            <a:ext cx="5256584" cy="25391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点击任意错题之后，就可以查看错题的答案了：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C1D7B6-E776-4760-8C67-CD40D180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13902"/>
            <a:ext cx="4940305" cy="22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错题集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</a:p>
          </p:txBody>
        </p:sp>
      </p:grpSp>
      <p:sp>
        <p:nvSpPr>
          <p:cNvPr id="12" name="文本框 19">
            <a:extLst>
              <a:ext uri="{FF2B5EF4-FFF2-40B4-BE49-F238E27FC236}">
                <a16:creationId xmlns:a16="http://schemas.microsoft.com/office/drawing/2014/main" id="{7D2BC90A-5A09-4B25-B6F5-3FF57DF8FD01}"/>
              </a:ext>
            </a:extLst>
          </p:cNvPr>
          <p:cNvSpPr txBox="1"/>
          <p:nvPr/>
        </p:nvSpPr>
        <p:spPr bwMode="auto">
          <a:xfrm>
            <a:off x="2987824" y="1513430"/>
            <a:ext cx="5256584" cy="25391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点击任意错题之后，就可以查看错题的答案了：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C1D7B6-E776-4760-8C67-CD40D180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13902"/>
            <a:ext cx="4940305" cy="22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答疑互动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</a:p>
          </p:txBody>
        </p:sp>
      </p:grpSp>
      <p:sp>
        <p:nvSpPr>
          <p:cNvPr id="12" name="文本框 19">
            <a:extLst>
              <a:ext uri="{FF2B5EF4-FFF2-40B4-BE49-F238E27FC236}">
                <a16:creationId xmlns:a16="http://schemas.microsoft.com/office/drawing/2014/main" id="{7D2BC90A-5A09-4B25-B6F5-3FF57DF8FD01}"/>
              </a:ext>
            </a:extLst>
          </p:cNvPr>
          <p:cNvSpPr txBox="1"/>
          <p:nvPr/>
        </p:nvSpPr>
        <p:spPr bwMode="auto">
          <a:xfrm>
            <a:off x="2987824" y="1513430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如果您对系统以及题目有任何问题，则可以通过首页的“答疑互动”栏目向管理员进行提问，管理员会在回答问题之后，显示在首页当中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49C88A-CDBE-4482-AF06-F1C26C08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153264"/>
            <a:ext cx="44291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42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答疑互动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</a:p>
          </p:txBody>
        </p:sp>
      </p:grpSp>
      <p:sp>
        <p:nvSpPr>
          <p:cNvPr id="12" name="文本框 19">
            <a:extLst>
              <a:ext uri="{FF2B5EF4-FFF2-40B4-BE49-F238E27FC236}">
                <a16:creationId xmlns:a16="http://schemas.microsoft.com/office/drawing/2014/main" id="{7D2BC90A-5A09-4B25-B6F5-3FF57DF8FD01}"/>
              </a:ext>
            </a:extLst>
          </p:cNvPr>
          <p:cNvSpPr txBox="1"/>
          <p:nvPr/>
        </p:nvSpPr>
        <p:spPr bwMode="auto">
          <a:xfrm>
            <a:off x="2987824" y="1513430"/>
            <a:ext cx="5256584" cy="25391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已经在首页显示的答疑互动题目，则可以通过点击之后，查看问题以及答案：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D11006-E8D0-449C-A14D-92241EE4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48" y="1892260"/>
            <a:ext cx="5848504" cy="27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018624"/>
            <a:ext cx="9144000" cy="126014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DECDAE-6E5F-4956-A3D0-15C9827F97A3}"/>
              </a:ext>
            </a:extLst>
          </p:cNvPr>
          <p:cNvSpPr txBox="1"/>
          <p:nvPr/>
        </p:nvSpPr>
        <p:spPr>
          <a:xfrm>
            <a:off x="611560" y="238708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0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登陆系统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9"/>
          <p:cNvSpPr txBox="1"/>
          <p:nvPr/>
        </p:nvSpPr>
        <p:spPr bwMode="auto">
          <a:xfrm>
            <a:off x="467544" y="1870804"/>
            <a:ext cx="3902271" cy="2927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、我们为了更佳的视觉效果，需要使用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提供的“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、网址：</a:t>
            </a:r>
            <a:r>
              <a:rPr lang="en-US" altLang="zh-CN" dirty="0">
                <a:hlinkClick r:id="rId3"/>
              </a:rPr>
              <a:t>http://10.11.1.101/login/page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、为了下次更加方便的访问，点击网址右侧的星形按钮，您可以将系统的网址进行收藏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pic>
        <p:nvPicPr>
          <p:cNvPr id="80" name="图片 79" descr="https://gss2.bdstatic.com/-fo3dSag_xI4khGkpoWK1HF6hhy/baike/c0%3Dbaike80%2C5%2C5%2C80%2C26/sign=7c0485e09b8fa0ec6bca6c5f47fe328b/2cf5e0fe9925bc3142b4464b54df8db1ca137073.jpg">
            <a:extLst>
              <a:ext uri="{FF2B5EF4-FFF2-40B4-BE49-F238E27FC236}">
                <a16:creationId xmlns:a16="http://schemas.microsoft.com/office/drawing/2014/main" id="{8A1CE96A-2098-4169-AAE2-6A37D73319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15" y="1635646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0B91B0CA-212F-4715-8B45-22D97C6DD0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69815" y="2499742"/>
            <a:ext cx="3880485" cy="5803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44505D-DDC9-41B2-91BD-24138DF93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815" y="3217788"/>
            <a:ext cx="2283115" cy="16851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E99088-90B9-4D01-9878-7740A8DB7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248" y="3834333"/>
            <a:ext cx="1792982" cy="6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登陆系统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9"/>
          <p:cNvSpPr txBox="1"/>
          <p:nvPr/>
        </p:nvSpPr>
        <p:spPr bwMode="auto">
          <a:xfrm>
            <a:off x="467544" y="2013902"/>
            <a:ext cx="5040560" cy="93346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、输入警号以及密码登陆系统，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初始密码为：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111111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091C439-9BB7-45FC-BD7C-3E32F523D6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28356"/>
            <a:ext cx="5652135" cy="232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8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登陆系统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9"/>
          <p:cNvSpPr txBox="1"/>
          <p:nvPr/>
        </p:nvSpPr>
        <p:spPr bwMode="auto">
          <a:xfrm>
            <a:off x="467544" y="2013902"/>
            <a:ext cx="5040560" cy="93346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、请及时修改您的默认密码：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1668CCB-A92E-4082-B5D0-9B3E706D07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889" y="2355726"/>
            <a:ext cx="2432685" cy="185039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7D983D87-31DD-43E4-B425-1A308BEFE7B6}"/>
              </a:ext>
            </a:extLst>
          </p:cNvPr>
          <p:cNvSpPr/>
          <p:nvPr/>
        </p:nvSpPr>
        <p:spPr>
          <a:xfrm>
            <a:off x="3362239" y="2992836"/>
            <a:ext cx="648072" cy="56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2902BA-E2E9-4575-A162-F8011CD92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280796"/>
            <a:ext cx="4191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65AD2A32-02C4-42AE-A21C-1FF32AA55935}"/>
              </a:ext>
            </a:extLst>
          </p:cNvPr>
          <p:cNvSpPr txBox="1"/>
          <p:nvPr/>
        </p:nvSpPr>
        <p:spPr bwMode="auto">
          <a:xfrm>
            <a:off x="3059832" y="1520964"/>
            <a:ext cx="5040560" cy="78701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所有与自学相关的内容都在主页的“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课件超市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”当中，课件中心的学习内容分为四类：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执法资格等级考试、法律法规、党的建设、办案指引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C948D9-B85F-460B-9FD0-E5B4919925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1000"/>
            <a:ext cx="2855806" cy="216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AF071C-467B-41C8-8959-10644E270AD9}"/>
              </a:ext>
            </a:extLst>
          </p:cNvPr>
          <p:cNvSpPr txBox="1"/>
          <p:nvPr/>
        </p:nvSpPr>
        <p:spPr>
          <a:xfrm>
            <a:off x="948905" y="3177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通过点击首页当中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E4A1BA7-3E15-4DE3-B3B6-22C9D0446BF0}"/>
              </a:ext>
            </a:extLst>
          </p:cNvPr>
          <p:cNvSpPr/>
          <p:nvPr/>
        </p:nvSpPr>
        <p:spPr>
          <a:xfrm>
            <a:off x="3340270" y="3291830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65AD2A32-02C4-42AE-A21C-1FF32AA55935}"/>
              </a:ext>
            </a:extLst>
          </p:cNvPr>
          <p:cNvSpPr txBox="1"/>
          <p:nvPr/>
        </p:nvSpPr>
        <p:spPr bwMode="auto">
          <a:xfrm>
            <a:off x="3059832" y="1520964"/>
            <a:ext cx="5040560" cy="71840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在进入到课件超市之后，整个界面会分为两个栏目：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左边的栏目是所有课件的分类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右边的栏目是课件分类下，所有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与考试相关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的课件内容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F39C13-116F-4B90-B222-CA58573831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245" y="2379182"/>
            <a:ext cx="7601510" cy="20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65AD2A32-02C4-42AE-A21C-1FF32AA55935}"/>
              </a:ext>
            </a:extLst>
          </p:cNvPr>
          <p:cNvSpPr txBox="1"/>
          <p:nvPr/>
        </p:nvSpPr>
        <p:spPr bwMode="auto">
          <a:xfrm>
            <a:off x="3059832" y="1520964"/>
            <a:ext cx="5040560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在学习完成之后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，若要返回到课件超市列表：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点击浏览器当中的后退按钮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点击页面上端的导航栏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4ED2B9-3841-47EC-B0A4-52FCCF0F2C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44212"/>
            <a:ext cx="5472608" cy="2733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0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8404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661561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课件超市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35943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1" name="文本框 19">
            <a:extLst>
              <a:ext uri="{FF2B5EF4-FFF2-40B4-BE49-F238E27FC236}">
                <a16:creationId xmlns:a16="http://schemas.microsoft.com/office/drawing/2014/main" id="{65AD2A32-02C4-42AE-A21C-1FF32AA55935}"/>
              </a:ext>
            </a:extLst>
          </p:cNvPr>
          <p:cNvSpPr txBox="1"/>
          <p:nvPr/>
        </p:nvSpPr>
        <p:spPr bwMode="auto">
          <a:xfrm>
            <a:off x="3059832" y="1520964"/>
            <a:ext cx="5256584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所有您浏览过课件超市中的内容，都会记录到“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参与自学排名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”的统计当中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ABFE62-5762-4EFB-B83F-B6270AF865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2072820"/>
            <a:ext cx="3312368" cy="25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1026</TotalTime>
  <Words>1031</Words>
  <Application>Microsoft Office PowerPoint</Application>
  <PresentationFormat>全屏显示(16:9)</PresentationFormat>
  <Paragraphs>180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Liang Guo</cp:lastModifiedBy>
  <cp:revision>138</cp:revision>
  <dcterms:created xsi:type="dcterms:W3CDTF">2015-10-16T03:54:15Z</dcterms:created>
  <dcterms:modified xsi:type="dcterms:W3CDTF">2018-06-06T15:44:15Z</dcterms:modified>
</cp:coreProperties>
</file>