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56" r:id="rId5"/>
  </p:sldIdLst>
  <p:sldSz cx="36576000" cy="29260800"/>
  <p:notesSz cx="9144000" cy="6858000"/>
  <p:defaultTextStyle>
    <a:defPPr>
      <a:defRPr lang="en-US"/>
    </a:defPPr>
    <a:lvl1pPr marL="0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1pPr>
    <a:lvl2pPr marL="1880918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2pPr>
    <a:lvl3pPr marL="3761836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3pPr>
    <a:lvl4pPr marL="5642755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4pPr>
    <a:lvl5pPr marL="7523673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5pPr>
    <a:lvl6pPr marL="9404591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6pPr>
    <a:lvl7pPr marL="11285509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7pPr>
    <a:lvl8pPr marL="13166427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8pPr>
    <a:lvl9pPr marL="15047346" algn="l" defTabSz="1880918" rtl="0" eaLnBrk="1" latinLnBrk="0" hangingPunct="1">
      <a:defRPr sz="7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6C5FF"/>
    <a:srgbClr val="A0A3FF"/>
    <a:srgbClr val="8F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3" autoAdjust="0"/>
    <p:restoredTop sz="94674"/>
  </p:normalViewPr>
  <p:slideViewPr>
    <p:cSldViewPr snapToGrid="0" snapToObjects="1">
      <p:cViewPr>
        <p:scale>
          <a:sx n="32" d="100"/>
          <a:sy n="32" d="100"/>
        </p:scale>
        <p:origin x="912" y="-344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263C8-1F4A-D143-B9CC-F49476357AC0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3863" y="514350"/>
            <a:ext cx="3216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1B56C-B07E-3E41-B87D-461E056A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1pPr>
    <a:lvl2pPr marL="1880918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2pPr>
    <a:lvl3pPr marL="3761836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3pPr>
    <a:lvl4pPr marL="5642755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4pPr>
    <a:lvl5pPr marL="7523673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5pPr>
    <a:lvl6pPr marL="9404591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6pPr>
    <a:lvl7pPr marL="11285509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7pPr>
    <a:lvl8pPr marL="13166427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8pPr>
    <a:lvl9pPr marL="15047346" algn="l" defTabSz="1880918" rtl="0" eaLnBrk="1" latinLnBrk="0" hangingPunct="1">
      <a:defRPr sz="48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3863" y="514350"/>
            <a:ext cx="32162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1B56C-B07E-3E41-B87D-461E056AF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0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8802775"/>
            <a:ext cx="31089600" cy="5811520"/>
          </a:xfrm>
        </p:spPr>
        <p:txBody>
          <a:bodyPr anchor="t"/>
          <a:lstStyle>
            <a:lvl1pPr algn="l">
              <a:defRPr sz="159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2401979"/>
            <a:ext cx="31089600" cy="6400798"/>
          </a:xfrm>
        </p:spPr>
        <p:txBody>
          <a:bodyPr anchor="b"/>
          <a:lstStyle>
            <a:lvl1pPr marL="0" indent="0">
              <a:buNone/>
              <a:defRPr sz="8083">
                <a:solidFill>
                  <a:schemeClr val="tx1">
                    <a:tint val="75000"/>
                  </a:schemeClr>
                </a:solidFill>
              </a:defRPr>
            </a:lvl1pPr>
            <a:lvl2pPr marL="1828689" indent="0">
              <a:buNone/>
              <a:defRPr sz="7250">
                <a:solidFill>
                  <a:schemeClr val="tx1">
                    <a:tint val="75000"/>
                  </a:schemeClr>
                </a:solidFill>
              </a:defRPr>
            </a:lvl2pPr>
            <a:lvl3pPr marL="3657377" indent="0">
              <a:buNone/>
              <a:defRPr sz="6416">
                <a:solidFill>
                  <a:schemeClr val="tx1">
                    <a:tint val="75000"/>
                  </a:schemeClr>
                </a:solidFill>
              </a:defRPr>
            </a:lvl3pPr>
            <a:lvl4pPr marL="5486066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4pPr>
            <a:lvl5pPr marL="7314755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5pPr>
            <a:lvl6pPr marL="9143443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6pPr>
            <a:lvl7pPr marL="10972132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7pPr>
            <a:lvl8pPr marL="12800820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8pPr>
            <a:lvl9pPr marL="1462951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4"/>
            <a:ext cx="16154400" cy="19310775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83"/>
            </a:lvl3pPr>
            <a:lvl4pPr>
              <a:defRPr sz="7250"/>
            </a:lvl4pPr>
            <a:lvl5pPr>
              <a:defRPr sz="7250"/>
            </a:lvl5pPr>
            <a:lvl6pPr>
              <a:defRPr sz="7250"/>
            </a:lvl6pPr>
            <a:lvl7pPr>
              <a:defRPr sz="7250"/>
            </a:lvl7pPr>
            <a:lvl8pPr>
              <a:defRPr sz="7250"/>
            </a:lvl8pPr>
            <a:lvl9pPr>
              <a:defRPr sz="7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4"/>
            <a:ext cx="16154400" cy="19310775"/>
          </a:xfrm>
        </p:spPr>
        <p:txBody>
          <a:bodyPr/>
          <a:lstStyle>
            <a:lvl1pPr>
              <a:defRPr sz="11166"/>
            </a:lvl1pPr>
            <a:lvl2pPr>
              <a:defRPr sz="9583"/>
            </a:lvl2pPr>
            <a:lvl3pPr>
              <a:defRPr sz="8083"/>
            </a:lvl3pPr>
            <a:lvl4pPr>
              <a:defRPr sz="7250"/>
            </a:lvl4pPr>
            <a:lvl5pPr>
              <a:defRPr sz="7250"/>
            </a:lvl5pPr>
            <a:lvl6pPr>
              <a:defRPr sz="7250"/>
            </a:lvl6pPr>
            <a:lvl7pPr>
              <a:defRPr sz="7250"/>
            </a:lvl7pPr>
            <a:lvl8pPr>
              <a:defRPr sz="7250"/>
            </a:lvl8pPr>
            <a:lvl9pPr>
              <a:defRPr sz="7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6549816"/>
            <a:ext cx="16160753" cy="2729652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89" indent="0">
              <a:buNone/>
              <a:defRPr sz="8083" b="1"/>
            </a:lvl2pPr>
            <a:lvl3pPr marL="3657377" indent="0">
              <a:buNone/>
              <a:defRPr sz="7250" b="1"/>
            </a:lvl3pPr>
            <a:lvl4pPr marL="5486066" indent="0">
              <a:buNone/>
              <a:defRPr sz="6416" b="1"/>
            </a:lvl4pPr>
            <a:lvl5pPr marL="7314755" indent="0">
              <a:buNone/>
              <a:defRPr sz="6416" b="1"/>
            </a:lvl5pPr>
            <a:lvl6pPr marL="9143443" indent="0">
              <a:buNone/>
              <a:defRPr sz="6416" b="1"/>
            </a:lvl6pPr>
            <a:lvl7pPr marL="10972132" indent="0">
              <a:buNone/>
              <a:defRPr sz="6416" b="1"/>
            </a:lvl7pPr>
            <a:lvl8pPr marL="12800820" indent="0">
              <a:buNone/>
              <a:defRPr sz="6416" b="1"/>
            </a:lvl8pPr>
            <a:lvl9pPr marL="14629511" indent="0">
              <a:buNone/>
              <a:defRPr sz="64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2" y="9279468"/>
            <a:ext cx="16160753" cy="16858828"/>
          </a:xfrm>
        </p:spPr>
        <p:txBody>
          <a:bodyPr/>
          <a:lstStyle>
            <a:lvl1pPr>
              <a:defRPr sz="9583"/>
            </a:lvl1pPr>
            <a:lvl2pPr>
              <a:defRPr sz="8083"/>
            </a:lvl2pPr>
            <a:lvl3pPr>
              <a:defRPr sz="7250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6549816"/>
            <a:ext cx="16167100" cy="2729652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89" indent="0">
              <a:buNone/>
              <a:defRPr sz="8083" b="1"/>
            </a:lvl2pPr>
            <a:lvl3pPr marL="3657377" indent="0">
              <a:buNone/>
              <a:defRPr sz="7250" b="1"/>
            </a:lvl3pPr>
            <a:lvl4pPr marL="5486066" indent="0">
              <a:buNone/>
              <a:defRPr sz="6416" b="1"/>
            </a:lvl4pPr>
            <a:lvl5pPr marL="7314755" indent="0">
              <a:buNone/>
              <a:defRPr sz="6416" b="1"/>
            </a:lvl5pPr>
            <a:lvl6pPr marL="9143443" indent="0">
              <a:buNone/>
              <a:defRPr sz="6416" b="1"/>
            </a:lvl6pPr>
            <a:lvl7pPr marL="10972132" indent="0">
              <a:buNone/>
              <a:defRPr sz="6416" b="1"/>
            </a:lvl7pPr>
            <a:lvl8pPr marL="12800820" indent="0">
              <a:buNone/>
              <a:defRPr sz="6416" b="1"/>
            </a:lvl8pPr>
            <a:lvl9pPr marL="14629511" indent="0">
              <a:buNone/>
              <a:defRPr sz="64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9279468"/>
            <a:ext cx="16167100" cy="16858828"/>
          </a:xfrm>
        </p:spPr>
        <p:txBody>
          <a:bodyPr/>
          <a:lstStyle>
            <a:lvl1pPr>
              <a:defRPr sz="9583"/>
            </a:lvl1pPr>
            <a:lvl2pPr>
              <a:defRPr sz="8083"/>
            </a:lvl2pPr>
            <a:lvl3pPr>
              <a:defRPr sz="7250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1165013"/>
            <a:ext cx="12033253" cy="4958080"/>
          </a:xfrm>
        </p:spPr>
        <p:txBody>
          <a:bodyPr anchor="b"/>
          <a:lstStyle>
            <a:lvl1pPr algn="l">
              <a:defRPr sz="808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7"/>
            <a:ext cx="20447000" cy="24973282"/>
          </a:xfrm>
        </p:spPr>
        <p:txBody>
          <a:bodyPr/>
          <a:lstStyle>
            <a:lvl1pPr>
              <a:defRPr sz="12833"/>
            </a:lvl1pPr>
            <a:lvl2pPr>
              <a:defRPr sz="11166"/>
            </a:lvl2pPr>
            <a:lvl3pPr>
              <a:defRPr sz="9583"/>
            </a:lvl3pPr>
            <a:lvl4pPr>
              <a:defRPr sz="8083"/>
            </a:lvl4pPr>
            <a:lvl5pPr>
              <a:defRPr sz="8083"/>
            </a:lvl5pPr>
            <a:lvl6pPr>
              <a:defRPr sz="8083"/>
            </a:lvl6pPr>
            <a:lvl7pPr>
              <a:defRPr sz="8083"/>
            </a:lvl7pPr>
            <a:lvl8pPr>
              <a:defRPr sz="8083"/>
            </a:lvl8pPr>
            <a:lvl9pPr>
              <a:defRPr sz="80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6123097"/>
            <a:ext cx="12033253" cy="20015202"/>
          </a:xfrm>
        </p:spPr>
        <p:txBody>
          <a:bodyPr/>
          <a:lstStyle>
            <a:lvl1pPr marL="0" indent="0">
              <a:buNone/>
              <a:defRPr sz="5583"/>
            </a:lvl1pPr>
            <a:lvl2pPr marL="1828689" indent="0">
              <a:buNone/>
              <a:defRPr sz="4750"/>
            </a:lvl2pPr>
            <a:lvl3pPr marL="3657377" indent="0">
              <a:buNone/>
              <a:defRPr sz="4000"/>
            </a:lvl3pPr>
            <a:lvl4pPr marL="5486066" indent="0">
              <a:buNone/>
              <a:defRPr sz="3583"/>
            </a:lvl4pPr>
            <a:lvl5pPr marL="7314755" indent="0">
              <a:buNone/>
              <a:defRPr sz="3583"/>
            </a:lvl5pPr>
            <a:lvl6pPr marL="9143443" indent="0">
              <a:buNone/>
              <a:defRPr sz="3583"/>
            </a:lvl6pPr>
            <a:lvl7pPr marL="10972132" indent="0">
              <a:buNone/>
              <a:defRPr sz="3583"/>
            </a:lvl7pPr>
            <a:lvl8pPr marL="12800820" indent="0">
              <a:buNone/>
              <a:defRPr sz="3583"/>
            </a:lvl8pPr>
            <a:lvl9pPr marL="14629511" indent="0">
              <a:buNone/>
              <a:defRPr sz="35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3" y="20482561"/>
            <a:ext cx="21945600" cy="2418082"/>
          </a:xfrm>
        </p:spPr>
        <p:txBody>
          <a:bodyPr anchor="b"/>
          <a:lstStyle>
            <a:lvl1pPr algn="l">
              <a:defRPr sz="808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3" y="3811804"/>
            <a:ext cx="21945600" cy="15960436"/>
          </a:xfrm>
        </p:spPr>
        <p:txBody>
          <a:bodyPr/>
          <a:lstStyle>
            <a:lvl1pPr marL="0" indent="0">
              <a:buNone/>
              <a:defRPr sz="12833"/>
            </a:lvl1pPr>
            <a:lvl2pPr marL="1828689" indent="0">
              <a:buNone/>
              <a:defRPr sz="11166"/>
            </a:lvl2pPr>
            <a:lvl3pPr marL="3657377" indent="0">
              <a:buNone/>
              <a:defRPr sz="9583"/>
            </a:lvl3pPr>
            <a:lvl4pPr marL="5486066" indent="0">
              <a:buNone/>
              <a:defRPr sz="8083"/>
            </a:lvl4pPr>
            <a:lvl5pPr marL="7314755" indent="0">
              <a:buNone/>
              <a:defRPr sz="8083"/>
            </a:lvl5pPr>
            <a:lvl6pPr marL="9143443" indent="0">
              <a:buNone/>
              <a:defRPr sz="8083"/>
            </a:lvl6pPr>
            <a:lvl7pPr marL="10972132" indent="0">
              <a:buNone/>
              <a:defRPr sz="8083"/>
            </a:lvl7pPr>
            <a:lvl8pPr marL="12800820" indent="0">
              <a:buNone/>
              <a:defRPr sz="8083"/>
            </a:lvl8pPr>
            <a:lvl9pPr marL="14629511" indent="0">
              <a:buNone/>
              <a:defRPr sz="8083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3" y="22900643"/>
            <a:ext cx="21945600" cy="3434078"/>
          </a:xfrm>
        </p:spPr>
        <p:txBody>
          <a:bodyPr/>
          <a:lstStyle>
            <a:lvl1pPr marL="0" indent="0">
              <a:buNone/>
              <a:defRPr sz="5583"/>
            </a:lvl1pPr>
            <a:lvl2pPr marL="1828689" indent="0">
              <a:buNone/>
              <a:defRPr sz="4750"/>
            </a:lvl2pPr>
            <a:lvl3pPr marL="3657377" indent="0">
              <a:buNone/>
              <a:defRPr sz="4000"/>
            </a:lvl3pPr>
            <a:lvl4pPr marL="5486066" indent="0">
              <a:buNone/>
              <a:defRPr sz="3583"/>
            </a:lvl4pPr>
            <a:lvl5pPr marL="7314755" indent="0">
              <a:buNone/>
              <a:defRPr sz="3583"/>
            </a:lvl5pPr>
            <a:lvl6pPr marL="9143443" indent="0">
              <a:buNone/>
              <a:defRPr sz="3583"/>
            </a:lvl6pPr>
            <a:lvl7pPr marL="10972132" indent="0">
              <a:buNone/>
              <a:defRPr sz="3583"/>
            </a:lvl7pPr>
            <a:lvl8pPr marL="12800820" indent="0">
              <a:buNone/>
              <a:defRPr sz="3583"/>
            </a:lvl8pPr>
            <a:lvl9pPr marL="14629511" indent="0">
              <a:buNone/>
              <a:defRPr sz="35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2601906"/>
            <a:ext cx="32918400" cy="4433455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809654"/>
            <a:ext cx="32918400" cy="19310775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ctr" defTabSz="1828689" rtl="0" eaLnBrk="1" latinLnBrk="0" hangingPunct="1">
        <a:spcBef>
          <a:spcPct val="0"/>
        </a:spcBef>
        <a:buNone/>
        <a:defRPr sz="1758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17" indent="-1371517" algn="l" defTabSz="1828689" rtl="0" eaLnBrk="1" latinLnBrk="0" hangingPunct="1">
        <a:spcBef>
          <a:spcPct val="20000"/>
        </a:spcBef>
        <a:buFont typeface="Arial"/>
        <a:buChar char="•"/>
        <a:defRPr sz="11166" kern="1200">
          <a:solidFill>
            <a:schemeClr val="tx1"/>
          </a:solidFill>
          <a:latin typeface="+mn-lt"/>
          <a:ea typeface="+mn-ea"/>
          <a:cs typeface="+mn-cs"/>
        </a:defRPr>
      </a:lvl1pPr>
      <a:lvl2pPr marL="2971619" indent="-1142931" algn="l" defTabSz="1828689" rtl="0" eaLnBrk="1" latinLnBrk="0" hangingPunct="1">
        <a:spcBef>
          <a:spcPct val="20000"/>
        </a:spcBef>
        <a:buFont typeface="Arial"/>
        <a:buChar char="–"/>
        <a:defRPr sz="9583" kern="1200">
          <a:solidFill>
            <a:schemeClr val="tx1"/>
          </a:solidFill>
          <a:latin typeface="+mn-lt"/>
          <a:ea typeface="+mn-ea"/>
          <a:cs typeface="+mn-cs"/>
        </a:defRPr>
      </a:lvl2pPr>
      <a:lvl3pPr marL="4571722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3pPr>
      <a:lvl4pPr marL="6400411" indent="-914344" algn="l" defTabSz="1828689" rtl="0" eaLnBrk="1" latinLnBrk="0" hangingPunct="1">
        <a:spcBef>
          <a:spcPct val="20000"/>
        </a:spcBef>
        <a:buFont typeface="Arial"/>
        <a:buChar char="–"/>
        <a:defRPr sz="7250" kern="1200">
          <a:solidFill>
            <a:schemeClr val="tx1"/>
          </a:solidFill>
          <a:latin typeface="+mn-lt"/>
          <a:ea typeface="+mn-ea"/>
          <a:cs typeface="+mn-cs"/>
        </a:defRPr>
      </a:lvl4pPr>
      <a:lvl5pPr marL="8229099" indent="-914344" algn="l" defTabSz="1828689" rtl="0" eaLnBrk="1" latinLnBrk="0" hangingPunct="1">
        <a:spcBef>
          <a:spcPct val="20000"/>
        </a:spcBef>
        <a:buFont typeface="Arial"/>
        <a:buChar char="»"/>
        <a:defRPr sz="725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788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6pPr>
      <a:lvl7pPr marL="11886476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7pPr>
      <a:lvl8pPr marL="13715166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8pPr>
      <a:lvl9pPr marL="15543855" indent="-914344" algn="l" defTabSz="1828689" rtl="0" eaLnBrk="1" latinLnBrk="0" hangingPunct="1">
        <a:spcBef>
          <a:spcPct val="20000"/>
        </a:spcBef>
        <a:buFont typeface="Arial"/>
        <a:buChar char="•"/>
        <a:defRPr sz="8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1pPr>
      <a:lvl2pPr marL="1828689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2pPr>
      <a:lvl3pPr marL="3657377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066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4pPr>
      <a:lvl5pPr marL="7314755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5pPr>
      <a:lvl6pPr marL="9143443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132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7pPr>
      <a:lvl8pPr marL="12800820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511" algn="l" defTabSz="1828689" rtl="0" eaLnBrk="1" latinLnBrk="0" hangingPunct="1">
        <a:defRPr sz="7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" y="914401"/>
            <a:ext cx="36575999" cy="2761474"/>
          </a:xfrm>
          <a:prstGeom prst="rect">
            <a:avLst/>
          </a:prstGeom>
        </p:spPr>
        <p:txBody>
          <a:bodyPr vert="horz" lIns="365753" tIns="182876" rIns="365753" bIns="182876" rtlCol="0" anchor="ctr">
            <a:normAutofit/>
          </a:bodyPr>
          <a:lstStyle>
            <a:lvl1pPr algn="ctr" defTabSz="2194514" rtl="0" eaLnBrk="1" latinLnBrk="0" hangingPunct="1">
              <a:spcBef>
                <a:spcPct val="0"/>
              </a:spcBef>
              <a:buNone/>
              <a:defRPr sz="21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333" dirty="0" err="1" smtClean="0"/>
              <a:t>AlgoRhythm</a:t>
            </a:r>
            <a:endParaRPr lang="en-US" sz="7333" dirty="0"/>
          </a:p>
        </p:txBody>
      </p:sp>
      <p:pic>
        <p:nvPicPr>
          <p:cNvPr id="7" name="Picture 6" descr="ncstate-brick-4x1-red-rgb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01" y="1628176"/>
            <a:ext cx="5737829" cy="91057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11101" y="2562731"/>
            <a:ext cx="5737829" cy="699027"/>
          </a:xfrm>
          <a:prstGeom prst="rect">
            <a:avLst/>
          </a:prstGeom>
        </p:spPr>
        <p:txBody>
          <a:bodyPr vert="horz" lIns="365753" tIns="182876" rIns="365753" bIns="182876" rtlCol="0">
            <a:normAutofit fontScale="92500" lnSpcReduction="20000"/>
          </a:bodyPr>
          <a:lstStyle>
            <a:lvl1pPr marL="0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14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028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543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057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8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571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08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599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115" indent="0" algn="ctr" defTabSz="2194514" rtl="0" eaLnBrk="1" latinLnBrk="0" hangingPunct="1">
              <a:spcBef>
                <a:spcPct val="20000"/>
              </a:spcBef>
              <a:buFont typeface="Arial"/>
              <a:buNone/>
              <a:defRPr sz="9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chemeClr val="tx1"/>
                </a:solidFill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56" y="4205356"/>
            <a:ext cx="3657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Andrew Hill, Dustin Lambright, </a:t>
            </a:r>
            <a:r>
              <a:rPr lang="en-US" sz="4000" b="1" dirty="0" err="1" smtClean="0"/>
              <a:t>Fuxing</a:t>
            </a:r>
            <a:r>
              <a:rPr lang="en-US" sz="4000" b="1" dirty="0" smtClean="0"/>
              <a:t> Luan, Marc </a:t>
            </a:r>
            <a:r>
              <a:rPr lang="en-US" sz="4000" b="1" dirty="0" err="1" smtClean="0"/>
              <a:t>Quaintance</a:t>
            </a:r>
            <a:r>
              <a:rPr lang="en-US" sz="4000" b="1" dirty="0" smtClean="0"/>
              <a:t>, </a:t>
            </a:r>
            <a:r>
              <a:rPr lang="en-US" sz="4000" b="1" dirty="0" err="1" smtClean="0"/>
              <a:t>Yuchen</a:t>
            </a:r>
            <a:r>
              <a:rPr lang="en-US" sz="4000" b="1" dirty="0" smtClean="0"/>
              <a:t> Sun, </a:t>
            </a:r>
            <a:r>
              <a:rPr lang="en-US" sz="4000" b="1" dirty="0" err="1" smtClean="0"/>
              <a:t>Guanxu</a:t>
            </a:r>
            <a:r>
              <a:rPr lang="en-US" sz="4000" b="1" dirty="0" smtClean="0"/>
              <a:t> Yu</a:t>
            </a:r>
          </a:p>
          <a:p>
            <a:pPr algn="ctr"/>
            <a:r>
              <a:rPr lang="en-US" sz="4000" b="1" dirty="0" smtClean="0"/>
              <a:t>North </a:t>
            </a:r>
            <a:r>
              <a:rPr lang="en-US" sz="4000" b="1" dirty="0"/>
              <a:t>Carolina State University</a:t>
            </a:r>
            <a:endParaRPr lang="en-US" sz="4000" b="1" baseline="300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8056" y="3114230"/>
            <a:ext cx="36575999" cy="1048620"/>
          </a:xfrm>
          <a:prstGeom prst="rect">
            <a:avLst/>
          </a:prstGeom>
          <a:solidFill>
            <a:srgbClr val="B6C5FF">
              <a:alpha val="70000"/>
            </a:srgbClr>
          </a:solidFill>
        </p:spPr>
        <p:txBody>
          <a:bodyPr wrap="square" rtlCol="0">
            <a:spAutoFit/>
          </a:bodyPr>
          <a:lstStyle/>
          <a:p>
            <a:endParaRPr lang="en-US" sz="6214"/>
          </a:p>
        </p:txBody>
      </p:sp>
      <p:sp>
        <p:nvSpPr>
          <p:cNvPr id="11" name="TextBox 10"/>
          <p:cNvSpPr txBox="1"/>
          <p:nvPr/>
        </p:nvSpPr>
        <p:spPr>
          <a:xfrm>
            <a:off x="1272725" y="5878342"/>
            <a:ext cx="759545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1. 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0782" y="15591059"/>
            <a:ext cx="759545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2. Data description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71683" y="5883730"/>
            <a:ext cx="15232632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3. &lt;Technical section&gt;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9740" y="15639715"/>
            <a:ext cx="15232632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4. 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381071" y="5875704"/>
            <a:ext cx="7977530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5. Parameter choices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35877" y="15639715"/>
            <a:ext cx="762272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6. 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27489" y="22067125"/>
            <a:ext cx="7622723" cy="938719"/>
          </a:xfrm>
          <a:prstGeom prst="rect">
            <a:avLst/>
          </a:prstGeom>
          <a:solidFill>
            <a:srgbClr val="B6C5FF">
              <a:alpha val="70000"/>
            </a:srgb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5500" b="1" dirty="0"/>
              <a:t>7. 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1101" y="7094109"/>
            <a:ext cx="8083826" cy="7272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/>
              <a:t>Attempt to classify songs into those which are and are not Top 100 Hits. </a:t>
            </a:r>
            <a:r>
              <a:rPr lang="en-US" sz="3333" dirty="0" err="1"/>
              <a:t>kNN</a:t>
            </a:r>
            <a:r>
              <a:rPr lang="en-US" sz="3333" dirty="0"/>
              <a:t>, multi-layer </a:t>
            </a:r>
            <a:r>
              <a:rPr lang="en-US" sz="3333" dirty="0" smtClean="0"/>
              <a:t>perceptron, </a:t>
            </a:r>
            <a:r>
              <a:rPr lang="en-US" sz="3333" dirty="0"/>
              <a:t>decision tree, naïve Bayes, and </a:t>
            </a:r>
            <a:r>
              <a:rPr lang="en-US" sz="3333" dirty="0" smtClean="0"/>
              <a:t>linear regression with LASSO </a:t>
            </a:r>
            <a:r>
              <a:rPr lang="en-US" sz="3333" dirty="0"/>
              <a:t>were explored.</a:t>
            </a:r>
          </a:p>
          <a:p>
            <a:endParaRPr lang="en-US" sz="3333" dirty="0" smtClean="0"/>
          </a:p>
          <a:p>
            <a:endParaRPr lang="en-US" sz="3333" dirty="0"/>
          </a:p>
          <a:p>
            <a:r>
              <a:rPr lang="en-US" sz="3333" b="1" i="1" dirty="0" smtClean="0"/>
              <a:t>&lt;</a:t>
            </a:r>
            <a:r>
              <a:rPr lang="en-US" sz="3333" b="1" i="1" dirty="0"/>
              <a:t>Process </a:t>
            </a:r>
            <a:r>
              <a:rPr lang="en-US" sz="3333" b="1" i="1" dirty="0" err="1"/>
              <a:t>diagram.pdf</a:t>
            </a:r>
            <a:r>
              <a:rPr lang="en-US" sz="3333" b="1" i="1" dirty="0"/>
              <a:t>&gt;</a:t>
            </a:r>
          </a:p>
          <a:p>
            <a:r>
              <a:rPr lang="en-US" sz="3333" b="1" i="1" dirty="0"/>
              <a:t>(for </a:t>
            </a:r>
            <a:r>
              <a:rPr lang="en-US" sz="3333" b="1" i="1" dirty="0" err="1"/>
              <a:t>eg</a:t>
            </a:r>
            <a:r>
              <a:rPr lang="en-US" sz="3333" b="1" i="1" dirty="0"/>
              <a:t>., patches from an image get fed into a classifier which outputs a probability distribution over labels from which the most probable class is assigned</a:t>
            </a:r>
            <a:r>
              <a:rPr lang="en-US" sz="3333" b="1" i="1" dirty="0" smtClean="0"/>
              <a:t>)</a:t>
            </a:r>
          </a:p>
          <a:p>
            <a:endParaRPr lang="en-US" sz="3333" dirty="0"/>
          </a:p>
        </p:txBody>
      </p:sp>
      <p:sp>
        <p:nvSpPr>
          <p:cNvPr id="19" name="TextBox 18"/>
          <p:cNvSpPr txBox="1"/>
          <p:nvPr/>
        </p:nvSpPr>
        <p:spPr>
          <a:xfrm>
            <a:off x="27381071" y="6928263"/>
            <a:ext cx="7977529" cy="932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smtClean="0"/>
              <a:t>Naive Bayes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333" dirty="0" smtClean="0"/>
              <a:t>No assumed prior</a:t>
            </a:r>
            <a:endParaRPr lang="en-US" sz="3333" dirty="0"/>
          </a:p>
          <a:p>
            <a:r>
              <a:rPr lang="en-US" sz="3333" dirty="0" err="1" smtClean="0"/>
              <a:t>kNN</a:t>
            </a:r>
            <a:endParaRPr lang="en-US" sz="3333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333" dirty="0" smtClean="0"/>
              <a:t>k = 5 because____</a:t>
            </a:r>
          </a:p>
          <a:p>
            <a:r>
              <a:rPr lang="en-US" sz="3333" dirty="0" smtClean="0"/>
              <a:t>MLP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333" dirty="0" smtClean="0"/>
              <a:t>parameters</a:t>
            </a:r>
          </a:p>
          <a:p>
            <a:r>
              <a:rPr lang="en-US" sz="3333" dirty="0" smtClean="0"/>
              <a:t>Linear Regression </a:t>
            </a:r>
            <a:endParaRPr lang="en-US" sz="3333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333" dirty="0" smtClean="0"/>
              <a:t>LASSO eps = 0.001 because didn’t want parameters eliminated unless truly irrelevant</a:t>
            </a:r>
            <a:endParaRPr lang="en-US" sz="3333" dirty="0" smtClean="0"/>
          </a:p>
          <a:p>
            <a:r>
              <a:rPr lang="en-US" sz="3333" dirty="0" smtClean="0"/>
              <a:t>Decision Tree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333" dirty="0" smtClean="0"/>
              <a:t>Split on best Gini</a:t>
            </a:r>
            <a:endParaRPr lang="en-US" sz="3333" dirty="0" smtClean="0"/>
          </a:p>
          <a:p>
            <a:r>
              <a:rPr lang="en-US" sz="3333" dirty="0" err="1" smtClean="0"/>
              <a:t>OneClassSVM</a:t>
            </a:r>
            <a:endParaRPr lang="en-US" sz="3333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333" dirty="0" smtClean="0"/>
              <a:t>RBF kernel.  As discussed in class it usually works well in practice.</a:t>
            </a:r>
          </a:p>
          <a:p>
            <a:r>
              <a:rPr lang="en-US" sz="3333" dirty="0" smtClean="0"/>
              <a:t>Isolation Forest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333" dirty="0" smtClean="0"/>
              <a:t>Originally 100 base estimators (default)</a:t>
            </a:r>
            <a:endParaRPr lang="en-US" sz="3333" dirty="0"/>
          </a:p>
        </p:txBody>
      </p:sp>
      <p:sp>
        <p:nvSpPr>
          <p:cNvPr id="34" name="TextBox 33"/>
          <p:cNvSpPr txBox="1"/>
          <p:nvPr/>
        </p:nvSpPr>
        <p:spPr>
          <a:xfrm>
            <a:off x="1300782" y="17181443"/>
            <a:ext cx="7595453" cy="573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dirty="0" smtClean="0"/>
              <a:t>&lt;Example </a:t>
            </a:r>
            <a:r>
              <a:rPr lang="en-US" sz="3333" b="1" dirty="0"/>
              <a:t>images/tables/graphs</a:t>
            </a:r>
            <a:r>
              <a:rPr lang="en-US" sz="3333" b="1" dirty="0" smtClean="0"/>
              <a:t>.&gt;</a:t>
            </a:r>
          </a:p>
          <a:p>
            <a:r>
              <a:rPr lang="en-US" sz="3333" b="1" dirty="0" smtClean="0"/>
              <a:t>&lt;Describe your dataset&gt;</a:t>
            </a:r>
          </a:p>
          <a:p>
            <a:r>
              <a:rPr lang="en-US" sz="3333" b="1" dirty="0" smtClean="0"/>
              <a:t> Specify number of bands, any special properties. </a:t>
            </a:r>
            <a:endParaRPr lang="en-US" sz="3333" b="1" dirty="0"/>
          </a:p>
          <a:p>
            <a:endParaRPr lang="en-US" sz="3333" dirty="0" smtClean="0"/>
          </a:p>
          <a:p>
            <a:r>
              <a:rPr lang="en-US" sz="3333" dirty="0" smtClean="0"/>
              <a:t>Using data from the Million Song Dataset CITE, and reducing the features to LIST FEATURES</a:t>
            </a:r>
          </a:p>
          <a:p>
            <a:endParaRPr lang="en-US" sz="3333" dirty="0"/>
          </a:p>
          <a:p>
            <a:r>
              <a:rPr lang="en-US" sz="3333" dirty="0" smtClean="0"/>
              <a:t>Some kind of sample data (one entry) ?</a:t>
            </a:r>
          </a:p>
          <a:p>
            <a:endParaRPr lang="en-US" sz="3333" dirty="0"/>
          </a:p>
        </p:txBody>
      </p:sp>
      <p:sp>
        <p:nvSpPr>
          <p:cNvPr id="35" name="TextBox 34"/>
          <p:cNvSpPr txBox="1"/>
          <p:nvPr/>
        </p:nvSpPr>
        <p:spPr>
          <a:xfrm>
            <a:off x="10671683" y="6928263"/>
            <a:ext cx="15232632" cy="881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462" indent="-952462">
              <a:buFont typeface="Arial" charset="0"/>
              <a:buChar char="•"/>
            </a:pPr>
            <a:r>
              <a:rPr lang="en-US" sz="3333" dirty="0" smtClean="0"/>
              <a:t>Class imbalance was a major problem, with nearly all classifiers getting good accuracy on the whole data by always predicting “no”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 smtClean="0"/>
              <a:t>Linear regression assumes continuous continuous features, which is not true in this case, so results were poor (as expected).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 err="1" smtClean="0"/>
              <a:t>kNN</a:t>
            </a:r>
            <a:r>
              <a:rPr lang="en-US" sz="3333" dirty="0" smtClean="0"/>
              <a:t> was too slow on the dataset (runtime in weeks) without a tree structure to limit distance calculations.</a:t>
            </a:r>
          </a:p>
          <a:p>
            <a:pPr marL="952462" indent="-952462">
              <a:buFont typeface="Arial" charset="0"/>
              <a:buChar char="•"/>
            </a:pPr>
            <a:r>
              <a:rPr lang="en-US" sz="3333" dirty="0" smtClean="0"/>
              <a:t>Isolation Forest worked well on the initial sample, but ran out of memory on the full dataset</a:t>
            </a:r>
            <a:r>
              <a:rPr lang="en-US" sz="3333" dirty="0" smtClean="0"/>
              <a:t>.  SVM also does not scale well, but it did complete outlier detection.</a:t>
            </a:r>
            <a:endParaRPr lang="en-US" sz="3333" dirty="0"/>
          </a:p>
          <a:p>
            <a:pPr marL="952462" indent="-952462">
              <a:buFont typeface="Arial" charset="0"/>
              <a:buChar char="•"/>
            </a:pPr>
            <a:r>
              <a:rPr lang="en-US" sz="3333" b="1" dirty="0"/>
              <a:t>K-L divergence is a measure of distance between distributions. </a:t>
            </a:r>
          </a:p>
          <a:p>
            <a:pPr marL="952462" indent="-952462">
              <a:buFont typeface="Arial" charset="0"/>
              <a:buChar char="•"/>
            </a:pPr>
            <a:endParaRPr lang="en-US" sz="3333" b="1" dirty="0"/>
          </a:p>
          <a:p>
            <a:pPr marL="952462" indent="-952462">
              <a:buFont typeface="Arial" charset="0"/>
              <a:buChar char="•"/>
            </a:pPr>
            <a:endParaRPr lang="en-US" sz="3333" b="1" dirty="0"/>
          </a:p>
          <a:p>
            <a:r>
              <a:rPr lang="en-US" sz="3333" b="1" dirty="0"/>
              <a:t>&lt;Diagram for best performing model&gt;</a:t>
            </a:r>
          </a:p>
          <a:p>
            <a:r>
              <a:rPr lang="en-US" sz="3333" b="1" dirty="0"/>
              <a:t>Input image -&gt; Gaussian mixture model -&gt; </a:t>
            </a:r>
            <a:r>
              <a:rPr lang="en-US" sz="3333" b="1" dirty="0" err="1"/>
              <a:t>kNN</a:t>
            </a:r>
            <a:r>
              <a:rPr lang="en-US" sz="3333" b="1" dirty="0"/>
              <a:t> to GMM templates using K-L divergence</a:t>
            </a:r>
            <a:r>
              <a:rPr lang="en-US" sz="3333" b="1" dirty="0" smtClean="0"/>
              <a:t>.</a:t>
            </a:r>
          </a:p>
          <a:p>
            <a:r>
              <a:rPr lang="en-US" sz="3333" dirty="0" smtClean="0"/>
              <a:t>.</a:t>
            </a:r>
            <a:endParaRPr lang="en-US" sz="3333" dirty="0"/>
          </a:p>
          <a:p>
            <a:endParaRPr lang="en-US" sz="3333" dirty="0"/>
          </a:p>
        </p:txBody>
      </p:sp>
      <p:sp>
        <p:nvSpPr>
          <p:cNvPr id="36" name="TextBox 35"/>
          <p:cNvSpPr txBox="1"/>
          <p:nvPr/>
        </p:nvSpPr>
        <p:spPr>
          <a:xfrm>
            <a:off x="10699741" y="17181444"/>
            <a:ext cx="15204575" cy="419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dirty="0"/>
              <a:t>&lt;diagrams showing the results of your method&gt;</a:t>
            </a:r>
          </a:p>
          <a:p>
            <a:endParaRPr lang="en-US" sz="3333" dirty="0" smtClean="0"/>
          </a:p>
          <a:p>
            <a:r>
              <a:rPr lang="en-US" sz="3333" i="1" dirty="0" smtClean="0"/>
              <a:t>I suggest we put here:</a:t>
            </a:r>
            <a:endParaRPr lang="en-US" sz="3333" i="1" dirty="0"/>
          </a:p>
          <a:p>
            <a:pPr marL="714346" indent="-714346">
              <a:buAutoNum type="romanLcParenBoth"/>
            </a:pPr>
            <a:r>
              <a:rPr lang="en-US" sz="3333" i="1" dirty="0" smtClean="0"/>
              <a:t>Graph of precision-recall, or ROC, etc. for all classifiers</a:t>
            </a:r>
            <a:endParaRPr lang="en-US" sz="3333" i="1" dirty="0"/>
          </a:p>
          <a:p>
            <a:pPr marL="714346" indent="-714346">
              <a:buAutoNum type="romanLcParenBoth"/>
            </a:pPr>
            <a:r>
              <a:rPr lang="en-US" sz="3333" i="1" dirty="0" smtClean="0"/>
              <a:t>Comparison of library vs our implementations of NB and </a:t>
            </a:r>
            <a:r>
              <a:rPr lang="en-US" sz="3333" i="1" dirty="0" err="1" smtClean="0"/>
              <a:t>kNN</a:t>
            </a:r>
            <a:endParaRPr lang="en-US" sz="3333" i="1" dirty="0"/>
          </a:p>
          <a:p>
            <a:pPr marL="714346" indent="-714346">
              <a:buAutoNum type="romanLcParenBoth"/>
            </a:pPr>
            <a:r>
              <a:rPr lang="en-US" sz="3333" i="1" dirty="0" smtClean="0"/>
              <a:t>Methods with/without </a:t>
            </a:r>
            <a:r>
              <a:rPr lang="en-US" sz="3333" i="1" dirty="0" err="1" smtClean="0"/>
              <a:t>undersampling</a:t>
            </a:r>
            <a:r>
              <a:rPr lang="en-US" sz="3333" i="1" dirty="0" smtClean="0"/>
              <a:t> (I made an </a:t>
            </a:r>
            <a:r>
              <a:rPr lang="en-US" sz="3333" i="1" dirty="0" err="1" smtClean="0"/>
              <a:t>undersampling</a:t>
            </a:r>
            <a:r>
              <a:rPr lang="en-US" sz="3333" i="1" dirty="0" smtClean="0"/>
              <a:t> method)</a:t>
            </a:r>
          </a:p>
          <a:p>
            <a:pPr marL="714346" indent="-714346">
              <a:buAutoNum type="romanLcParenBoth"/>
            </a:pPr>
            <a:endParaRPr lang="en-US" sz="3333" i="1" dirty="0"/>
          </a:p>
          <a:p>
            <a:pPr marL="714346" indent="-714346">
              <a:buAutoNum type="romanLcParenBoth"/>
            </a:pPr>
            <a:r>
              <a:rPr lang="en-US" sz="3333" i="1" dirty="0" smtClean="0"/>
              <a:t>Something about runtime comparison - ?</a:t>
            </a:r>
            <a:endParaRPr lang="en-US" sz="3333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7735877" y="23418614"/>
            <a:ext cx="7614336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333" b="1" dirty="0" smtClean="0"/>
          </a:p>
          <a:p>
            <a:r>
              <a:rPr lang="en-US" sz="3333" b="1" dirty="0" smtClean="0"/>
              <a:t>2-6 papers here</a:t>
            </a:r>
          </a:p>
          <a:p>
            <a:endParaRPr lang="en-US" sz="3333" dirty="0"/>
          </a:p>
        </p:txBody>
      </p:sp>
      <p:sp>
        <p:nvSpPr>
          <p:cNvPr id="43" name="TextBox 42"/>
          <p:cNvSpPr txBox="1"/>
          <p:nvPr/>
        </p:nvSpPr>
        <p:spPr>
          <a:xfrm>
            <a:off x="27735877" y="16850138"/>
            <a:ext cx="7614336" cy="47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smtClean="0"/>
              <a:t>XXX performed best on this task because YYY.  </a:t>
            </a:r>
          </a:p>
          <a:p>
            <a:endParaRPr lang="en-US" sz="3333" dirty="0" smtClean="0"/>
          </a:p>
          <a:p>
            <a:r>
              <a:rPr lang="en-US" sz="3333" dirty="0" smtClean="0"/>
              <a:t>AAA was the best at finding the rare (positive) class, BBB was the most balanced in terms of predicting both majority and rare class well.</a:t>
            </a:r>
          </a:p>
          <a:p>
            <a:endParaRPr lang="en-US" sz="3333" dirty="0" smtClean="0"/>
          </a:p>
          <a:p>
            <a:r>
              <a:rPr lang="en-US" sz="3333" dirty="0" err="1" smtClean="0"/>
              <a:t>Undersampling</a:t>
            </a:r>
            <a:r>
              <a:rPr lang="en-US" sz="3333" dirty="0" smtClean="0"/>
              <a:t> did ZZZZ to our results, </a:t>
            </a:r>
            <a:endParaRPr lang="en-US" sz="3333" dirty="0"/>
          </a:p>
        </p:txBody>
      </p:sp>
    </p:spTree>
    <p:extLst>
      <p:ext uri="{BB962C8B-B14F-4D97-AF65-F5344CB8AC3E}">
        <p14:creationId xmlns:p14="http://schemas.microsoft.com/office/powerpoint/2010/main" val="4994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-Presentation-36x48">
  <a:themeElements>
    <a:clrScheme name="NC State Colors">
      <a:dk1>
        <a:srgbClr val="1A1718"/>
      </a:dk1>
      <a:lt1>
        <a:sysClr val="window" lastClr="FFFFFF"/>
      </a:lt1>
      <a:dk2>
        <a:srgbClr val="313133"/>
      </a:dk2>
      <a:lt2>
        <a:srgbClr val="DFE0E1"/>
      </a:lt2>
      <a:accent1>
        <a:srgbClr val="D7002A"/>
      </a:accent1>
      <a:accent2>
        <a:srgbClr val="175AA3"/>
      </a:accent2>
      <a:accent3>
        <a:srgbClr val="ACB519"/>
      </a:accent3>
      <a:accent4>
        <a:srgbClr val="B4001C"/>
      </a:accent4>
      <a:accent5>
        <a:srgbClr val="FFE04C"/>
      </a:accent5>
      <a:accent6>
        <a:srgbClr val="E0703C"/>
      </a:accent6>
      <a:hlink>
        <a:srgbClr val="4299B7"/>
      </a:hlink>
      <a:folHlink>
        <a:srgbClr val="175AA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NCState-Presentation-48x36</Template>
  <TotalTime>2546</TotalTime>
  <Words>457</Words>
  <Application>Microsoft Macintosh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NCState-Presentation-36x48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Bharathkumar Ramachandra</dc:creator>
  <cp:lastModifiedBy>Microsoft Office User</cp:lastModifiedBy>
  <cp:revision>86</cp:revision>
  <dcterms:created xsi:type="dcterms:W3CDTF">2016-05-09T14:19:31Z</dcterms:created>
  <dcterms:modified xsi:type="dcterms:W3CDTF">2017-04-19T16:31:27Z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