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 autoAdjust="0"/>
    <p:restoredTop sz="94674"/>
  </p:normalViewPr>
  <p:slideViewPr>
    <p:cSldViewPr snapToGrid="0" snapToObjects="1">
      <p:cViewPr>
        <p:scale>
          <a:sx n="32" d="100"/>
          <a:sy n="32" d="100"/>
        </p:scale>
        <p:origin x="2112" y="40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 err="1" smtClean="0"/>
              <a:t>AlgoRhythm</a:t>
            </a:r>
            <a:endParaRPr lang="en-US" sz="7333" dirty="0"/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6" y="4205356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Andrew Hill, Dustin Lambright, </a:t>
            </a:r>
            <a:r>
              <a:rPr lang="en-US" sz="4000" b="1" dirty="0" err="1" smtClean="0"/>
              <a:t>Fuxing</a:t>
            </a:r>
            <a:r>
              <a:rPr lang="en-US" sz="4000" b="1" dirty="0" smtClean="0"/>
              <a:t> Luan, Marc </a:t>
            </a:r>
            <a:r>
              <a:rPr lang="en-US" sz="4000" b="1" dirty="0" err="1" smtClean="0"/>
              <a:t>Quaintance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Yuchen</a:t>
            </a:r>
            <a:r>
              <a:rPr lang="en-US" sz="4000" b="1" dirty="0" smtClean="0"/>
              <a:t> Sun, </a:t>
            </a:r>
            <a:r>
              <a:rPr lang="en-US" sz="4000" b="1" dirty="0" err="1" smtClean="0"/>
              <a:t>Guanxu</a:t>
            </a:r>
            <a:r>
              <a:rPr lang="en-US" sz="4000" b="1" dirty="0" smtClean="0"/>
              <a:t> Yu</a:t>
            </a:r>
          </a:p>
          <a:p>
            <a:pPr algn="ctr"/>
            <a:r>
              <a:rPr lang="en-US" sz="4000" b="1" dirty="0" smtClean="0"/>
              <a:t>North </a:t>
            </a:r>
            <a:r>
              <a:rPr lang="en-US" sz="4000" b="1" dirty="0"/>
              <a:t>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B6C5FF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3. &lt;Technical section&gt;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5877" y="5875704"/>
            <a:ext cx="7622724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101" y="7094109"/>
            <a:ext cx="8083826" cy="727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Attempt to classify songs into those which are and are not Top 100 Hits. </a:t>
            </a:r>
            <a:r>
              <a:rPr lang="en-US" sz="3333" dirty="0" err="1"/>
              <a:t>kNN</a:t>
            </a:r>
            <a:r>
              <a:rPr lang="en-US" sz="3333" dirty="0"/>
              <a:t>, multi-layer perceptron, SVM, decision tree, naïve Bayes, and </a:t>
            </a:r>
            <a:r>
              <a:rPr lang="en-US" sz="3333" dirty="0" smtClean="0"/>
              <a:t>linear regression with LASSO </a:t>
            </a:r>
            <a:r>
              <a:rPr lang="en-US" sz="3333" dirty="0"/>
              <a:t>were explored.</a:t>
            </a:r>
          </a:p>
          <a:p>
            <a:endParaRPr lang="en-US" sz="3333" dirty="0" smtClean="0"/>
          </a:p>
          <a:p>
            <a:endParaRPr lang="en-US" sz="3333" dirty="0"/>
          </a:p>
          <a:p>
            <a:r>
              <a:rPr lang="en-US" sz="3333" b="1" i="1" dirty="0" smtClean="0"/>
              <a:t>&lt;</a:t>
            </a:r>
            <a:r>
              <a:rPr lang="en-US" sz="3333" b="1" i="1" dirty="0"/>
              <a:t>Process </a:t>
            </a:r>
            <a:r>
              <a:rPr lang="en-US" sz="3333" b="1" i="1" dirty="0" err="1"/>
              <a:t>diagram.pdf</a:t>
            </a:r>
            <a:r>
              <a:rPr lang="en-US" sz="3333" b="1" i="1" dirty="0"/>
              <a:t>&gt;</a:t>
            </a:r>
          </a:p>
          <a:p>
            <a:r>
              <a:rPr lang="en-US" sz="3333" b="1" i="1" dirty="0"/>
              <a:t>(for </a:t>
            </a:r>
            <a:r>
              <a:rPr lang="en-US" sz="3333" b="1" i="1" dirty="0" err="1"/>
              <a:t>eg</a:t>
            </a:r>
            <a:r>
              <a:rPr lang="en-US" sz="3333" b="1" i="1" dirty="0"/>
              <a:t>., patches from an image get fed into a classifier which outputs a probability distribution over labels from which the most probable class is assigned</a:t>
            </a:r>
            <a:r>
              <a:rPr lang="en-US" sz="3333" b="1" i="1" dirty="0" smtClean="0"/>
              <a:t>)</a:t>
            </a:r>
          </a:p>
          <a:p>
            <a:endParaRPr lang="en-US" sz="3333" dirty="0"/>
          </a:p>
        </p:txBody>
      </p:sp>
      <p:sp>
        <p:nvSpPr>
          <p:cNvPr id="19" name="TextBox 18"/>
          <p:cNvSpPr txBox="1"/>
          <p:nvPr/>
        </p:nvSpPr>
        <p:spPr>
          <a:xfrm>
            <a:off x="27744264" y="6928263"/>
            <a:ext cx="7614336" cy="829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smtClean="0"/>
              <a:t>Naive Bayes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N/A</a:t>
            </a:r>
            <a:endParaRPr lang="en-US" sz="3333" dirty="0"/>
          </a:p>
          <a:p>
            <a:r>
              <a:rPr lang="en-US" sz="3333" dirty="0" err="1" smtClean="0"/>
              <a:t>kNN</a:t>
            </a:r>
            <a:endParaRPr lang="en-US" sz="3333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k = 5 because____</a:t>
            </a:r>
          </a:p>
          <a:p>
            <a:r>
              <a:rPr lang="en-US" sz="3333" dirty="0" smtClean="0"/>
              <a:t>MLP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parameters</a:t>
            </a:r>
          </a:p>
          <a:p>
            <a:r>
              <a:rPr lang="en-US" sz="3333" dirty="0" smtClean="0"/>
              <a:t>SVM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err="1" smtClean="0"/>
              <a:t>patrmenters</a:t>
            </a:r>
            <a:endParaRPr lang="en-US" sz="3333" dirty="0" smtClean="0"/>
          </a:p>
          <a:p>
            <a:r>
              <a:rPr lang="en-US" sz="3333" dirty="0" smtClean="0"/>
              <a:t>LASSO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err="1" smtClean="0"/>
              <a:t>asdadaff</a:t>
            </a:r>
            <a:endParaRPr lang="en-US" sz="3333" dirty="0" smtClean="0"/>
          </a:p>
          <a:p>
            <a:r>
              <a:rPr lang="en-US" sz="3333" dirty="0" smtClean="0"/>
              <a:t>Decision Tree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err="1" smtClean="0"/>
              <a:t>adfsadfsdfdf</a:t>
            </a:r>
            <a:endParaRPr lang="en-US" sz="3333" dirty="0" smtClean="0"/>
          </a:p>
          <a:p>
            <a:r>
              <a:rPr lang="en-US" sz="3333" dirty="0" err="1" smtClean="0"/>
              <a:t>OneClassSVM</a:t>
            </a:r>
            <a:endParaRPr lang="en-US" sz="3333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333" dirty="0" err="1" smtClean="0"/>
              <a:t>Asdfsadfdsa</a:t>
            </a:r>
            <a:endParaRPr lang="en-US" sz="3333" dirty="0" smtClean="0"/>
          </a:p>
          <a:p>
            <a:r>
              <a:rPr lang="en-US" sz="3333" dirty="0" smtClean="0"/>
              <a:t>Isolation Forest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err="1" smtClean="0"/>
              <a:t>asdfadsf</a:t>
            </a:r>
            <a:endParaRPr lang="en-US" sz="3333" dirty="0"/>
          </a:p>
        </p:txBody>
      </p:sp>
      <p:sp>
        <p:nvSpPr>
          <p:cNvPr id="34" name="TextBox 33"/>
          <p:cNvSpPr txBox="1"/>
          <p:nvPr/>
        </p:nvSpPr>
        <p:spPr>
          <a:xfrm>
            <a:off x="1300782" y="17181443"/>
            <a:ext cx="7595453" cy="573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 smtClean="0"/>
              <a:t>&lt;Example </a:t>
            </a:r>
            <a:r>
              <a:rPr lang="en-US" sz="3333" b="1" dirty="0"/>
              <a:t>images/tables/graphs</a:t>
            </a:r>
            <a:r>
              <a:rPr lang="en-US" sz="3333" b="1" dirty="0" smtClean="0"/>
              <a:t>.&gt;</a:t>
            </a:r>
          </a:p>
          <a:p>
            <a:r>
              <a:rPr lang="en-US" sz="3333" b="1" dirty="0" smtClean="0"/>
              <a:t>&lt;Describe your dataset&gt;</a:t>
            </a:r>
          </a:p>
          <a:p>
            <a:r>
              <a:rPr lang="en-US" sz="3333" b="1" dirty="0" smtClean="0"/>
              <a:t> </a:t>
            </a:r>
            <a:r>
              <a:rPr lang="en-US" sz="3333" b="1" dirty="0" smtClean="0"/>
              <a:t>Specify number of bands, any special properties. </a:t>
            </a:r>
            <a:endParaRPr lang="en-US" sz="3333" b="1" dirty="0"/>
          </a:p>
          <a:p>
            <a:endParaRPr lang="en-US" sz="3333" dirty="0" smtClean="0"/>
          </a:p>
          <a:p>
            <a:r>
              <a:rPr lang="en-US" sz="3333" dirty="0" smtClean="0"/>
              <a:t>Using data from the Million Song Dataset CITE, and reducing the features to LIST FEATURES</a:t>
            </a:r>
          </a:p>
          <a:p>
            <a:endParaRPr lang="en-US" sz="3333" dirty="0"/>
          </a:p>
          <a:p>
            <a:r>
              <a:rPr lang="en-US" sz="3333" dirty="0" smtClean="0"/>
              <a:t>Some kind of sample data (one entry) ?</a:t>
            </a:r>
          </a:p>
          <a:p>
            <a:endParaRPr lang="en-US" sz="3333" dirty="0"/>
          </a:p>
        </p:txBody>
      </p:sp>
      <p:sp>
        <p:nvSpPr>
          <p:cNvPr id="35" name="TextBox 34"/>
          <p:cNvSpPr txBox="1"/>
          <p:nvPr/>
        </p:nvSpPr>
        <p:spPr>
          <a:xfrm>
            <a:off x="10671683" y="6928263"/>
            <a:ext cx="15232632" cy="829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Class imbalance was a major problem, with nearly all classifiers getting good accuracy on the whole data by always predicting “no”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Linear regression assumes continuous continuous features, which is not true in this case, so results were poor (as expected).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err="1" smtClean="0"/>
              <a:t>kNN</a:t>
            </a:r>
            <a:r>
              <a:rPr lang="en-US" sz="3333" dirty="0" smtClean="0"/>
              <a:t> was too slow on the dataset (runtime in weeks) without a tree structure to limit distance calculations.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Isolation Forest worked well on the initial sample, but ran out of memory on the full dataset.</a:t>
            </a:r>
            <a:endParaRPr lang="en-US" sz="3333" dirty="0"/>
          </a:p>
          <a:p>
            <a:pPr marL="952462" indent="-952462">
              <a:buFont typeface="Arial" charset="0"/>
              <a:buChar char="•"/>
            </a:pPr>
            <a:r>
              <a:rPr lang="en-US" sz="3333" b="1" dirty="0"/>
              <a:t>K-L divergence is a measure of distance between distributions. </a:t>
            </a:r>
          </a:p>
          <a:p>
            <a:pPr marL="952462" indent="-952462">
              <a:buFont typeface="Arial" charset="0"/>
              <a:buChar char="•"/>
            </a:pPr>
            <a:endParaRPr lang="en-US" sz="3333" b="1" dirty="0"/>
          </a:p>
          <a:p>
            <a:pPr marL="952462" indent="-952462">
              <a:buFont typeface="Arial" charset="0"/>
              <a:buChar char="•"/>
            </a:pPr>
            <a:endParaRPr lang="en-US" sz="3333" b="1" dirty="0"/>
          </a:p>
          <a:p>
            <a:r>
              <a:rPr lang="en-US" sz="3333" b="1" dirty="0"/>
              <a:t>&lt;Diagram for best performing model&gt;</a:t>
            </a:r>
          </a:p>
          <a:p>
            <a:r>
              <a:rPr lang="en-US" sz="3333" b="1" dirty="0"/>
              <a:t>Input image -&gt; Gaussian mixture model -&gt; </a:t>
            </a:r>
            <a:r>
              <a:rPr lang="en-US" sz="3333" b="1" dirty="0" err="1"/>
              <a:t>kNN</a:t>
            </a:r>
            <a:r>
              <a:rPr lang="en-US" sz="3333" b="1" dirty="0"/>
              <a:t> to GMM templates using K-L divergence</a:t>
            </a:r>
            <a:r>
              <a:rPr lang="en-US" sz="3333" b="1" dirty="0" smtClean="0"/>
              <a:t>.</a:t>
            </a:r>
          </a:p>
          <a:p>
            <a:r>
              <a:rPr lang="en-US" sz="3333" dirty="0" smtClean="0"/>
              <a:t>.</a:t>
            </a:r>
            <a:endParaRPr lang="en-US" sz="3333" dirty="0"/>
          </a:p>
          <a:p>
            <a:endParaRPr lang="en-US" sz="3333" dirty="0"/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419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&lt;diagrams showing the results of your method&gt;</a:t>
            </a:r>
          </a:p>
          <a:p>
            <a:endParaRPr lang="en-US" sz="3333" dirty="0" smtClean="0"/>
          </a:p>
          <a:p>
            <a:r>
              <a:rPr lang="en-US" sz="3333" dirty="0" smtClean="0"/>
              <a:t>I suggest we put here:</a:t>
            </a:r>
            <a:endParaRPr lang="en-US" sz="3333" dirty="0"/>
          </a:p>
          <a:p>
            <a:pPr marL="714346" indent="-714346">
              <a:buAutoNum type="romanLcParenBoth"/>
            </a:pPr>
            <a:r>
              <a:rPr lang="en-US" sz="3333" dirty="0" smtClean="0"/>
              <a:t>Graph of precision-recall, or ROC, etc. for all classifiers</a:t>
            </a:r>
            <a:endParaRPr lang="en-US" sz="3333" dirty="0"/>
          </a:p>
          <a:p>
            <a:pPr marL="714346" indent="-714346">
              <a:buAutoNum type="romanLcParenBoth"/>
            </a:pPr>
            <a:r>
              <a:rPr lang="en-US" sz="3333" dirty="0" smtClean="0"/>
              <a:t>Comparison of library vs our implementations of NB and </a:t>
            </a:r>
            <a:r>
              <a:rPr lang="en-US" sz="3333" dirty="0" err="1" smtClean="0"/>
              <a:t>kNN</a:t>
            </a:r>
            <a:endParaRPr lang="en-US" sz="3333" dirty="0"/>
          </a:p>
          <a:p>
            <a:pPr marL="714346" indent="-714346">
              <a:buAutoNum type="romanLcParenBoth"/>
            </a:pPr>
            <a:r>
              <a:rPr lang="en-US" sz="3333" dirty="0" smtClean="0"/>
              <a:t>Methods with/without </a:t>
            </a:r>
            <a:r>
              <a:rPr lang="en-US" sz="3333" dirty="0" err="1" smtClean="0"/>
              <a:t>undersampling</a:t>
            </a:r>
            <a:r>
              <a:rPr lang="en-US" sz="3333" dirty="0" smtClean="0"/>
              <a:t> (I made an </a:t>
            </a:r>
            <a:r>
              <a:rPr lang="en-US" sz="3333" dirty="0" err="1" smtClean="0"/>
              <a:t>undersampling</a:t>
            </a:r>
            <a:r>
              <a:rPr lang="en-US" sz="3333" dirty="0" smtClean="0"/>
              <a:t> method)</a:t>
            </a:r>
          </a:p>
          <a:p>
            <a:pPr marL="714346" indent="-714346">
              <a:buAutoNum type="romanLcParenBoth"/>
            </a:pPr>
            <a:endParaRPr lang="en-US" sz="3333" dirty="0"/>
          </a:p>
          <a:p>
            <a:pPr marL="714346" indent="-714346">
              <a:buAutoNum type="romanLcParenBoth"/>
            </a:pPr>
            <a:r>
              <a:rPr lang="en-US" sz="3333" dirty="0" smtClean="0"/>
              <a:t>Something about runtime comparison - ?</a:t>
            </a:r>
            <a:endParaRPr lang="en-US" sz="3333" dirty="0"/>
          </a:p>
        </p:txBody>
      </p:sp>
      <p:sp>
        <p:nvSpPr>
          <p:cNvPr id="41" name="TextBox 40"/>
          <p:cNvSpPr txBox="1"/>
          <p:nvPr/>
        </p:nvSpPr>
        <p:spPr>
          <a:xfrm>
            <a:off x="27735877" y="23418614"/>
            <a:ext cx="7614336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33" b="1" dirty="0" smtClean="0"/>
          </a:p>
          <a:p>
            <a:r>
              <a:rPr lang="en-US" sz="3333" b="1" dirty="0" smtClean="0"/>
              <a:t>2-6 papers here</a:t>
            </a:r>
            <a:endParaRPr lang="en-US" sz="3333" b="1" dirty="0" smtClean="0"/>
          </a:p>
          <a:p>
            <a:endParaRPr lang="en-US" sz="3333" dirty="0"/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47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smtClean="0"/>
              <a:t>XXX performed best on thi</a:t>
            </a:r>
            <a:r>
              <a:rPr lang="en-US" sz="3333" dirty="0" smtClean="0"/>
              <a:t>s task because YYY.  </a:t>
            </a:r>
          </a:p>
          <a:p>
            <a:endParaRPr lang="en-US" sz="3333" dirty="0" smtClean="0"/>
          </a:p>
          <a:p>
            <a:r>
              <a:rPr lang="en-US" sz="3333" dirty="0" smtClean="0"/>
              <a:t>AAA was the best at finding the rare (positive) class, BBB was the most balanced in terms of predicting both majority and rare class well.</a:t>
            </a:r>
          </a:p>
          <a:p>
            <a:endParaRPr lang="en-US" sz="3333" dirty="0" smtClean="0"/>
          </a:p>
          <a:p>
            <a:r>
              <a:rPr lang="en-US" sz="3333" dirty="0" err="1" smtClean="0"/>
              <a:t>Undersampling</a:t>
            </a:r>
            <a:r>
              <a:rPr lang="en-US" sz="3333" dirty="0" smtClean="0"/>
              <a:t> did ZZZZ to our results, </a:t>
            </a:r>
            <a:endParaRPr lang="en-US" sz="3333" dirty="0"/>
          </a:p>
        </p:txBody>
      </p:sp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2532</TotalTime>
  <Words>411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Microsoft Office User</cp:lastModifiedBy>
  <cp:revision>84</cp:revision>
  <dcterms:created xsi:type="dcterms:W3CDTF">2016-05-09T14:19:31Z</dcterms:created>
  <dcterms:modified xsi:type="dcterms:W3CDTF">2017-04-19T16:14:22Z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