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8" r:id="rId3"/>
    <p:sldId id="259" r:id="rId4"/>
    <p:sldId id="285" r:id="rId5"/>
    <p:sldId id="287" r:id="rId6"/>
    <p:sldId id="288" r:id="rId7"/>
    <p:sldId id="286" r:id="rId8"/>
    <p:sldId id="302" r:id="rId9"/>
    <p:sldId id="289" r:id="rId10"/>
    <p:sldId id="290" r:id="rId11"/>
    <p:sldId id="291" r:id="rId12"/>
    <p:sldId id="293" r:id="rId13"/>
    <p:sldId id="294" r:id="rId14"/>
    <p:sldId id="303" r:id="rId15"/>
    <p:sldId id="304" r:id="rId16"/>
    <p:sldId id="305" r:id="rId17"/>
    <p:sldId id="278" r:id="rId18"/>
  </p:sldIdLst>
  <p:sldSz cx="9144000" cy="5143500" type="screen16x9"/>
  <p:notesSz cx="6858000" cy="9144000"/>
  <p:embeddedFontLst>
    <p:embeddedFont>
      <p:font typeface="Barlow" panose="020B0604020202020204" charset="0"/>
      <p:regular r:id="rId20"/>
      <p:bold r:id="rId21"/>
      <p:italic r:id="rId22"/>
      <p:boldItalic r:id="rId23"/>
    </p:embeddedFont>
    <p:embeddedFont>
      <p:font typeface="Barlow Light" panose="020B0604020202020204" charset="0"/>
      <p:regular r:id="rId24"/>
      <p:bold r:id="rId25"/>
      <p:italic r:id="rId26"/>
      <p:boldItalic r:id="rId27"/>
    </p:embeddedFont>
    <p:embeddedFont>
      <p:font typeface="Barlow SemiBold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DBBE6B-955F-400F-96EF-E614FEFD1F78}">
  <a:tblStyle styleId="{89DBBE6B-955F-400F-96EF-E614FEFD1F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20601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002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295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Restaurant multi-label classification by photo</a:t>
            </a:r>
            <a:endParaRPr sz="4000" dirty="0"/>
          </a:p>
        </p:txBody>
      </p:sp>
      <p:sp>
        <p:nvSpPr>
          <p:cNvPr id="3" name="Google Shape;516;p13"/>
          <p:cNvSpPr txBox="1">
            <a:spLocks/>
          </p:cNvSpPr>
          <p:nvPr/>
        </p:nvSpPr>
        <p:spPr>
          <a:xfrm>
            <a:off x="755576" y="3435846"/>
            <a:ext cx="4968552" cy="177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rPr lang="en-US" sz="1400" dirty="0"/>
              <a:t>Presented By : </a:t>
            </a:r>
          </a:p>
          <a:p>
            <a:r>
              <a:rPr lang="en-US" sz="1400" dirty="0"/>
              <a:t>Bechir Anoir CHABCHOUB </a:t>
            </a:r>
          </a:p>
          <a:p>
            <a:r>
              <a:rPr lang="en-US" sz="1400" dirty="0"/>
              <a:t>Mohamed BELLAKHAL </a:t>
            </a:r>
          </a:p>
          <a:p>
            <a:endParaRPr lang="en-US" sz="1400" dirty="0"/>
          </a:p>
          <a:p>
            <a:r>
              <a:rPr lang="en-US" sz="1400" dirty="0"/>
              <a:t>Supervised By :</a:t>
            </a:r>
          </a:p>
          <a:p>
            <a:r>
              <a:rPr lang="en-US" sz="1400" dirty="0"/>
              <a:t>Dr. Ferdaous </a:t>
            </a:r>
            <a:r>
              <a:rPr lang="en-US" sz="1400" dirty="0" err="1"/>
              <a:t>Chaabane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9592" y="2499742"/>
            <a:ext cx="77048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8" name="Google Shape;538;p16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10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7" name="Google Shape;537;p16"/>
          <p:cNvSpPr txBox="1">
            <a:spLocks/>
          </p:cNvSpPr>
          <p:nvPr/>
        </p:nvSpPr>
        <p:spPr>
          <a:xfrm>
            <a:off x="758050" y="1419622"/>
            <a:ext cx="8385950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342900" indent="-342900">
              <a:buClr>
                <a:schemeClr val="dk1"/>
              </a:buClr>
              <a:buSzPts val="1100"/>
            </a:pPr>
            <a:r>
              <a:rPr lang="en-US" sz="2000" dirty="0"/>
              <a:t>A convolutional neural network that is 50 layers deep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2000" dirty="0"/>
              <a:t>The pre-trained network can classify images into 1000 object categories</a:t>
            </a:r>
          </a:p>
          <a:p>
            <a:pPr marL="342900" indent="-342900">
              <a:buClr>
                <a:schemeClr val="dk1"/>
              </a:buClr>
              <a:buSzPts val="1100"/>
            </a:pPr>
            <a:endParaRPr lang="en-US" sz="2000" dirty="0"/>
          </a:p>
        </p:txBody>
      </p:sp>
      <p:sp>
        <p:nvSpPr>
          <p:cNvPr id="8" name="Google Shape;536;p16"/>
          <p:cNvSpPr txBox="1">
            <a:spLocks/>
          </p:cNvSpPr>
          <p:nvPr/>
        </p:nvSpPr>
        <p:spPr>
          <a:xfrm>
            <a:off x="1197117" y="411510"/>
            <a:ext cx="6912768" cy="1264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rPr lang="fr-FR" sz="2800" b="1" dirty="0">
                <a:solidFill>
                  <a:schemeClr val="accent1"/>
                </a:solidFill>
              </a:rPr>
              <a:t>Resnet 50 </a:t>
            </a:r>
          </a:p>
        </p:txBody>
      </p:sp>
      <p:sp>
        <p:nvSpPr>
          <p:cNvPr id="10" name="Google Shape;537;p16"/>
          <p:cNvSpPr txBox="1">
            <a:spLocks/>
          </p:cNvSpPr>
          <p:nvPr/>
        </p:nvSpPr>
        <p:spPr>
          <a:xfrm>
            <a:off x="971600" y="2486994"/>
            <a:ext cx="8244408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/>
              <a:t>Resnet </a:t>
            </a:r>
            <a:r>
              <a:rPr lang="en-US" sz="1400" dirty="0">
                <a:sym typeface="Wingdings" panose="05000000000000000000" pitchFamily="2" charset="2"/>
              </a:rPr>
              <a:t> Detect objects in our images  Assign each restaurant class to a specific set of objects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3875523" y="3507854"/>
            <a:ext cx="1479220" cy="610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Google Shape;537;p16"/>
          <p:cNvSpPr txBox="1">
            <a:spLocks/>
          </p:cNvSpPr>
          <p:nvPr/>
        </p:nvSpPr>
        <p:spPr>
          <a:xfrm>
            <a:off x="3875523" y="3579862"/>
            <a:ext cx="1479220" cy="543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1400" b="1" dirty="0"/>
              <a:t>Objects extraction</a:t>
            </a:r>
          </a:p>
        </p:txBody>
      </p:sp>
      <p:sp>
        <p:nvSpPr>
          <p:cNvPr id="14" name="Google Shape;537;p16"/>
          <p:cNvSpPr txBox="1">
            <a:spLocks/>
          </p:cNvSpPr>
          <p:nvPr/>
        </p:nvSpPr>
        <p:spPr>
          <a:xfrm>
            <a:off x="1835696" y="3568151"/>
            <a:ext cx="2160240" cy="543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1400" b="1" dirty="0"/>
              <a:t>New Photo to test </a:t>
            </a:r>
            <a:r>
              <a:rPr lang="en-US" sz="1400" b="1" dirty="0">
                <a:sym typeface="Wingdings" panose="05000000000000000000" pitchFamily="2" charset="2"/>
              </a:rPr>
              <a:t></a:t>
            </a:r>
            <a:endParaRPr lang="en-US" sz="1400" b="1" dirty="0"/>
          </a:p>
        </p:txBody>
      </p:sp>
      <p:sp>
        <p:nvSpPr>
          <p:cNvPr id="15" name="Google Shape;537;p16"/>
          <p:cNvSpPr txBox="1">
            <a:spLocks/>
          </p:cNvSpPr>
          <p:nvPr/>
        </p:nvSpPr>
        <p:spPr>
          <a:xfrm>
            <a:off x="5148064" y="3579862"/>
            <a:ext cx="2160240" cy="543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1400" b="1" dirty="0">
                <a:sym typeface="Wingdings" panose="05000000000000000000" pitchFamily="2" charset="2"/>
              </a:rPr>
              <a:t> Labeled Photo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55687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5. Evaluation 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15057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6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12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46" y="1694175"/>
            <a:ext cx="2592288" cy="719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 descr="No description available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46" y="987574"/>
            <a:ext cx="72104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46" y="2736721"/>
            <a:ext cx="39243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96078"/>
            <a:ext cx="4752528" cy="79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656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6. Final results and visualization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862691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6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14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5122" name="Picture 2" descr="No description availab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1510"/>
            <a:ext cx="4739385" cy="211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No description available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19622"/>
            <a:ext cx="4464496" cy="201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No description available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7774"/>
            <a:ext cx="4248472" cy="19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595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7. Self Tested Data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995303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6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16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4A0E2-51C5-4B50-866E-D730639D3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51471"/>
            <a:ext cx="7800975" cy="1728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E1F1A7-D861-4282-A21A-55E970D7B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129" y="1707654"/>
            <a:ext cx="7896225" cy="15841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3DEAE3-27AF-44E6-A859-C218D1BF9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129" y="3191761"/>
            <a:ext cx="7800975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04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5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17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753" name="Google Shape;753;p35"/>
          <p:cNvSpPr txBox="1">
            <a:spLocks noGrp="1"/>
          </p:cNvSpPr>
          <p:nvPr>
            <p:ph type="ctrTitle" idx="4294967295"/>
          </p:nvPr>
        </p:nvSpPr>
        <p:spPr>
          <a:xfrm>
            <a:off x="4201550" y="1202463"/>
            <a:ext cx="4288800" cy="83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Thanks!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754" name="Google Shape;754;p35"/>
          <p:cNvSpPr txBox="1">
            <a:spLocks noGrp="1"/>
          </p:cNvSpPr>
          <p:nvPr>
            <p:ph type="subTitle" idx="4294967295"/>
          </p:nvPr>
        </p:nvSpPr>
        <p:spPr>
          <a:xfrm>
            <a:off x="4201550" y="2063638"/>
            <a:ext cx="4288800" cy="18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Any questions?</a:t>
            </a:r>
            <a:endParaRPr dirty="0"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755" name="Google Shape;755;p35"/>
          <p:cNvPicPr preferRelativeResize="0"/>
          <p:nvPr/>
        </p:nvPicPr>
        <p:blipFill rotWithShape="1">
          <a:blip r:embed="rId3">
            <a:alphaModFix/>
          </a:blip>
          <a:srcRect r="62099"/>
          <a:stretch/>
        </p:blipFill>
        <p:spPr>
          <a:xfrm>
            <a:off x="648603" y="0"/>
            <a:ext cx="2920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Idea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6"/>
          <p:cNvSpPr txBox="1">
            <a:spLocks noGrp="1"/>
          </p:cNvSpPr>
          <p:nvPr>
            <p:ph type="ctrTitle" idx="4294967295"/>
          </p:nvPr>
        </p:nvSpPr>
        <p:spPr>
          <a:xfrm>
            <a:off x="827584" y="1203598"/>
            <a:ext cx="4464496" cy="126454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1"/>
                </a:solidFill>
              </a:rPr>
              <a:t>Restaurant classification by photo</a:t>
            </a:r>
            <a:endParaRPr sz="2800" b="1" dirty="0">
              <a:solidFill>
                <a:schemeClr val="accent1"/>
              </a:solidFill>
            </a:endParaRPr>
          </a:p>
        </p:txBody>
      </p:sp>
      <p:sp>
        <p:nvSpPr>
          <p:cNvPr id="537" name="Google Shape;537;p16"/>
          <p:cNvSpPr txBox="1">
            <a:spLocks noGrp="1"/>
          </p:cNvSpPr>
          <p:nvPr>
            <p:ph type="subTitle" idx="4294967295"/>
          </p:nvPr>
        </p:nvSpPr>
        <p:spPr>
          <a:xfrm>
            <a:off x="755576" y="2499742"/>
            <a:ext cx="8136904" cy="22322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</a:pPr>
            <a:r>
              <a:rPr lang="en-US" sz="2000" dirty="0"/>
              <a:t>Creating a Restaurant recommendation model based on old review photos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2000" dirty="0"/>
              <a:t>Giving to each restaurant a set of labels such as good for dinner, good for lunch, good for kids…</a:t>
            </a:r>
            <a:endParaRPr sz="2000" b="1" dirty="0"/>
          </a:p>
        </p:txBody>
      </p:sp>
      <p:sp>
        <p:nvSpPr>
          <p:cNvPr id="538" name="Google Shape;538;p16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3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1026" name="Picture 2" descr="Food Collage. Many photos of tasty dishes, a design template for a banner,  flyer, or restaurant menu - Buy this stock photo and explore similar images  at Adobe Stock | Adobe 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592" y="168251"/>
            <a:ext cx="3672408" cy="183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2. </a:t>
            </a:r>
            <a:r>
              <a:rPr lang="en" dirty="0"/>
              <a:t>Project Pipeline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304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6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5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1108593" y="843558"/>
            <a:ext cx="3148086" cy="997672"/>
            <a:chOff x="1135882" y="1191991"/>
            <a:chExt cx="3148086" cy="997672"/>
          </a:xfrm>
        </p:grpSpPr>
        <p:sp>
          <p:nvSpPr>
            <p:cNvPr id="6" name="Google Shape;681;p29"/>
            <p:cNvSpPr txBox="1"/>
            <p:nvPr/>
          </p:nvSpPr>
          <p:spPr>
            <a:xfrm>
              <a:off x="1475656" y="1191991"/>
              <a:ext cx="2808312" cy="9976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Data exploration and cleaning </a:t>
              </a:r>
              <a:endParaRPr sz="16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7" name="Google Shape;683;p29"/>
            <p:cNvSpPr txBox="1"/>
            <p:nvPr/>
          </p:nvSpPr>
          <p:spPr>
            <a:xfrm>
              <a:off x="1135882" y="1479044"/>
              <a:ext cx="339774" cy="4656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 b="1" dirty="0">
                  <a:solidFill>
                    <a:schemeClr val="tx1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sz="1600" b="1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pic>
        <p:nvPicPr>
          <p:cNvPr id="3074" name="Picture 2" descr="A Closer Look at Exploratory Data Analysis: What and Wh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754328"/>
            <a:ext cx="1296144" cy="117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e 9"/>
          <p:cNvGrpSpPr/>
          <p:nvPr/>
        </p:nvGrpSpPr>
        <p:grpSpPr>
          <a:xfrm>
            <a:off x="1193224" y="2355726"/>
            <a:ext cx="3148086" cy="997672"/>
            <a:chOff x="1135882" y="1213056"/>
            <a:chExt cx="3148086" cy="997672"/>
          </a:xfrm>
        </p:grpSpPr>
        <p:sp>
          <p:nvSpPr>
            <p:cNvPr id="11" name="Google Shape;681;p29"/>
            <p:cNvSpPr txBox="1"/>
            <p:nvPr/>
          </p:nvSpPr>
          <p:spPr>
            <a:xfrm>
              <a:off x="1475656" y="1213056"/>
              <a:ext cx="2808312" cy="9976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Predictive Modeling and recommendation </a:t>
              </a:r>
              <a:endParaRPr sz="16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2" name="Google Shape;683;p29"/>
            <p:cNvSpPr txBox="1"/>
            <p:nvPr/>
          </p:nvSpPr>
          <p:spPr>
            <a:xfrm>
              <a:off x="1135882" y="1479044"/>
              <a:ext cx="339774" cy="4656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 b="1" dirty="0">
                  <a:solidFill>
                    <a:schemeClr val="tx1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1600" b="1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pic>
        <p:nvPicPr>
          <p:cNvPr id="3076" name="Picture 4" descr="Difference between forecasting, Predictive modeling, machine learning -  YouTub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300281"/>
            <a:ext cx="1872208" cy="105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e 13"/>
          <p:cNvGrpSpPr/>
          <p:nvPr/>
        </p:nvGrpSpPr>
        <p:grpSpPr>
          <a:xfrm>
            <a:off x="1278480" y="3795886"/>
            <a:ext cx="3148086" cy="997672"/>
            <a:chOff x="1135882" y="1213056"/>
            <a:chExt cx="3148086" cy="997672"/>
          </a:xfrm>
        </p:grpSpPr>
        <p:sp>
          <p:nvSpPr>
            <p:cNvPr id="15" name="Google Shape;681;p29"/>
            <p:cNvSpPr txBox="1"/>
            <p:nvPr/>
          </p:nvSpPr>
          <p:spPr>
            <a:xfrm>
              <a:off x="1475656" y="1213056"/>
              <a:ext cx="2808312" cy="9976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Evaluation and results visualization</a:t>
              </a:r>
              <a:endParaRPr sz="16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6" name="Google Shape;683;p29"/>
            <p:cNvSpPr txBox="1"/>
            <p:nvPr/>
          </p:nvSpPr>
          <p:spPr>
            <a:xfrm>
              <a:off x="1135882" y="1479044"/>
              <a:ext cx="339774" cy="4656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 b="1" dirty="0">
                  <a:solidFill>
                    <a:schemeClr val="tx1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sz="1600" b="1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pic>
        <p:nvPicPr>
          <p:cNvPr id="2050" name="Picture 2" descr="MODEL EVALUATION TECHNIQUES | Data Ved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423" y="3435846"/>
            <a:ext cx="1131441" cy="152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41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3. Data-set and data exploration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94804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6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7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5" name="Google Shape;537;p16"/>
          <p:cNvSpPr txBox="1">
            <a:spLocks/>
          </p:cNvSpPr>
          <p:nvPr/>
        </p:nvSpPr>
        <p:spPr>
          <a:xfrm>
            <a:off x="1247421" y="439843"/>
            <a:ext cx="7357027" cy="223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342900" indent="-342900">
              <a:buClr>
                <a:schemeClr val="dk1"/>
              </a:buClr>
              <a:buSzPts val="1100"/>
            </a:pPr>
            <a:r>
              <a:rPr lang="en-US" sz="2000" dirty="0"/>
              <a:t>We used the YELP dataset from Kaggle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fr-FR" sz="2000" dirty="0"/>
              <a:t>234842 samples of classified restaurant photos by the YELP community </a:t>
            </a:r>
          </a:p>
          <a:p>
            <a:pPr marL="342900" indent="-342900">
              <a:buClr>
                <a:schemeClr val="dk1"/>
              </a:buClr>
              <a:buSzPts val="1100"/>
            </a:pPr>
            <a:endParaRPr lang="en-US" sz="20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 dirty="0"/>
              <a:t>Insight on the data 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421" y="2499742"/>
            <a:ext cx="1944216" cy="2464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484654"/>
            <a:ext cx="2282242" cy="2126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055" y="2499742"/>
            <a:ext cx="2963986" cy="1705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6364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6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8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745" y="131662"/>
            <a:ext cx="3312368" cy="140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827880"/>
            <a:ext cx="37242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9662"/>
            <a:ext cx="37052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931790"/>
            <a:ext cx="36957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35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4. Model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917901288"/>
      </p:ext>
    </p:extLst>
  </p:cSld>
  <p:clrMapOvr>
    <a:masterClrMapping/>
  </p:clrMapOvr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186</Words>
  <Application>Microsoft Office PowerPoint</Application>
  <PresentationFormat>On-screen Show (16:9)</PresentationFormat>
  <Paragraphs>45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Barlow</vt:lpstr>
      <vt:lpstr>Barlow SemiBold</vt:lpstr>
      <vt:lpstr>Barlow Light</vt:lpstr>
      <vt:lpstr>Lodovico template</vt:lpstr>
      <vt:lpstr>Restaurant multi-label classification by photo</vt:lpstr>
      <vt:lpstr>1. Idea</vt:lpstr>
      <vt:lpstr>Restaurant classification by photo</vt:lpstr>
      <vt:lpstr>2. Project Pipeline</vt:lpstr>
      <vt:lpstr>PowerPoint Presentation</vt:lpstr>
      <vt:lpstr>3. Data-set and data exploration</vt:lpstr>
      <vt:lpstr>PowerPoint Presentation</vt:lpstr>
      <vt:lpstr>PowerPoint Presentation</vt:lpstr>
      <vt:lpstr>4. Model</vt:lpstr>
      <vt:lpstr>PowerPoint Presentation</vt:lpstr>
      <vt:lpstr>5. Evaluation </vt:lpstr>
      <vt:lpstr>PowerPoint Presentation</vt:lpstr>
      <vt:lpstr>6. Final results and visualization</vt:lpstr>
      <vt:lpstr>PowerPoint Presentation</vt:lpstr>
      <vt:lpstr>7. Self Tested Data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Big Data project</dc:title>
  <cp:lastModifiedBy>Bechir Anoir Chabchoub</cp:lastModifiedBy>
  <cp:revision>30</cp:revision>
  <dcterms:modified xsi:type="dcterms:W3CDTF">2021-01-26T01:07:48Z</dcterms:modified>
</cp:coreProperties>
</file>