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Garamon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aramond-bold.fntdata"/><Relationship Id="rId16" Type="http://schemas.openxmlformats.org/officeDocument/2006/relationships/font" Target="fonts/Garamond-regular.fntdata"/><Relationship Id="rId5" Type="http://schemas.openxmlformats.org/officeDocument/2006/relationships/slide" Target="slides/slide1.xml"/><Relationship Id="rId19" Type="http://schemas.openxmlformats.org/officeDocument/2006/relationships/font" Target="fonts/Garamond-boldItalic.fntdata"/><Relationship Id="rId6" Type="http://schemas.openxmlformats.org/officeDocument/2006/relationships/slide" Target="slides/slide2.xml"/><Relationship Id="rId18" Type="http://schemas.openxmlformats.org/officeDocument/2006/relationships/font" Target="fonts/Garamon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9f9e2b241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9f9e2b24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d9f9e2b241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7d0360a60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7d0360a60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Marwane: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Future contributions would be to pursue this study and plot the affect of meta step-size θ on different algorithms.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Implementing successfully all four algorithms especially within the robotic arm task would also be a very interesting study.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One other perspective to consider in this context, will be to generalize TIDBD from being based on only one step TD error to a more general multi-step update.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We can attempt to change TIDBD so that it can use online RL with eligibility traces to train for example a deep neural network as a function approximato, and therefore investigate multi step-size tuning.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A final perspective will be also to conduct extensive research on the effect of the parameter λ on TIDBD and AutoTIDBD especially in the robotic arm setting.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07d0360a60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Catherine</a:t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2743c0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Ali</a:t>
            </a:r>
            <a:endParaRPr/>
          </a:p>
        </p:txBody>
      </p:sp>
      <p:sp>
        <p:nvSpPr>
          <p:cNvPr id="152" name="Google Shape;152;gda2743c0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7a58b1f61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7a58b1f61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Catherine</a:t>
            </a:r>
            <a:endParaRPr/>
          </a:p>
        </p:txBody>
      </p:sp>
      <p:sp>
        <p:nvSpPr>
          <p:cNvPr id="160" name="Google Shape;160;g107a58b1f61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a2474910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a2474910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Ali</a:t>
            </a:r>
            <a:endParaRPr/>
          </a:p>
        </p:txBody>
      </p:sp>
      <p:sp>
        <p:nvSpPr>
          <p:cNvPr id="171" name="Google Shape;171;gda2474910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7d0360a60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7d0360a60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Ali</a:t>
            </a:r>
            <a:endParaRPr/>
          </a:p>
        </p:txBody>
      </p:sp>
      <p:sp>
        <p:nvSpPr>
          <p:cNvPr id="180" name="Google Shape;180;g107d0360a60_3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7d0360a60_3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7d0360a60_3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Ali</a:t>
            </a:r>
            <a:endParaRPr/>
          </a:p>
        </p:txBody>
      </p:sp>
      <p:sp>
        <p:nvSpPr>
          <p:cNvPr id="189" name="Google Shape;189;g107d0360a60_3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7d0360a60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7d0360a60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Ali</a:t>
            </a:r>
            <a:endParaRPr/>
          </a:p>
        </p:txBody>
      </p:sp>
      <p:sp>
        <p:nvSpPr>
          <p:cNvPr id="198" name="Google Shape;198;g107d0360a60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831f9ccc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831f9ccc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Marwane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One other thing we investigated was the effect of changing lambda values?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Our experiment showed that our comparisons done remain consistent for different λ values, in fact, as in the figure below, asymptotically the shape and comparisons don't change when changing lambda values, but, the learning improves.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Char char="●"/>
            </a:pPr>
            <a:r>
              <a:rPr lang="en-CA" sz="900">
                <a:latin typeface="Garamond"/>
                <a:ea typeface="Garamond"/>
                <a:cs typeface="Garamond"/>
                <a:sym typeface="Garamond"/>
              </a:rPr>
              <a:t>Learns more slowly for aggressive α0 than TIDBD</a:t>
            </a:r>
            <a:endParaRPr sz="900"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Char char="●"/>
            </a:pPr>
            <a:r>
              <a:rPr lang="en-CA" sz="900">
                <a:latin typeface="Garamond"/>
                <a:ea typeface="Garamond"/>
                <a:cs typeface="Garamond"/>
                <a:sym typeface="Garamond"/>
              </a:rPr>
              <a:t>Issues with off-policy prediction methods, as well as approaches using various eligibility traces</a:t>
            </a:r>
            <a:endParaRPr sz="100"/>
          </a:p>
        </p:txBody>
      </p:sp>
      <p:sp>
        <p:nvSpPr>
          <p:cNvPr id="206" name="Google Shape;206;g10831f9ccc5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39597" y="1775011"/>
            <a:ext cx="8465568" cy="1734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7081165" cy="44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529387" y="5839305"/>
            <a:ext cx="20757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7161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9597" y="526893"/>
            <a:ext cx="2821717" cy="1156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66000" y="6428327"/>
            <a:ext cx="12060000" cy="365125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6000" y="434817"/>
            <a:ext cx="12060000" cy="63574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" name="Google Shape;22;p2"/>
          <p:cNvSpPr/>
          <p:nvPr/>
        </p:nvSpPr>
        <p:spPr>
          <a:xfrm rot="5400000">
            <a:off x="5301148" y="3388882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3000">
                <a:srgbClr val="BA1D33"/>
              </a:gs>
              <a:gs pos="52999">
                <a:srgbClr val="BA1D33"/>
              </a:gs>
              <a:gs pos="98000">
                <a:srgbClr val="BA1D33"/>
              </a:gs>
              <a:gs pos="100000">
                <a:srgbClr val="C7D5ED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" name="Google Shape;23;p2"/>
          <p:cNvSpPr/>
          <p:nvPr/>
        </p:nvSpPr>
        <p:spPr>
          <a:xfrm rot="5400000">
            <a:off x="6031398" y="3388881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3000">
                <a:srgbClr val="FB961D"/>
              </a:gs>
              <a:gs pos="52999">
                <a:srgbClr val="FB961D"/>
              </a:gs>
              <a:gs pos="98000">
                <a:srgbClr val="FB961D"/>
              </a:gs>
              <a:gs pos="100000">
                <a:srgbClr val="C7D5ED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" name="Google Shape;24;p2"/>
          <p:cNvSpPr/>
          <p:nvPr/>
        </p:nvSpPr>
        <p:spPr>
          <a:xfrm rot="5400000">
            <a:off x="6761648" y="3388879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3000">
                <a:srgbClr val="8AC93B"/>
              </a:gs>
              <a:gs pos="52999">
                <a:srgbClr val="8AC93B"/>
              </a:gs>
              <a:gs pos="98000">
                <a:srgbClr val="8AC93B"/>
              </a:gs>
              <a:gs pos="100000">
                <a:srgbClr val="C7D5ED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" name="Google Shape;25;p2"/>
          <p:cNvSpPr/>
          <p:nvPr/>
        </p:nvSpPr>
        <p:spPr>
          <a:xfrm rot="5400000">
            <a:off x="7491898" y="3388877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3000">
                <a:srgbClr val="43AAE7"/>
              </a:gs>
              <a:gs pos="52999">
                <a:srgbClr val="43AAE7"/>
              </a:gs>
              <a:gs pos="98000">
                <a:srgbClr val="43AAE7"/>
              </a:gs>
              <a:gs pos="100000">
                <a:srgbClr val="C7D5ED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" name="Google Shape;26;p2"/>
          <p:cNvSpPr txBox="1"/>
          <p:nvPr>
            <p:ph idx="2" type="body"/>
          </p:nvPr>
        </p:nvSpPr>
        <p:spPr>
          <a:xfrm>
            <a:off x="139598" y="4136951"/>
            <a:ext cx="6389790" cy="20618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8" name="Google Shape;11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Plan">
  <p:cSld name="Presentation Pla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66000" y="6428327"/>
            <a:ext cx="12060000" cy="365125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66000" y="434817"/>
            <a:ext cx="12060000" cy="63574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>
            <a:off x="-2979831" y="3400185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3000">
                <a:srgbClr val="BA1D33"/>
              </a:gs>
              <a:gs pos="52999">
                <a:srgbClr val="BA1D33"/>
              </a:gs>
              <a:gs pos="98000">
                <a:srgbClr val="BA1D33"/>
              </a:gs>
              <a:gs pos="100000">
                <a:srgbClr val="C7D5ED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" name="Google Shape;31;p3"/>
          <p:cNvSpPr/>
          <p:nvPr/>
        </p:nvSpPr>
        <p:spPr>
          <a:xfrm rot="5400000">
            <a:off x="-2249581" y="3400184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3000">
                <a:srgbClr val="FB961D"/>
              </a:gs>
              <a:gs pos="52999">
                <a:srgbClr val="FB961D"/>
              </a:gs>
              <a:gs pos="98000">
                <a:srgbClr val="FB961D"/>
              </a:gs>
              <a:gs pos="100000">
                <a:srgbClr val="C7D5ED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" name="Google Shape;32;p3"/>
          <p:cNvSpPr/>
          <p:nvPr/>
        </p:nvSpPr>
        <p:spPr>
          <a:xfrm rot="5400000">
            <a:off x="-1519331" y="3400182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3000">
                <a:srgbClr val="8AC93B"/>
              </a:gs>
              <a:gs pos="52999">
                <a:srgbClr val="8AC93B"/>
              </a:gs>
              <a:gs pos="98000">
                <a:srgbClr val="8AC93B"/>
              </a:gs>
              <a:gs pos="100000">
                <a:srgbClr val="C7D5ED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3" name="Google Shape;33;p3"/>
          <p:cNvSpPr/>
          <p:nvPr/>
        </p:nvSpPr>
        <p:spPr>
          <a:xfrm rot="5400000">
            <a:off x="-789081" y="3400180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3000">
                <a:srgbClr val="43AAE7"/>
              </a:gs>
              <a:gs pos="52999">
                <a:srgbClr val="43AAE7"/>
              </a:gs>
              <a:gs pos="98000">
                <a:srgbClr val="43AAE7"/>
              </a:gs>
              <a:gs pos="100000">
                <a:srgbClr val="C7D5ED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3355844" y="681037"/>
            <a:ext cx="8612656" cy="819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i="0" lang="en-CA" sz="4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Plan</a:t>
            </a:r>
            <a:endParaRPr b="1" i="0" sz="4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355844" y="1683016"/>
            <a:ext cx="8612656" cy="4493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AutoNum type="arabicPeriod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66000" y="6428327"/>
            <a:ext cx="12060000" cy="365125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66000" y="434817"/>
            <a:ext cx="12060000" cy="63574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223499" y="6428327"/>
            <a:ext cx="76380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1353800" y="6428327"/>
            <a:ext cx="614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 rot="5400000">
            <a:off x="5301148" y="3243226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6000">
                <a:srgbClr val="D88B98">
                  <a:alpha val="0"/>
                </a:srgbClr>
              </a:gs>
              <a:gs pos="7000">
                <a:srgbClr val="BA1D33"/>
              </a:gs>
              <a:gs pos="11000">
                <a:srgbClr val="BA1D33"/>
              </a:gs>
              <a:gs pos="12000">
                <a:srgbClr val="BA1D33">
                  <a:alpha val="0"/>
                </a:srgbClr>
              </a:gs>
              <a:gs pos="90000">
                <a:srgbClr val="F1E4EA">
                  <a:alpha val="0"/>
                </a:srgbClr>
              </a:gs>
              <a:gs pos="91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" name="Google Shape;42;p4"/>
          <p:cNvSpPr/>
          <p:nvPr/>
        </p:nvSpPr>
        <p:spPr>
          <a:xfrm rot="5400000">
            <a:off x="6031398" y="3236974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6000">
                <a:srgbClr val="D88B98">
                  <a:alpha val="0"/>
                </a:srgbClr>
              </a:gs>
              <a:gs pos="7000">
                <a:srgbClr val="FB961D"/>
              </a:gs>
              <a:gs pos="11000">
                <a:srgbClr val="FB961D"/>
              </a:gs>
              <a:gs pos="12000">
                <a:srgbClr val="BA1D33">
                  <a:alpha val="0"/>
                </a:srgbClr>
              </a:gs>
              <a:gs pos="90000">
                <a:srgbClr val="F1E4EA">
                  <a:alpha val="0"/>
                </a:srgbClr>
              </a:gs>
              <a:gs pos="91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6761648" y="3243223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6000">
                <a:srgbClr val="D88B98">
                  <a:alpha val="0"/>
                </a:srgbClr>
              </a:gs>
              <a:gs pos="7000">
                <a:srgbClr val="8AC93B"/>
              </a:gs>
              <a:gs pos="11000">
                <a:srgbClr val="8AC93B"/>
              </a:gs>
              <a:gs pos="12000">
                <a:srgbClr val="BA1D33">
                  <a:alpha val="0"/>
                </a:srgbClr>
              </a:gs>
              <a:gs pos="90000">
                <a:srgbClr val="F1E4EA">
                  <a:alpha val="0"/>
                </a:srgbClr>
              </a:gs>
              <a:gs pos="91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4" name="Google Shape;44;p4"/>
          <p:cNvSpPr/>
          <p:nvPr/>
        </p:nvSpPr>
        <p:spPr>
          <a:xfrm rot="5400000">
            <a:off x="7491898" y="3243221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6000">
                <a:srgbClr val="D88B98">
                  <a:alpha val="0"/>
                </a:srgbClr>
              </a:gs>
              <a:gs pos="7000">
                <a:srgbClr val="43AAE7"/>
              </a:gs>
              <a:gs pos="11000">
                <a:srgbClr val="43AAE7"/>
              </a:gs>
              <a:gs pos="12000">
                <a:srgbClr val="BA1D33">
                  <a:alpha val="0"/>
                </a:srgbClr>
              </a:gs>
              <a:gs pos="90000">
                <a:srgbClr val="F1E4EA">
                  <a:alpha val="0"/>
                </a:srgbClr>
              </a:gs>
              <a:gs pos="91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223499" y="681037"/>
            <a:ext cx="11745001" cy="819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223499" y="1825625"/>
            <a:ext cx="117450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>
            <a:off x="3936000" y="1636369"/>
            <a:ext cx="4319999" cy="63574"/>
            <a:chOff x="3936000" y="1636369"/>
            <a:chExt cx="4319999" cy="63574"/>
          </a:xfrm>
        </p:grpSpPr>
        <p:sp>
          <p:nvSpPr>
            <p:cNvPr id="48" name="Google Shape;48;p4"/>
            <p:cNvSpPr/>
            <p:nvPr/>
          </p:nvSpPr>
          <p:spPr>
            <a:xfrm>
              <a:off x="3936000" y="1636369"/>
              <a:ext cx="2160000" cy="63574"/>
            </a:xfrm>
            <a:prstGeom prst="rect">
              <a:avLst/>
            </a:prstGeom>
            <a:gradFill>
              <a:gsLst>
                <a:gs pos="0">
                  <a:srgbClr val="BA1D33"/>
                </a:gs>
                <a:gs pos="23000">
                  <a:srgbClr val="BA1D33"/>
                </a:gs>
                <a:gs pos="25000">
                  <a:srgbClr val="171616"/>
                </a:gs>
                <a:gs pos="55000">
                  <a:srgbClr val="171616"/>
                </a:gs>
                <a:gs pos="57000">
                  <a:srgbClr val="FB961D"/>
                </a:gs>
                <a:gs pos="86000">
                  <a:srgbClr val="FB961D"/>
                </a:gs>
                <a:gs pos="88000">
                  <a:srgbClr val="171616"/>
                </a:gs>
                <a:gs pos="100000">
                  <a:srgbClr val="1716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095999" y="1636369"/>
              <a:ext cx="2160000" cy="63574"/>
            </a:xfrm>
            <a:prstGeom prst="rect">
              <a:avLst/>
            </a:prstGeom>
            <a:gradFill>
              <a:gsLst>
                <a:gs pos="0">
                  <a:srgbClr val="8AC93B"/>
                </a:gs>
                <a:gs pos="23000">
                  <a:srgbClr val="8AC93B"/>
                </a:gs>
                <a:gs pos="25000">
                  <a:srgbClr val="171616"/>
                </a:gs>
                <a:gs pos="55000">
                  <a:srgbClr val="171616"/>
                </a:gs>
                <a:gs pos="57000">
                  <a:srgbClr val="43AAE7"/>
                </a:gs>
                <a:gs pos="86000">
                  <a:srgbClr val="43AAE7"/>
                </a:gs>
                <a:gs pos="88000">
                  <a:srgbClr val="171616"/>
                </a:gs>
                <a:gs pos="100000">
                  <a:srgbClr val="17161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>
            <a:off x="66000" y="6428327"/>
            <a:ext cx="12060000" cy="365125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66000" y="434817"/>
            <a:ext cx="12060000" cy="63574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3" name="Google Shape;53;p5"/>
          <p:cNvSpPr/>
          <p:nvPr/>
        </p:nvSpPr>
        <p:spPr>
          <a:xfrm rot="5400000">
            <a:off x="5301148" y="3243226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6000">
                <a:srgbClr val="D88B98">
                  <a:alpha val="0"/>
                </a:srgbClr>
              </a:gs>
              <a:gs pos="7000">
                <a:srgbClr val="BA1D33"/>
              </a:gs>
              <a:gs pos="11000">
                <a:srgbClr val="BA1D33"/>
              </a:gs>
              <a:gs pos="12000">
                <a:srgbClr val="BA1D33">
                  <a:alpha val="0"/>
                </a:srgbClr>
              </a:gs>
              <a:gs pos="90000">
                <a:srgbClr val="F1E4EA">
                  <a:alpha val="0"/>
                </a:srgbClr>
              </a:gs>
              <a:gs pos="91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4" name="Google Shape;54;p5"/>
          <p:cNvSpPr/>
          <p:nvPr/>
        </p:nvSpPr>
        <p:spPr>
          <a:xfrm rot="5400000">
            <a:off x="6031398" y="3243225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6000">
                <a:srgbClr val="D88B98">
                  <a:alpha val="0"/>
                </a:srgbClr>
              </a:gs>
              <a:gs pos="7000">
                <a:srgbClr val="FB961D"/>
              </a:gs>
              <a:gs pos="11000">
                <a:srgbClr val="FB961D"/>
              </a:gs>
              <a:gs pos="12000">
                <a:srgbClr val="BA1D33">
                  <a:alpha val="0"/>
                </a:srgbClr>
              </a:gs>
              <a:gs pos="90000">
                <a:srgbClr val="F1E4EA">
                  <a:alpha val="0"/>
                </a:srgbClr>
              </a:gs>
              <a:gs pos="91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5" name="Google Shape;55;p5"/>
          <p:cNvSpPr/>
          <p:nvPr/>
        </p:nvSpPr>
        <p:spPr>
          <a:xfrm rot="5400000">
            <a:off x="6761648" y="3243223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6000">
                <a:srgbClr val="D88B98">
                  <a:alpha val="0"/>
                </a:srgbClr>
              </a:gs>
              <a:gs pos="7000">
                <a:srgbClr val="8AC93B"/>
              </a:gs>
              <a:gs pos="11000">
                <a:srgbClr val="8AC93B"/>
              </a:gs>
              <a:gs pos="12000">
                <a:srgbClr val="BA1D33">
                  <a:alpha val="0"/>
                </a:srgbClr>
              </a:gs>
              <a:gs pos="90000">
                <a:srgbClr val="F1E4EA">
                  <a:alpha val="0"/>
                </a:srgbClr>
              </a:gs>
              <a:gs pos="91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" name="Google Shape;56;p5"/>
          <p:cNvSpPr/>
          <p:nvPr/>
        </p:nvSpPr>
        <p:spPr>
          <a:xfrm rot="5400000">
            <a:off x="7491898" y="3243221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6000">
                <a:srgbClr val="D88B98">
                  <a:alpha val="0"/>
                </a:srgbClr>
              </a:gs>
              <a:gs pos="7000">
                <a:srgbClr val="43AAE7"/>
              </a:gs>
              <a:gs pos="11000">
                <a:srgbClr val="43AAE7"/>
              </a:gs>
              <a:gs pos="12000">
                <a:srgbClr val="BA1D33">
                  <a:alpha val="0"/>
                </a:srgbClr>
              </a:gs>
              <a:gs pos="90000">
                <a:srgbClr val="F1E4EA">
                  <a:alpha val="0"/>
                </a:srgbClr>
              </a:gs>
              <a:gs pos="91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223499" y="1888466"/>
            <a:ext cx="568598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6282518" y="1888466"/>
            <a:ext cx="5684400" cy="4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1" type="ftr"/>
          </p:nvPr>
        </p:nvSpPr>
        <p:spPr>
          <a:xfrm>
            <a:off x="223499" y="6428327"/>
            <a:ext cx="76380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11353800" y="6428327"/>
            <a:ext cx="614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223499" y="681037"/>
            <a:ext cx="11745001" cy="819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" name="Google Shape;62;p5"/>
          <p:cNvGrpSpPr/>
          <p:nvPr/>
        </p:nvGrpSpPr>
        <p:grpSpPr>
          <a:xfrm>
            <a:off x="3936000" y="1683016"/>
            <a:ext cx="4319999" cy="63574"/>
            <a:chOff x="3936000" y="1636369"/>
            <a:chExt cx="4319999" cy="63574"/>
          </a:xfrm>
        </p:grpSpPr>
        <p:sp>
          <p:nvSpPr>
            <p:cNvPr id="63" name="Google Shape;63;p5"/>
            <p:cNvSpPr/>
            <p:nvPr/>
          </p:nvSpPr>
          <p:spPr>
            <a:xfrm>
              <a:off x="3936000" y="1636369"/>
              <a:ext cx="2160000" cy="63574"/>
            </a:xfrm>
            <a:prstGeom prst="rect">
              <a:avLst/>
            </a:prstGeom>
            <a:gradFill>
              <a:gsLst>
                <a:gs pos="0">
                  <a:srgbClr val="BA1D33"/>
                </a:gs>
                <a:gs pos="23000">
                  <a:srgbClr val="BA1D33"/>
                </a:gs>
                <a:gs pos="25000">
                  <a:srgbClr val="171616"/>
                </a:gs>
                <a:gs pos="55000">
                  <a:srgbClr val="171616"/>
                </a:gs>
                <a:gs pos="57000">
                  <a:srgbClr val="FB961D"/>
                </a:gs>
                <a:gs pos="86000">
                  <a:srgbClr val="FB961D"/>
                </a:gs>
                <a:gs pos="88000">
                  <a:srgbClr val="171616"/>
                </a:gs>
                <a:gs pos="100000">
                  <a:srgbClr val="1716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095999" y="1636369"/>
              <a:ext cx="2160000" cy="63574"/>
            </a:xfrm>
            <a:prstGeom prst="rect">
              <a:avLst/>
            </a:prstGeom>
            <a:gradFill>
              <a:gsLst>
                <a:gs pos="0">
                  <a:srgbClr val="8AC93B"/>
                </a:gs>
                <a:gs pos="23000">
                  <a:srgbClr val="8AC93B"/>
                </a:gs>
                <a:gs pos="25000">
                  <a:srgbClr val="171616"/>
                </a:gs>
                <a:gs pos="55000">
                  <a:srgbClr val="171616"/>
                </a:gs>
                <a:gs pos="57000">
                  <a:srgbClr val="43AAE7"/>
                </a:gs>
                <a:gs pos="86000">
                  <a:srgbClr val="43AAE7"/>
                </a:gs>
                <a:gs pos="88000">
                  <a:srgbClr val="171616"/>
                </a:gs>
                <a:gs pos="100000">
                  <a:srgbClr val="17161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65" name="Google Shape;65;p5"/>
          <p:cNvSpPr/>
          <p:nvPr/>
        </p:nvSpPr>
        <p:spPr>
          <a:xfrm rot="5400000">
            <a:off x="3923756" y="4032879"/>
            <a:ext cx="4352400" cy="63574"/>
          </a:xfrm>
          <a:prstGeom prst="rect">
            <a:avLst/>
          </a:prstGeom>
          <a:solidFill>
            <a:srgbClr val="BA1D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idx="1" type="body"/>
          </p:nvPr>
        </p:nvSpPr>
        <p:spPr>
          <a:xfrm>
            <a:off x="223500" y="1810164"/>
            <a:ext cx="5670046" cy="500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6"/>
          <p:cNvSpPr txBox="1"/>
          <p:nvPr>
            <p:ph idx="2" type="body"/>
          </p:nvPr>
        </p:nvSpPr>
        <p:spPr>
          <a:xfrm>
            <a:off x="223500" y="2374710"/>
            <a:ext cx="5670046" cy="3814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3" type="body"/>
          </p:nvPr>
        </p:nvSpPr>
        <p:spPr>
          <a:xfrm>
            <a:off x="6306366" y="1810164"/>
            <a:ext cx="5662134" cy="500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4" type="body"/>
          </p:nvPr>
        </p:nvSpPr>
        <p:spPr>
          <a:xfrm>
            <a:off x="6306366" y="2374710"/>
            <a:ext cx="5662133" cy="3814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"/>
          <p:cNvSpPr/>
          <p:nvPr/>
        </p:nvSpPr>
        <p:spPr>
          <a:xfrm>
            <a:off x="66000" y="6428327"/>
            <a:ext cx="12060000" cy="365125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66000" y="434817"/>
            <a:ext cx="12060000" cy="63574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3" name="Google Shape;73;p6"/>
          <p:cNvSpPr/>
          <p:nvPr/>
        </p:nvSpPr>
        <p:spPr>
          <a:xfrm rot="5400000">
            <a:off x="5301148" y="3243226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6000">
                <a:srgbClr val="D88B98">
                  <a:alpha val="0"/>
                </a:srgbClr>
              </a:gs>
              <a:gs pos="7000">
                <a:srgbClr val="BA1D33"/>
              </a:gs>
              <a:gs pos="11000">
                <a:srgbClr val="BA1D33"/>
              </a:gs>
              <a:gs pos="12000">
                <a:srgbClr val="BA1D33">
                  <a:alpha val="0"/>
                </a:srgbClr>
              </a:gs>
              <a:gs pos="90000">
                <a:srgbClr val="F1E4EA">
                  <a:alpha val="0"/>
                </a:srgbClr>
              </a:gs>
              <a:gs pos="91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4" name="Google Shape;74;p6"/>
          <p:cNvSpPr/>
          <p:nvPr/>
        </p:nvSpPr>
        <p:spPr>
          <a:xfrm rot="5400000">
            <a:off x="6031398" y="3243225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6000">
                <a:srgbClr val="D88B98">
                  <a:alpha val="0"/>
                </a:srgbClr>
              </a:gs>
              <a:gs pos="7000">
                <a:srgbClr val="FB961D"/>
              </a:gs>
              <a:gs pos="11000">
                <a:srgbClr val="FB961D"/>
              </a:gs>
              <a:gs pos="12000">
                <a:srgbClr val="BA1D33">
                  <a:alpha val="0"/>
                </a:srgbClr>
              </a:gs>
              <a:gs pos="90000">
                <a:srgbClr val="F1E4EA">
                  <a:alpha val="0"/>
                </a:srgbClr>
              </a:gs>
              <a:gs pos="91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5" name="Google Shape;75;p6"/>
          <p:cNvSpPr/>
          <p:nvPr/>
        </p:nvSpPr>
        <p:spPr>
          <a:xfrm rot="5400000">
            <a:off x="6761648" y="3243223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6000">
                <a:srgbClr val="D88B98">
                  <a:alpha val="0"/>
                </a:srgbClr>
              </a:gs>
              <a:gs pos="7000">
                <a:srgbClr val="8AC93B"/>
              </a:gs>
              <a:gs pos="11000">
                <a:srgbClr val="8AC93B"/>
              </a:gs>
              <a:gs pos="12000">
                <a:srgbClr val="BA1D33">
                  <a:alpha val="0"/>
                </a:srgbClr>
              </a:gs>
              <a:gs pos="90000">
                <a:srgbClr val="F1E4EA">
                  <a:alpha val="0"/>
                </a:srgbClr>
              </a:gs>
              <a:gs pos="91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7491898" y="3243221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6000">
                <a:srgbClr val="D88B98">
                  <a:alpha val="0"/>
                </a:srgbClr>
              </a:gs>
              <a:gs pos="7000">
                <a:srgbClr val="43AAE7"/>
              </a:gs>
              <a:gs pos="11000">
                <a:srgbClr val="43AAE7"/>
              </a:gs>
              <a:gs pos="12000">
                <a:srgbClr val="BA1D33">
                  <a:alpha val="0"/>
                </a:srgbClr>
              </a:gs>
              <a:gs pos="90000">
                <a:srgbClr val="F1E4EA">
                  <a:alpha val="0"/>
                </a:srgbClr>
              </a:gs>
              <a:gs pos="91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>
            <a:off x="223499" y="6428327"/>
            <a:ext cx="76380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11353800" y="6428327"/>
            <a:ext cx="614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79" name="Google Shape;79;p6"/>
          <p:cNvSpPr txBox="1"/>
          <p:nvPr>
            <p:ph type="title"/>
          </p:nvPr>
        </p:nvSpPr>
        <p:spPr>
          <a:xfrm>
            <a:off x="223499" y="681037"/>
            <a:ext cx="11745001" cy="819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" name="Google Shape;80;p6"/>
          <p:cNvGrpSpPr/>
          <p:nvPr/>
        </p:nvGrpSpPr>
        <p:grpSpPr>
          <a:xfrm>
            <a:off x="3936000" y="1683016"/>
            <a:ext cx="4319999" cy="63574"/>
            <a:chOff x="3936000" y="1636369"/>
            <a:chExt cx="4319999" cy="63574"/>
          </a:xfrm>
        </p:grpSpPr>
        <p:sp>
          <p:nvSpPr>
            <p:cNvPr id="81" name="Google Shape;81;p6"/>
            <p:cNvSpPr/>
            <p:nvPr/>
          </p:nvSpPr>
          <p:spPr>
            <a:xfrm>
              <a:off x="3936000" y="1636369"/>
              <a:ext cx="2160000" cy="63574"/>
            </a:xfrm>
            <a:prstGeom prst="rect">
              <a:avLst/>
            </a:prstGeom>
            <a:gradFill>
              <a:gsLst>
                <a:gs pos="0">
                  <a:srgbClr val="BA1D33"/>
                </a:gs>
                <a:gs pos="23000">
                  <a:srgbClr val="BA1D33"/>
                </a:gs>
                <a:gs pos="25000">
                  <a:srgbClr val="171616"/>
                </a:gs>
                <a:gs pos="55000">
                  <a:srgbClr val="171616"/>
                </a:gs>
                <a:gs pos="57000">
                  <a:srgbClr val="FB961D"/>
                </a:gs>
                <a:gs pos="86000">
                  <a:srgbClr val="FB961D"/>
                </a:gs>
                <a:gs pos="88000">
                  <a:srgbClr val="171616"/>
                </a:gs>
                <a:gs pos="100000">
                  <a:srgbClr val="1716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095999" y="1636369"/>
              <a:ext cx="2160000" cy="63574"/>
            </a:xfrm>
            <a:prstGeom prst="rect">
              <a:avLst/>
            </a:prstGeom>
            <a:gradFill>
              <a:gsLst>
                <a:gs pos="0">
                  <a:srgbClr val="8AC93B"/>
                </a:gs>
                <a:gs pos="23000">
                  <a:srgbClr val="8AC93B"/>
                </a:gs>
                <a:gs pos="25000">
                  <a:srgbClr val="171616"/>
                </a:gs>
                <a:gs pos="55000">
                  <a:srgbClr val="171616"/>
                </a:gs>
                <a:gs pos="57000">
                  <a:srgbClr val="43AAE7"/>
                </a:gs>
                <a:gs pos="86000">
                  <a:srgbClr val="43AAE7"/>
                </a:gs>
                <a:gs pos="88000">
                  <a:srgbClr val="171616"/>
                </a:gs>
                <a:gs pos="100000">
                  <a:srgbClr val="17161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83" name="Google Shape;83;p6"/>
          <p:cNvSpPr/>
          <p:nvPr/>
        </p:nvSpPr>
        <p:spPr>
          <a:xfrm rot="5400000">
            <a:off x="3923756" y="4032879"/>
            <a:ext cx="4352400" cy="63574"/>
          </a:xfrm>
          <a:prstGeom prst="rect">
            <a:avLst/>
          </a:prstGeom>
          <a:solidFill>
            <a:srgbClr val="FB9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/>
          <p:nvPr/>
        </p:nvSpPr>
        <p:spPr>
          <a:xfrm>
            <a:off x="66000" y="6428327"/>
            <a:ext cx="12060000" cy="365125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66000" y="434817"/>
            <a:ext cx="12060000" cy="63574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7" name="Google Shape;87;p7"/>
          <p:cNvSpPr/>
          <p:nvPr>
            <p:ph idx="2" type="pic"/>
          </p:nvPr>
        </p:nvSpPr>
        <p:spPr>
          <a:xfrm>
            <a:off x="5183188" y="1835942"/>
            <a:ext cx="6785312" cy="3834310"/>
          </a:xfrm>
          <a:prstGeom prst="rect">
            <a:avLst/>
          </a:prstGeom>
          <a:noFill/>
          <a:ln cap="flat" cmpd="sng" w="38100">
            <a:solidFill>
              <a:srgbClr val="43AA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TR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Google Shape;88;p7"/>
          <p:cNvSpPr/>
          <p:nvPr/>
        </p:nvSpPr>
        <p:spPr>
          <a:xfrm rot="5400000">
            <a:off x="5301148" y="3243226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6000">
                <a:srgbClr val="D88B98">
                  <a:alpha val="0"/>
                </a:srgbClr>
              </a:gs>
              <a:gs pos="7000">
                <a:srgbClr val="BA1D33"/>
              </a:gs>
              <a:gs pos="11000">
                <a:srgbClr val="BA1D33"/>
              </a:gs>
              <a:gs pos="12000">
                <a:srgbClr val="BA1D33">
                  <a:alpha val="0"/>
                </a:srgbClr>
              </a:gs>
              <a:gs pos="90000">
                <a:srgbClr val="F1E4EA">
                  <a:alpha val="0"/>
                </a:srgbClr>
              </a:gs>
              <a:gs pos="91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" name="Google Shape;89;p7"/>
          <p:cNvSpPr/>
          <p:nvPr/>
        </p:nvSpPr>
        <p:spPr>
          <a:xfrm rot="5400000">
            <a:off x="6031398" y="3236974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6000">
                <a:srgbClr val="D88B98">
                  <a:alpha val="0"/>
                </a:srgbClr>
              </a:gs>
              <a:gs pos="7000">
                <a:srgbClr val="FB961D"/>
              </a:gs>
              <a:gs pos="11000">
                <a:srgbClr val="FB961D"/>
              </a:gs>
              <a:gs pos="12000">
                <a:srgbClr val="BA1D33">
                  <a:alpha val="0"/>
                </a:srgbClr>
              </a:gs>
              <a:gs pos="90000">
                <a:srgbClr val="F1E4EA">
                  <a:alpha val="0"/>
                </a:srgbClr>
              </a:gs>
              <a:gs pos="91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0" name="Google Shape;90;p7"/>
          <p:cNvSpPr/>
          <p:nvPr/>
        </p:nvSpPr>
        <p:spPr>
          <a:xfrm rot="5400000">
            <a:off x="6761648" y="3243223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6000">
                <a:srgbClr val="D88B98">
                  <a:alpha val="0"/>
                </a:srgbClr>
              </a:gs>
              <a:gs pos="7000">
                <a:srgbClr val="8AC93B"/>
              </a:gs>
              <a:gs pos="11000">
                <a:srgbClr val="8AC93B"/>
              </a:gs>
              <a:gs pos="12000">
                <a:srgbClr val="BA1D33">
                  <a:alpha val="0"/>
                </a:srgbClr>
              </a:gs>
              <a:gs pos="90000">
                <a:srgbClr val="F1E4EA">
                  <a:alpha val="0"/>
                </a:srgbClr>
              </a:gs>
              <a:gs pos="91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1" name="Google Shape;91;p7"/>
          <p:cNvSpPr/>
          <p:nvPr/>
        </p:nvSpPr>
        <p:spPr>
          <a:xfrm rot="5400000">
            <a:off x="7491898" y="3243221"/>
            <a:ext cx="7194475" cy="365125"/>
          </a:xfrm>
          <a:prstGeom prst="rect">
            <a:avLst/>
          </a:prstGeom>
          <a:gradFill>
            <a:gsLst>
              <a:gs pos="0">
                <a:srgbClr val="F6F8FC">
                  <a:alpha val="0"/>
                </a:srgbClr>
              </a:gs>
              <a:gs pos="6000">
                <a:srgbClr val="D88B98">
                  <a:alpha val="0"/>
                </a:srgbClr>
              </a:gs>
              <a:gs pos="7000">
                <a:srgbClr val="43AAE7"/>
              </a:gs>
              <a:gs pos="11000">
                <a:srgbClr val="43AAE7"/>
              </a:gs>
              <a:gs pos="12000">
                <a:srgbClr val="BA1D33">
                  <a:alpha val="0"/>
                </a:srgbClr>
              </a:gs>
              <a:gs pos="90000">
                <a:srgbClr val="F1E4EA">
                  <a:alpha val="0"/>
                </a:srgbClr>
              </a:gs>
              <a:gs pos="91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223500" y="1835941"/>
            <a:ext cx="4789564" cy="4341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Char char="–"/>
              <a:defRPr sz="2400"/>
            </a:lvl2pPr>
            <a:lvl3pPr indent="-3048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3pPr>
            <a:lvl4pPr indent="-2921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/>
            </a:lvl4pPr>
            <a:lvl5pPr indent="-2921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223499" y="6428327"/>
            <a:ext cx="76380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11353800" y="6428327"/>
            <a:ext cx="614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95" name="Google Shape;95;p7"/>
          <p:cNvSpPr txBox="1"/>
          <p:nvPr>
            <p:ph type="title"/>
          </p:nvPr>
        </p:nvSpPr>
        <p:spPr>
          <a:xfrm>
            <a:off x="223499" y="681037"/>
            <a:ext cx="11745001" cy="819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" name="Google Shape;96;p7"/>
          <p:cNvGrpSpPr/>
          <p:nvPr/>
        </p:nvGrpSpPr>
        <p:grpSpPr>
          <a:xfrm>
            <a:off x="3936000" y="1636369"/>
            <a:ext cx="4319999" cy="63574"/>
            <a:chOff x="3936000" y="1636369"/>
            <a:chExt cx="4319999" cy="63574"/>
          </a:xfrm>
        </p:grpSpPr>
        <p:sp>
          <p:nvSpPr>
            <p:cNvPr id="97" name="Google Shape;97;p7"/>
            <p:cNvSpPr/>
            <p:nvPr/>
          </p:nvSpPr>
          <p:spPr>
            <a:xfrm>
              <a:off x="3936000" y="1636369"/>
              <a:ext cx="2160000" cy="63574"/>
            </a:xfrm>
            <a:prstGeom prst="rect">
              <a:avLst/>
            </a:prstGeom>
            <a:gradFill>
              <a:gsLst>
                <a:gs pos="0">
                  <a:srgbClr val="BA1D33"/>
                </a:gs>
                <a:gs pos="23000">
                  <a:srgbClr val="BA1D33"/>
                </a:gs>
                <a:gs pos="25000">
                  <a:srgbClr val="171616"/>
                </a:gs>
                <a:gs pos="55000">
                  <a:srgbClr val="171616"/>
                </a:gs>
                <a:gs pos="57000">
                  <a:srgbClr val="FB961D"/>
                </a:gs>
                <a:gs pos="86000">
                  <a:srgbClr val="FB961D"/>
                </a:gs>
                <a:gs pos="88000">
                  <a:srgbClr val="171616"/>
                </a:gs>
                <a:gs pos="100000">
                  <a:srgbClr val="17161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6095999" y="1636369"/>
              <a:ext cx="2160000" cy="63574"/>
            </a:xfrm>
            <a:prstGeom prst="rect">
              <a:avLst/>
            </a:prstGeom>
            <a:gradFill>
              <a:gsLst>
                <a:gs pos="0">
                  <a:srgbClr val="8AC93B"/>
                </a:gs>
                <a:gs pos="23000">
                  <a:srgbClr val="8AC93B"/>
                </a:gs>
                <a:gs pos="25000">
                  <a:srgbClr val="171616"/>
                </a:gs>
                <a:gs pos="55000">
                  <a:srgbClr val="171616"/>
                </a:gs>
                <a:gs pos="57000">
                  <a:srgbClr val="43AAE7"/>
                </a:gs>
                <a:gs pos="86000">
                  <a:srgbClr val="43AAE7"/>
                </a:gs>
                <a:gs pos="88000">
                  <a:srgbClr val="171616"/>
                </a:gs>
                <a:gs pos="100000">
                  <a:srgbClr val="17161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99" name="Google Shape;99;p7"/>
          <p:cNvSpPr txBox="1"/>
          <p:nvPr>
            <p:ph idx="3" type="body"/>
          </p:nvPr>
        </p:nvSpPr>
        <p:spPr>
          <a:xfrm>
            <a:off x="5214667" y="5806251"/>
            <a:ext cx="6753834" cy="370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u="sng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aramon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  <a:defRPr b="0" i="0" sz="4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Char char="–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ctrTitle"/>
          </p:nvPr>
        </p:nvSpPr>
        <p:spPr>
          <a:xfrm>
            <a:off x="139597" y="1775011"/>
            <a:ext cx="8465568" cy="1734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lang="en-CA"/>
              <a:t>Reproducibility study: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lang="en-CA"/>
              <a:t>Learning feature relevance through step-size adaptation in TD learning</a:t>
            </a:r>
            <a:endParaRPr/>
          </a:p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1524000" y="3602038"/>
            <a:ext cx="7081165" cy="442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1900"/>
              <a:t>INF8953DE</a:t>
            </a:r>
            <a:r>
              <a:rPr lang="en-CA" sz="1900"/>
              <a:t>– Reinforcement Learning</a:t>
            </a:r>
            <a:endParaRPr sz="1900"/>
          </a:p>
        </p:txBody>
      </p:sp>
      <p:sp>
        <p:nvSpPr>
          <p:cNvPr id="140" name="Google Shape;140;p14"/>
          <p:cNvSpPr txBox="1"/>
          <p:nvPr>
            <p:ph idx="2" type="body"/>
          </p:nvPr>
        </p:nvSpPr>
        <p:spPr>
          <a:xfrm>
            <a:off x="139598" y="4136951"/>
            <a:ext cx="6389790" cy="20618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Marwane Adala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Ali Fakhri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Catherine Landry</a:t>
            </a:r>
            <a:endParaRPr/>
          </a:p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6529399" y="4044875"/>
            <a:ext cx="20757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1143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2021-12-14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11353800" y="6428327"/>
            <a:ext cx="614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20" name="Google Shape;220;p23"/>
          <p:cNvSpPr txBox="1"/>
          <p:nvPr>
            <p:ph type="title"/>
          </p:nvPr>
        </p:nvSpPr>
        <p:spPr>
          <a:xfrm>
            <a:off x="223499" y="681037"/>
            <a:ext cx="11745000" cy="81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Conclusion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223500" y="1825625"/>
            <a:ext cx="104211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CA"/>
              <a:t>Implementing </a:t>
            </a:r>
            <a:r>
              <a:rPr lang="en-CA"/>
              <a:t>successfully</a:t>
            </a:r>
            <a:r>
              <a:rPr lang="en-CA"/>
              <a:t> all four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CA"/>
              <a:t>Reproducing that AutoStep TIDBD converges faster than TD(0)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CA"/>
              <a:t>Reproducing that TIDBD converges faster than TD(0)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CA"/>
              <a:t>Implementing a custom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CA"/>
              <a:t>Finding that the meta-weights (beta) does matter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CA"/>
              <a:t>Defining a clear way to calculate the error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525" y="1825624"/>
            <a:ext cx="482050" cy="4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4350" y="2221799"/>
            <a:ext cx="482050" cy="4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5375" y="2617949"/>
            <a:ext cx="482050" cy="4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575" y="2981599"/>
            <a:ext cx="482050" cy="4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850" y="3377749"/>
            <a:ext cx="482050" cy="4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175" y="3760199"/>
            <a:ext cx="482050" cy="4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idx="12" type="sldNum"/>
          </p:nvPr>
        </p:nvSpPr>
        <p:spPr>
          <a:xfrm>
            <a:off x="11353800" y="6428327"/>
            <a:ext cx="614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34" name="Google Shape;234;p24"/>
          <p:cNvSpPr txBox="1"/>
          <p:nvPr>
            <p:ph type="title"/>
          </p:nvPr>
        </p:nvSpPr>
        <p:spPr>
          <a:xfrm>
            <a:off x="223499" y="681037"/>
            <a:ext cx="11745000" cy="81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Future Work</a:t>
            </a:r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885450" y="2173750"/>
            <a:ext cx="10421100" cy="440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CA"/>
              <a:t>Showing robustness of algorithms according to meta-step size (theta) choice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CA"/>
              <a:t>Implementing algorithms on a non-tabular environment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CA"/>
              <a:t>G</a:t>
            </a:r>
            <a:r>
              <a:rPr lang="en-CA"/>
              <a:t>eneralize TIDBD to a more general multi-step update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11353800" y="6428327"/>
            <a:ext cx="614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223499" y="681037"/>
            <a:ext cx="11745001" cy="819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08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en-CA"/>
              <a:t>Introduction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223500" y="1825625"/>
            <a:ext cx="96573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Implementation of four algorithms on a gridworld: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TD(0)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TIDBD with full gradient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TIDBD with semi-gradient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AutoStep TIDBD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125" y="3435727"/>
            <a:ext cx="6735625" cy="28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11353800" y="6428327"/>
            <a:ext cx="61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223499" y="681037"/>
            <a:ext cx="117450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08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en-CA"/>
              <a:t>Testing the algorithms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2787"/>
            <a:ext cx="11887201" cy="259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11353800" y="6428327"/>
            <a:ext cx="614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3" name="Google Shape;163;p17"/>
          <p:cNvSpPr txBox="1"/>
          <p:nvPr>
            <p:ph type="title"/>
          </p:nvPr>
        </p:nvSpPr>
        <p:spPr>
          <a:xfrm>
            <a:off x="223499" y="681037"/>
            <a:ext cx="11745000" cy="81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2. Results: beta initialization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1895600"/>
            <a:ext cx="5538064" cy="3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3550" y="1895599"/>
            <a:ext cx="6293200" cy="3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7938" y="1500325"/>
            <a:ext cx="5452475" cy="36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831" y="1533528"/>
            <a:ext cx="5452475" cy="36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11353800" y="6428327"/>
            <a:ext cx="614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223499" y="681037"/>
            <a:ext cx="11745000" cy="81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2. Results: Convergence for alpha = 0.01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00" y="1885824"/>
            <a:ext cx="6093799" cy="32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925" y="1885825"/>
            <a:ext cx="5451025" cy="36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11353800" y="6428327"/>
            <a:ext cx="614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223499" y="681037"/>
            <a:ext cx="11745000" cy="81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2. Results: Convergence for alpha = 0.025, 0.05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475" y="2158475"/>
            <a:ext cx="4986075" cy="33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75" y="2158470"/>
            <a:ext cx="5233725" cy="28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11353800" y="6428327"/>
            <a:ext cx="614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92" name="Google Shape;192;p20"/>
          <p:cNvSpPr txBox="1"/>
          <p:nvPr>
            <p:ph type="title"/>
          </p:nvPr>
        </p:nvSpPr>
        <p:spPr>
          <a:xfrm>
            <a:off x="223499" y="681037"/>
            <a:ext cx="11745000" cy="81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2. Results: Semi-grad TIDBD, alpha = 0.5, theta = 0.001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125" y="1926259"/>
            <a:ext cx="3669925" cy="37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475" y="2131887"/>
            <a:ext cx="4965800" cy="33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11353800" y="6428327"/>
            <a:ext cx="614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223499" y="681037"/>
            <a:ext cx="11745000" cy="81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Defining a clear error</a:t>
            </a: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627" y="2300302"/>
            <a:ext cx="9390751" cy="32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11353800" y="6428327"/>
            <a:ext cx="614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152400" y="591800"/>
            <a:ext cx="11927400" cy="100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2. Results: </a:t>
            </a:r>
            <a:r>
              <a:rPr lang="en-CA"/>
              <a:t>What is the effect of changing λ values?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269275" y="1361725"/>
            <a:ext cx="990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●"/>
            </a:pPr>
            <a:r>
              <a:rPr lang="en-CA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-CA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 comparisons done remain consistent for different λ values</a:t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625" y="2523675"/>
            <a:ext cx="9769825" cy="36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4">
            <a:alphaModFix/>
          </a:blip>
          <a:srcRect b="0" l="0" r="93492" t="0"/>
          <a:stretch/>
        </p:blipFill>
        <p:spPr>
          <a:xfrm>
            <a:off x="785225" y="2191494"/>
            <a:ext cx="398400" cy="412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 rotWithShape="1">
          <a:blip r:embed="rId4">
            <a:alphaModFix/>
          </a:blip>
          <a:srcRect b="0" l="0" r="0" t="93098"/>
          <a:stretch/>
        </p:blipFill>
        <p:spPr>
          <a:xfrm>
            <a:off x="1662150" y="6184019"/>
            <a:ext cx="7854494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