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F6F2-3D5D-4FA2-8E47-DAE90A591E9A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2178-FE3B-4F52-839C-7C5503A795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73D-7118-463A-BB74-8F3594B4CD4B}" type="datetime1">
              <a:rPr lang="zh-CN" altLang="en-US" smtClean="0"/>
              <a:pPr/>
              <a:t>2021/11/29</a:t>
            </a:fld>
            <a:endParaRPr lang="en-US" altLang="zh-CN" dirty="0"/>
          </a:p>
        </p:txBody>
      </p:sp>
      <p:sp>
        <p:nvSpPr>
          <p:cNvPr id="2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F0D10-65AC-4430-B8E7-2CC2C7BD4263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17510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4288"/>
            <a:ext cx="8229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>
          <a:xfrm>
            <a:off x="304800" y="1189038"/>
            <a:ext cx="8534400" cy="490696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400" dirty="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400" dirty="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r>
              <a:rPr lang="zh-CN" altLang="en-US" sz="2000" dirty="0">
                <a:ea typeface="宋体" charset="-122"/>
              </a:rPr>
              <a:t>为了评估分类效果，我们必须事先知道每个测试文档的真实类型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zh-CN" altLang="en-US" sz="2000" dirty="0">
                <a:ea typeface="宋体" charset="-122"/>
              </a:rPr>
              <a:t>称为</a:t>
            </a:r>
            <a:r>
              <a:rPr lang="en-US" altLang="zh-CN" sz="2000" dirty="0">
                <a:ea typeface="宋体" charset="-122"/>
              </a:rPr>
              <a:t>ground truth)</a:t>
            </a:r>
            <a:r>
              <a:rPr lang="zh-CN" altLang="en-US" sz="2000" dirty="0">
                <a:ea typeface="宋体" charset="-122"/>
              </a:rPr>
              <a:t>，但将测试文档送给分类器进行分类时不会告诉分类器真实类型，而是由分类器进行分类。然后将分类器分类的结果和该文档的真实类型进行比对。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US" sz="2000" dirty="0">
                <a:ea typeface="宋体" charset="-122"/>
              </a:rPr>
              <a:t>对于每个类（如</a:t>
            </a:r>
            <a:r>
              <a:rPr lang="en-US" altLang="zh-CN" sz="2000" dirty="0">
                <a:ea typeface="宋体" charset="-122"/>
              </a:rPr>
              <a:t>class A</a:t>
            </a:r>
            <a:r>
              <a:rPr lang="zh-CN" altLang="en-US" sz="2000" dirty="0">
                <a:ea typeface="宋体" charset="-122"/>
              </a:rPr>
              <a:t>），构造邻接表（</a:t>
            </a:r>
            <a:r>
              <a:rPr lang="en-US" altLang="zh-CN" sz="2000" dirty="0">
                <a:ea typeface="宋体" charset="-122"/>
              </a:rPr>
              <a:t>Confusion matrix</a:t>
            </a:r>
            <a:r>
              <a:rPr lang="zh-CN" altLang="en-US" sz="2000" dirty="0">
                <a:ea typeface="宋体" charset="-122"/>
              </a:rPr>
              <a:t>）</a:t>
            </a:r>
          </a:p>
          <a:p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  <a:p>
            <a:endParaRPr lang="en-US" altLang="zh-CN" sz="2000" dirty="0">
              <a:ea typeface="宋体" charset="-122"/>
            </a:endParaRPr>
          </a:p>
          <a:p>
            <a:r>
              <a:rPr lang="zh-CN" altLang="en-US" sz="1800" dirty="0">
                <a:ea typeface="宋体" charset="-122"/>
              </a:rPr>
              <a:t>其中： </a:t>
            </a:r>
            <a:r>
              <a:rPr lang="en-US" altLang="zh-CN" sz="1800" dirty="0">
                <a:ea typeface="宋体" charset="-122"/>
              </a:rPr>
              <a:t>a</a:t>
            </a:r>
            <a:r>
              <a:rPr lang="zh-CN" altLang="en-US" sz="1800" dirty="0">
                <a:ea typeface="宋体" charset="-122"/>
              </a:rPr>
              <a:t>为真实类型为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yes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，分类器分类结果也是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hlink"/>
                </a:solidFill>
                <a:ea typeface="宋体" charset="-122"/>
              </a:rPr>
              <a:t>yes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的文档个数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dirty="0">
                <a:ea typeface="宋体" charset="-122"/>
              </a:rPr>
              <a:t>		   b</a:t>
            </a:r>
            <a:r>
              <a:rPr lang="zh-CN" altLang="en-US" sz="1800" dirty="0">
                <a:ea typeface="宋体" charset="-122"/>
              </a:rPr>
              <a:t>为真实类型不是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no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，但分类器分类结果是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hlink"/>
                </a:solidFill>
                <a:ea typeface="宋体" charset="-122"/>
              </a:rPr>
              <a:t>yes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的文档个数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dirty="0">
                <a:ea typeface="宋体" charset="-122"/>
              </a:rPr>
              <a:t>              c</a:t>
            </a:r>
            <a:r>
              <a:rPr lang="zh-CN" altLang="en-US" sz="1800" dirty="0">
                <a:ea typeface="宋体" charset="-122"/>
              </a:rPr>
              <a:t>为真实类型为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yes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，但分类器分类结果不是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hlink"/>
                </a:solidFill>
                <a:ea typeface="宋体" charset="-122"/>
              </a:rPr>
              <a:t>no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的文档个数</a:t>
            </a:r>
          </a:p>
          <a:p>
            <a:pPr>
              <a:buFont typeface="Wingdings 3" pitchFamily="18" charset="2"/>
              <a:buNone/>
            </a:pPr>
            <a:r>
              <a:rPr lang="en-US" altLang="zh-CN" sz="1800" dirty="0">
                <a:ea typeface="宋体" charset="-122"/>
              </a:rPr>
              <a:t>              d</a:t>
            </a:r>
            <a:r>
              <a:rPr lang="zh-CN" altLang="en-US" sz="1800" dirty="0">
                <a:ea typeface="宋体" charset="-122"/>
              </a:rPr>
              <a:t>为真实类型不是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accent1"/>
                </a:solidFill>
                <a:ea typeface="宋体" charset="-122"/>
              </a:rPr>
              <a:t>no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，分类器分类结果也不是</a:t>
            </a:r>
            <a:r>
              <a:rPr lang="en-US" altLang="zh-CN" sz="1800" dirty="0">
                <a:ea typeface="宋体" charset="-122"/>
              </a:rPr>
              <a:t>A (</a:t>
            </a:r>
            <a:r>
              <a:rPr lang="en-US" altLang="zh-CN" sz="1800" dirty="0">
                <a:solidFill>
                  <a:schemeClr val="hlink"/>
                </a:solidFill>
                <a:ea typeface="宋体" charset="-122"/>
              </a:rPr>
              <a:t>no</a:t>
            </a:r>
            <a:r>
              <a:rPr lang="en-US" altLang="zh-CN" sz="1800" dirty="0">
                <a:ea typeface="宋体" charset="-122"/>
              </a:rPr>
              <a:t>)</a:t>
            </a:r>
            <a:r>
              <a:rPr lang="zh-CN" altLang="en-US" sz="1800" dirty="0">
                <a:ea typeface="宋体" charset="-122"/>
              </a:rPr>
              <a:t>的文档个数</a:t>
            </a:r>
            <a:endParaRPr lang="en-US" altLang="zh-CN" sz="1800" dirty="0">
              <a:ea typeface="宋体" charset="-122"/>
            </a:endParaRPr>
          </a:p>
          <a:p>
            <a:pPr>
              <a:buFont typeface="Wingdings 3" pitchFamily="18" charset="2"/>
              <a:buNone/>
            </a:pPr>
            <a:endParaRPr lang="en-US" altLang="zh-CN" sz="1800" dirty="0">
              <a:ea typeface="宋体" charset="-122"/>
            </a:endParaRPr>
          </a:p>
        </p:txBody>
      </p:sp>
      <p:graphicFrame>
        <p:nvGraphicFramePr>
          <p:cNvPr id="175162" name="Group 58"/>
          <p:cNvGraphicFramePr>
            <a:graphicFrameLocks noGrp="1"/>
          </p:cNvGraphicFramePr>
          <p:nvPr/>
        </p:nvGraphicFramePr>
        <p:xfrm>
          <a:off x="1066800" y="3260725"/>
          <a:ext cx="6719910" cy="1311283"/>
        </p:xfrm>
        <a:graphic>
          <a:graphicData uri="http://schemas.openxmlformats.org/drawingml/2006/table">
            <a:tbl>
              <a:tblPr/>
              <a:tblGrid>
                <a:gridCol w="276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701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91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yes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A(TP)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B(FP)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91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no</a:t>
                      </a: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C(FN)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d(TN)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156" name="Text Box 52"/>
          <p:cNvSpPr txBox="1">
            <a:spLocks noChangeArrowheads="1"/>
          </p:cNvSpPr>
          <p:nvPr/>
        </p:nvSpPr>
        <p:spPr bwMode="auto">
          <a:xfrm>
            <a:off x="1060450" y="3490916"/>
            <a:ext cx="178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分类器分类结果</a:t>
            </a:r>
          </a:p>
        </p:txBody>
      </p:sp>
      <p:sp>
        <p:nvSpPr>
          <p:cNvPr id="175159" name="Line 55"/>
          <p:cNvSpPr>
            <a:spLocks noChangeShapeType="1"/>
          </p:cNvSpPr>
          <p:nvPr/>
        </p:nvSpPr>
        <p:spPr bwMode="auto">
          <a:xfrm>
            <a:off x="1066800" y="3260725"/>
            <a:ext cx="2790820" cy="5254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5160" name="Text Box 56"/>
          <p:cNvSpPr txBox="1">
            <a:spLocks noChangeArrowheads="1"/>
          </p:cNvSpPr>
          <p:nvPr/>
        </p:nvSpPr>
        <p:spPr bwMode="auto">
          <a:xfrm>
            <a:off x="2705100" y="33242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</a:rPr>
              <a:t>真实类型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F53575-DE65-44B4-B8D8-854C330411C3}"/>
              </a:ext>
            </a:extLst>
          </p:cNvPr>
          <p:cNvSpPr txBox="1"/>
          <p:nvPr/>
        </p:nvSpPr>
        <p:spPr>
          <a:xfrm>
            <a:off x="1524000" y="5959765"/>
            <a:ext cx="546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Precision</a:t>
            </a:r>
            <a:r>
              <a:rPr lang="en-US" altLang="zh-CN" dirty="0"/>
              <a:t>=TP/(TP+FP)  </a:t>
            </a:r>
            <a:r>
              <a:rPr lang="en-US" altLang="zh-CN" dirty="0">
                <a:solidFill>
                  <a:srgbClr val="FF0000"/>
                </a:solidFill>
              </a:rPr>
              <a:t>Recall</a:t>
            </a:r>
            <a:r>
              <a:rPr lang="en-US" altLang="zh-CN" dirty="0"/>
              <a:t>= TP(TP+FN)   </a:t>
            </a:r>
            <a:r>
              <a:rPr lang="en-US" altLang="zh-CN" dirty="0">
                <a:solidFill>
                  <a:srgbClr val="FF0000"/>
                </a:solidFill>
              </a:rPr>
              <a:t>F1</a:t>
            </a:r>
            <a:r>
              <a:rPr lang="en-US" altLang="zh-CN" dirty="0"/>
              <a:t> = 2PR/(P+R)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D30471-DFAA-4033-BC14-6854B2269A12}"/>
              </a:ext>
            </a:extLst>
          </p:cNvPr>
          <p:cNvSpPr txBox="1"/>
          <p:nvPr/>
        </p:nvSpPr>
        <p:spPr>
          <a:xfrm>
            <a:off x="1763688" y="6281588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为什么不用</a:t>
            </a:r>
            <a:r>
              <a:rPr lang="en-US" altLang="zh-CN" dirty="0">
                <a:solidFill>
                  <a:srgbClr val="FF0000"/>
                </a:solidFill>
              </a:rPr>
              <a:t>Accuracy=(TP+FN)/(TP+FP+FN+TN)?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4E4-BB4D-4481-8B08-949497BE95A7}" type="datetime1">
              <a:rPr lang="zh-CN" altLang="en-US"/>
              <a:pPr/>
              <a:t>2021/11/29</a:t>
            </a:fld>
            <a:endParaRPr lang="en-US" altLang="zh-CN"/>
          </a:p>
        </p:txBody>
      </p:sp>
      <p:sp>
        <p:nvSpPr>
          <p:cNvPr id="43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949C0-F87C-497B-B677-C1477155D443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781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525963"/>
          </a:xfrm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40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r>
              <a:rPr lang="zh-CN" altLang="en-US" sz="2000">
                <a:ea typeface="宋体" charset="-122"/>
              </a:rPr>
              <a:t>邻接矩阵只是评估单个类的分类效果 </a:t>
            </a:r>
          </a:p>
          <a:p>
            <a:r>
              <a:rPr lang="zh-CN" altLang="en-US" sz="2000">
                <a:ea typeface="宋体" charset="-122"/>
              </a:rPr>
              <a:t>对于多个类别的分类，如果评估总体效果？</a:t>
            </a:r>
          </a:p>
          <a:p>
            <a:r>
              <a:rPr lang="en-US" altLang="zh-CN" sz="2000">
                <a:ea typeface="宋体" charset="-122"/>
              </a:rPr>
              <a:t>Macro-Average(</a:t>
            </a:r>
            <a:r>
              <a:rPr lang="zh-CN" altLang="en-US" sz="2000">
                <a:ea typeface="宋体" charset="-122"/>
              </a:rPr>
              <a:t>宏平均</a:t>
            </a:r>
            <a:r>
              <a:rPr lang="en-US" altLang="zh-CN" sz="2000">
                <a:ea typeface="宋体" charset="-122"/>
              </a:rPr>
              <a:t>)</a:t>
            </a:r>
            <a:r>
              <a:rPr lang="zh-CN" altLang="en-US" sz="2000">
                <a:ea typeface="宋体" charset="-122"/>
              </a:rPr>
              <a:t>：对每个类的邻接矩阵求值，然后平均。</a:t>
            </a:r>
          </a:p>
          <a:p>
            <a:r>
              <a:rPr lang="en-US" altLang="zh-CN" sz="2000">
                <a:ea typeface="宋体" charset="-122"/>
              </a:rPr>
              <a:t>Micro-Average(</a:t>
            </a:r>
            <a:r>
              <a:rPr lang="zh-CN" altLang="en-US" sz="2000">
                <a:ea typeface="宋体" charset="-122"/>
              </a:rPr>
              <a:t>微平均</a:t>
            </a:r>
            <a:r>
              <a:rPr lang="en-US" altLang="zh-CN" sz="2000">
                <a:ea typeface="宋体" charset="-122"/>
              </a:rPr>
              <a:t>)</a:t>
            </a:r>
            <a:r>
              <a:rPr lang="zh-CN" altLang="en-US" sz="2000">
                <a:ea typeface="宋体" charset="-122"/>
              </a:rPr>
              <a:t>：将所有类的邻接矩阵合并，再求值。</a:t>
            </a:r>
          </a:p>
          <a:p>
            <a:r>
              <a:rPr lang="zh-CN" altLang="en-US" sz="2000">
                <a:ea typeface="宋体" charset="-122"/>
              </a:rPr>
              <a:t>例如，假设</a:t>
            </a:r>
            <a:r>
              <a:rPr lang="en-US" altLang="zh-CN" sz="2000">
                <a:ea typeface="宋体" charset="-122"/>
              </a:rPr>
              <a:t>class 1</a:t>
            </a:r>
            <a:r>
              <a:rPr lang="zh-CN" altLang="en-US" sz="2000">
                <a:ea typeface="宋体" charset="-122"/>
              </a:rPr>
              <a:t>和</a:t>
            </a:r>
            <a:r>
              <a:rPr lang="en-US" altLang="zh-CN" sz="2000">
                <a:ea typeface="宋体" charset="-122"/>
              </a:rPr>
              <a:t>class 2</a:t>
            </a:r>
            <a:r>
              <a:rPr lang="zh-CN" altLang="en-US" sz="2000">
                <a:ea typeface="宋体" charset="-122"/>
              </a:rPr>
              <a:t>的邻接矩阵如下图所示，如何计算宏平均和微平均？（只计算</a:t>
            </a:r>
            <a:r>
              <a:rPr lang="en-US" altLang="zh-CN" sz="2000">
                <a:ea typeface="宋体" charset="-122"/>
              </a:rPr>
              <a:t>precision,</a:t>
            </a:r>
            <a:r>
              <a:rPr lang="zh-CN" altLang="en-US" sz="2000">
                <a:ea typeface="宋体" charset="-122"/>
              </a:rPr>
              <a:t>其他指标类似）</a:t>
            </a:r>
          </a:p>
        </p:txBody>
      </p:sp>
      <p:graphicFrame>
        <p:nvGraphicFramePr>
          <p:cNvPr id="178575" name="Group 399"/>
          <p:cNvGraphicFramePr>
            <a:graphicFrameLocks noGrp="1"/>
          </p:cNvGraphicFramePr>
          <p:nvPr/>
        </p:nvGraphicFramePr>
        <p:xfrm>
          <a:off x="457200" y="4267200"/>
          <a:ext cx="3810000" cy="1600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8574" name="Group 398"/>
          <p:cNvGraphicFramePr>
            <a:graphicFrameLocks noGrp="1"/>
          </p:cNvGraphicFramePr>
          <p:nvPr/>
        </p:nvGraphicFramePr>
        <p:xfrm>
          <a:off x="4572000" y="4267200"/>
          <a:ext cx="4038600" cy="1600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890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576" name="Text Box 400"/>
          <p:cNvSpPr txBox="1">
            <a:spLocks noChangeArrowheads="1"/>
          </p:cNvSpPr>
          <p:nvPr/>
        </p:nvSpPr>
        <p:spPr bwMode="auto">
          <a:xfrm>
            <a:off x="1660525" y="3795713"/>
            <a:ext cx="944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1</a:t>
            </a:r>
          </a:p>
        </p:txBody>
      </p:sp>
      <p:sp>
        <p:nvSpPr>
          <p:cNvPr id="178577" name="Text Box 401"/>
          <p:cNvSpPr txBox="1">
            <a:spLocks noChangeArrowheads="1"/>
          </p:cNvSpPr>
          <p:nvPr/>
        </p:nvSpPr>
        <p:spPr bwMode="auto">
          <a:xfrm>
            <a:off x="5948363" y="3810000"/>
            <a:ext cx="944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A301-DF11-4D9E-93A4-ED311A43678D}" type="datetime1">
              <a:rPr lang="zh-CN" altLang="en-US"/>
              <a:pPr/>
              <a:t>2021/11/29</a:t>
            </a:fld>
            <a:endParaRPr lang="en-US" altLang="zh-CN"/>
          </a:p>
        </p:txBody>
      </p:sp>
      <p:sp>
        <p:nvSpPr>
          <p:cNvPr id="43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0AF53-FDB5-410A-A256-38D56A43D7E3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81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525963"/>
          </a:xfrm>
        </p:spPr>
        <p:txBody>
          <a:bodyPr/>
          <a:lstStyle/>
          <a:p>
            <a:r>
              <a:rPr lang="zh-CN" altLang="en-US" sz="250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50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50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endParaRPr lang="zh-CN" altLang="en-US" sz="250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500">
              <a:solidFill>
                <a:schemeClr val="hlink"/>
              </a:solidFill>
              <a:ea typeface="宋体" charset="-122"/>
            </a:endParaRPr>
          </a:p>
          <a:p>
            <a:r>
              <a:rPr lang="zh-CN" altLang="en-US" sz="2000">
                <a:ea typeface="宋体" charset="-122"/>
              </a:rPr>
              <a:t>用宏平均计算：</a:t>
            </a:r>
          </a:p>
          <a:p>
            <a:pPr lvl="1"/>
            <a:r>
              <a:rPr lang="en-US" altLang="zh-CN" sz="1800">
                <a:ea typeface="宋体" charset="-122"/>
              </a:rPr>
              <a:t>class 1</a:t>
            </a:r>
            <a:r>
              <a:rPr lang="zh-CN" altLang="en-US" sz="1800">
                <a:ea typeface="宋体" charset="-122"/>
              </a:rPr>
              <a:t>的</a:t>
            </a:r>
            <a:r>
              <a:rPr lang="en-US" altLang="zh-CN" sz="1800">
                <a:ea typeface="宋体" charset="-122"/>
              </a:rPr>
              <a:t>precision=10/(10+10)=0.5</a:t>
            </a:r>
          </a:p>
          <a:p>
            <a:pPr lvl="1"/>
            <a:r>
              <a:rPr lang="en-US" altLang="zh-CN" sz="1800">
                <a:ea typeface="宋体" charset="-122"/>
              </a:rPr>
              <a:t>class 2</a:t>
            </a:r>
            <a:r>
              <a:rPr lang="zh-CN" altLang="en-US" sz="1800">
                <a:ea typeface="宋体" charset="-122"/>
              </a:rPr>
              <a:t>的</a:t>
            </a:r>
            <a:r>
              <a:rPr lang="en-US" altLang="zh-CN" sz="1800">
                <a:ea typeface="宋体" charset="-122"/>
              </a:rPr>
              <a:t>precision=90/(90+10)=0.9</a:t>
            </a:r>
          </a:p>
          <a:p>
            <a:pPr lvl="1"/>
            <a:r>
              <a:rPr lang="zh-CN" altLang="en-US" sz="1800">
                <a:ea typeface="宋体" charset="-122"/>
              </a:rPr>
              <a:t>因此总的</a:t>
            </a:r>
            <a:r>
              <a:rPr lang="en-US" altLang="zh-CN" sz="1800">
                <a:ea typeface="宋体" charset="-122"/>
              </a:rPr>
              <a:t>precision = 0.5+0.9/2 = 0.7</a:t>
            </a:r>
            <a:endParaRPr lang="zh-CN" altLang="en-US" sz="1800">
              <a:ea typeface="宋体" charset="-122"/>
            </a:endParaRPr>
          </a:p>
          <a:p>
            <a:pPr lvl="1"/>
            <a:endParaRPr lang="zh-CN" altLang="en-US" sz="1800">
              <a:ea typeface="宋体" charset="-122"/>
            </a:endParaRPr>
          </a:p>
        </p:txBody>
      </p:sp>
      <p:graphicFrame>
        <p:nvGraphicFramePr>
          <p:cNvPr id="181270" name="Group 22"/>
          <p:cNvGraphicFramePr>
            <a:graphicFrameLocks noGrp="1"/>
          </p:cNvGraphicFramePr>
          <p:nvPr/>
        </p:nvGraphicFramePr>
        <p:xfrm>
          <a:off x="457200" y="1981200"/>
          <a:ext cx="3810000" cy="1600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1288" name="Group 40"/>
          <p:cNvGraphicFramePr>
            <a:graphicFrameLocks noGrp="1"/>
          </p:cNvGraphicFramePr>
          <p:nvPr/>
        </p:nvGraphicFramePr>
        <p:xfrm>
          <a:off x="4572000" y="1981200"/>
          <a:ext cx="4038600" cy="1600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890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306" name="Text Box 58"/>
          <p:cNvSpPr txBox="1">
            <a:spLocks noChangeArrowheads="1"/>
          </p:cNvSpPr>
          <p:nvPr/>
        </p:nvSpPr>
        <p:spPr bwMode="auto">
          <a:xfrm>
            <a:off x="1660525" y="1600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1</a:t>
            </a:r>
          </a:p>
        </p:txBody>
      </p:sp>
      <p:sp>
        <p:nvSpPr>
          <p:cNvPr id="181307" name="Text Box 59"/>
          <p:cNvSpPr txBox="1">
            <a:spLocks noChangeArrowheads="1"/>
          </p:cNvSpPr>
          <p:nvPr/>
        </p:nvSpPr>
        <p:spPr bwMode="auto">
          <a:xfrm>
            <a:off x="5948363" y="1614488"/>
            <a:ext cx="94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B994-120C-4C40-9ECE-258B7BC84974}" type="datetime1">
              <a:rPr lang="zh-CN" altLang="en-US"/>
              <a:pPr/>
              <a:t>2021/11/29</a:t>
            </a:fld>
            <a:endParaRPr lang="en-US" altLang="zh-CN"/>
          </a:p>
        </p:txBody>
      </p:sp>
      <p:sp>
        <p:nvSpPr>
          <p:cNvPr id="63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D26D2-1F7A-4181-A484-A6E64AB8C1A9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文本分类</a:t>
            </a:r>
            <a:r>
              <a:rPr lang="en-US" altLang="zh-CN" sz="2800">
                <a:solidFill>
                  <a:schemeClr val="tx1"/>
                </a:solidFill>
                <a:effectLst/>
                <a:ea typeface="宋体" charset="-122"/>
              </a:rPr>
              <a:t>/</a:t>
            </a:r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聚类（</a:t>
            </a:r>
            <a:r>
              <a:rPr lang="en-US" altLang="zh-CN" sz="2800">
                <a:solidFill>
                  <a:schemeClr val="tx1"/>
                </a:solidFill>
                <a:effectLst/>
                <a:ea typeface="宋体" charset="-122"/>
              </a:rPr>
              <a:t>text classification/clustering</a:t>
            </a:r>
            <a:r>
              <a:rPr lang="zh-CN" altLang="en-US" sz="2800">
                <a:solidFill>
                  <a:schemeClr val="tx1"/>
                </a:solidFill>
                <a:effectLst/>
                <a:ea typeface="宋体" charset="-122"/>
              </a:rPr>
              <a:t>）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4953000"/>
          </a:xfrm>
        </p:spPr>
        <p:txBody>
          <a:bodyPr/>
          <a:lstStyle/>
          <a:p>
            <a:r>
              <a:rPr lang="zh-CN" altLang="en-US" sz="2400">
                <a:solidFill>
                  <a:schemeClr val="hlink"/>
                </a:solidFill>
                <a:ea typeface="宋体" charset="-122"/>
              </a:rPr>
              <a:t>评估文本分类效果（</a:t>
            </a:r>
            <a:r>
              <a:rPr lang="en-US" altLang="zh-CN" sz="2400">
                <a:solidFill>
                  <a:schemeClr val="hlink"/>
                </a:solidFill>
                <a:ea typeface="宋体" charset="-122"/>
              </a:rPr>
              <a:t>Evaluation</a:t>
            </a:r>
            <a:r>
              <a:rPr lang="zh-CN" altLang="en-US" sz="2400">
                <a:solidFill>
                  <a:schemeClr val="hlink"/>
                </a:solidFill>
                <a:ea typeface="宋体" charset="-122"/>
              </a:rPr>
              <a:t>）</a:t>
            </a:r>
          </a:p>
          <a:p>
            <a:endParaRPr lang="zh-CN" altLang="en-US" sz="3300">
              <a:solidFill>
                <a:schemeClr val="hlink"/>
              </a:solidFill>
              <a:ea typeface="宋体" charset="-122"/>
            </a:endParaRPr>
          </a:p>
          <a:p>
            <a:endParaRPr lang="zh-CN" altLang="en-US" sz="3300">
              <a:solidFill>
                <a:schemeClr val="hlink"/>
              </a:solidFill>
              <a:ea typeface="宋体" charset="-122"/>
            </a:endParaRPr>
          </a:p>
          <a:p>
            <a:endParaRPr lang="zh-CN" altLang="en-US" sz="2400">
              <a:solidFill>
                <a:schemeClr val="hlink"/>
              </a:solidFill>
              <a:ea typeface="宋体" charset="-122"/>
            </a:endParaRPr>
          </a:p>
          <a:p>
            <a:pPr>
              <a:lnSpc>
                <a:spcPct val="135000"/>
              </a:lnSpc>
            </a:pPr>
            <a:endParaRPr lang="zh-CN" altLang="en-US" sz="2000">
              <a:ea typeface="宋体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ea typeface="宋体" charset="-122"/>
              </a:rPr>
              <a:t>用微平均计算，首先将</a:t>
            </a:r>
            <a:r>
              <a:rPr lang="en-US" altLang="zh-CN" sz="2000">
                <a:ea typeface="宋体" charset="-122"/>
              </a:rPr>
              <a:t>2</a:t>
            </a:r>
            <a:r>
              <a:rPr lang="zh-CN" altLang="en-US" sz="2000">
                <a:ea typeface="宋体" charset="-122"/>
              </a:rPr>
              <a:t>个类的邻接矩阵合并</a:t>
            </a:r>
          </a:p>
          <a:p>
            <a:endParaRPr lang="zh-CN" altLang="en-US" sz="2400">
              <a:ea typeface="宋体" charset="-122"/>
            </a:endParaRPr>
          </a:p>
          <a:p>
            <a:endParaRPr lang="zh-CN" altLang="en-US" sz="2800">
              <a:ea typeface="宋体" charset="-122"/>
            </a:endParaRPr>
          </a:p>
          <a:p>
            <a:endParaRPr lang="zh-CN" altLang="en-US" sz="2800">
              <a:ea typeface="宋体" charset="-122"/>
            </a:endParaRPr>
          </a:p>
          <a:p>
            <a:endParaRPr lang="zh-CN" altLang="en-US" sz="2300">
              <a:ea typeface="宋体" charset="-122"/>
            </a:endParaRPr>
          </a:p>
        </p:txBody>
      </p:sp>
      <p:graphicFrame>
        <p:nvGraphicFramePr>
          <p:cNvPr id="184324" name="Group 4"/>
          <p:cNvGraphicFramePr>
            <a:graphicFrameLocks noGrp="1"/>
          </p:cNvGraphicFramePr>
          <p:nvPr/>
        </p:nvGraphicFramePr>
        <p:xfrm>
          <a:off x="457200" y="1981200"/>
          <a:ext cx="3810000" cy="1600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25" marR="0" lvl="0" indent="-2555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970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4342" name="Group 22"/>
          <p:cNvGraphicFramePr>
            <a:graphicFrameLocks noGrp="1"/>
          </p:cNvGraphicFramePr>
          <p:nvPr/>
        </p:nvGraphicFramePr>
        <p:xfrm>
          <a:off x="4572000" y="1981200"/>
          <a:ext cx="4038600" cy="16002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90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890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360" name="Text Box 40"/>
          <p:cNvSpPr txBox="1">
            <a:spLocks noChangeArrowheads="1"/>
          </p:cNvSpPr>
          <p:nvPr/>
        </p:nvSpPr>
        <p:spPr bwMode="auto">
          <a:xfrm>
            <a:off x="1660525" y="1600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1</a:t>
            </a:r>
          </a:p>
        </p:txBody>
      </p:sp>
      <p:sp>
        <p:nvSpPr>
          <p:cNvPr id="184361" name="Text Box 41"/>
          <p:cNvSpPr txBox="1">
            <a:spLocks noChangeArrowheads="1"/>
          </p:cNvSpPr>
          <p:nvPr/>
        </p:nvSpPr>
        <p:spPr bwMode="auto">
          <a:xfrm>
            <a:off x="5948363" y="1614488"/>
            <a:ext cx="944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Lucida Sans Unicode" pitchFamily="34" charset="0"/>
              </a:rPr>
              <a:t>class 2</a:t>
            </a:r>
          </a:p>
        </p:txBody>
      </p:sp>
      <p:graphicFrame>
        <p:nvGraphicFramePr>
          <p:cNvPr id="184485" name="Group 165"/>
          <p:cNvGraphicFramePr>
            <a:graphicFrameLocks noGrp="1"/>
          </p:cNvGraphicFramePr>
          <p:nvPr/>
        </p:nvGraphicFramePr>
        <p:xfrm>
          <a:off x="457200" y="4203700"/>
          <a:ext cx="4724400" cy="16002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10953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  <a:ea typeface="宋体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Truth: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yes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100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Classifier: 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cs typeface="Arial" charset="0"/>
                        </a:rPr>
                        <a:t>1860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486" name="Text Box 166"/>
          <p:cNvSpPr txBox="1">
            <a:spLocks noChangeArrowheads="1"/>
          </p:cNvSpPr>
          <p:nvPr/>
        </p:nvSpPr>
        <p:spPr bwMode="auto">
          <a:xfrm>
            <a:off x="5334000" y="4533900"/>
            <a:ext cx="3744913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>
                <a:latin typeface="Lucida Sans Unicode" pitchFamily="34" charset="0"/>
              </a:rPr>
              <a:t>总的</a:t>
            </a:r>
          </a:p>
          <a:p>
            <a: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>
                <a:latin typeface="Lucida Sans Unicode" pitchFamily="34" charset="0"/>
              </a:rPr>
              <a:t>precision= 100/(100+20)=0.83</a:t>
            </a:r>
            <a:endParaRPr lang="zh-CN" altLang="en-US">
              <a:latin typeface="Lucida Sans Unicode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574</Words>
  <Application>Microsoft Office PowerPoint</Application>
  <PresentationFormat>全屏显示(4:3)</PresentationFormat>
  <Paragraphs>124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Sans Unicode</vt:lpstr>
      <vt:lpstr>Wingdings 3</vt:lpstr>
      <vt:lpstr>Office 主题</vt:lpstr>
      <vt:lpstr>文本分类/聚类（text classification/clustering）</vt:lpstr>
      <vt:lpstr>文本分类/聚类（text classification/clustering）</vt:lpstr>
      <vt:lpstr>文本分类/聚类（text classification/clustering）</vt:lpstr>
      <vt:lpstr>文本分类/聚类（text classification/clustering）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 class evaluation measures</dc:title>
  <cp:lastModifiedBy>辜 希武</cp:lastModifiedBy>
  <cp:revision>8</cp:revision>
  <dcterms:modified xsi:type="dcterms:W3CDTF">2021-11-29T04:59:20Z</dcterms:modified>
</cp:coreProperties>
</file>