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tudia\S5\TW\producer-consumer-active-object\pomiary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cuments\Studia\S5\TW\producer-consumer-active-object\pomiary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Różnica czasu wykonania zadania między implementacją synchroniczną i asynchroniczną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30"/>
      <c:rotY val="4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48556643413755E-2"/>
          <c:y val="7.4349446486543819E-2"/>
          <c:w val="0.95286680885497221"/>
          <c:h val="0.88917087889123059"/>
        </c:manualLayout>
      </c:layout>
      <c:surface3DChart>
        <c:wireframe val="0"/>
        <c:ser>
          <c:idx val="0"/>
          <c:order val="0"/>
          <c:tx>
            <c:strRef>
              <c:f>Arkusz1!$A$4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Arkusz1!$B$4:$K$4</c:f>
              <c:numCache>
                <c:formatCode>General</c:formatCode>
                <c:ptCount val="10"/>
                <c:pt idx="0">
                  <c:v>1.0524887000000001</c:v>
                </c:pt>
                <c:pt idx="1">
                  <c:v>1.0765434000000003</c:v>
                </c:pt>
                <c:pt idx="2">
                  <c:v>1.0595722000000003</c:v>
                </c:pt>
                <c:pt idx="3">
                  <c:v>1.1428552999999999</c:v>
                </c:pt>
                <c:pt idx="4">
                  <c:v>0.99518850000000025</c:v>
                </c:pt>
                <c:pt idx="5">
                  <c:v>0.99328219999999989</c:v>
                </c:pt>
                <c:pt idx="6">
                  <c:v>1.1208259000000003</c:v>
                </c:pt>
                <c:pt idx="7">
                  <c:v>1.0535102999999997</c:v>
                </c:pt>
                <c:pt idx="8">
                  <c:v>1.1634558000000004</c:v>
                </c:pt>
                <c:pt idx="9">
                  <c:v>1.1143884000000002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B-4AFE-A331-945D4EABF782}"/>
            </c:ext>
          </c:extLst>
        </c:ser>
        <c:ser>
          <c:idx val="1"/>
          <c:order val="1"/>
          <c:tx>
            <c:strRef>
              <c:f>Arkusz1!$A$5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Arkusz1!$B$5:$K$5</c:f>
              <c:numCache>
                <c:formatCode>General</c:formatCode>
                <c:ptCount val="10"/>
                <c:pt idx="0">
                  <c:v>1.6456944999999994</c:v>
                </c:pt>
                <c:pt idx="1">
                  <c:v>1.8555497000000001</c:v>
                </c:pt>
                <c:pt idx="2">
                  <c:v>1.8424204999999998</c:v>
                </c:pt>
                <c:pt idx="3">
                  <c:v>1.6250287000000005</c:v>
                </c:pt>
                <c:pt idx="4">
                  <c:v>2.1983476000000004</c:v>
                </c:pt>
                <c:pt idx="5">
                  <c:v>1.9381481000000003</c:v>
                </c:pt>
                <c:pt idx="6">
                  <c:v>1.7466220000000003</c:v>
                </c:pt>
                <c:pt idx="7">
                  <c:v>1.7844944000000003</c:v>
                </c:pt>
                <c:pt idx="8">
                  <c:v>1.7495980999999996</c:v>
                </c:pt>
                <c:pt idx="9">
                  <c:v>1.4881001999999999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3B-4AFE-A331-945D4EABF782}"/>
            </c:ext>
          </c:extLst>
        </c:ser>
        <c:ser>
          <c:idx val="2"/>
          <c:order val="2"/>
          <c:tx>
            <c:strRef>
              <c:f>Arkusz1!$A$6</c:f>
              <c:strCache>
                <c:ptCount val="1"/>
                <c:pt idx="0">
                  <c:v>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Arkusz1!$B$6:$K$6</c:f>
              <c:numCache>
                <c:formatCode>General</c:formatCode>
                <c:ptCount val="10"/>
                <c:pt idx="0">
                  <c:v>2.6012136999999997</c:v>
                </c:pt>
                <c:pt idx="1">
                  <c:v>2.1202060999999999</c:v>
                </c:pt>
                <c:pt idx="2">
                  <c:v>2.0846333000000001</c:v>
                </c:pt>
                <c:pt idx="3">
                  <c:v>2.3704569000000006</c:v>
                </c:pt>
                <c:pt idx="4">
                  <c:v>2.5498743000000008</c:v>
                </c:pt>
                <c:pt idx="5">
                  <c:v>2.2376329000000004</c:v>
                </c:pt>
                <c:pt idx="6">
                  <c:v>2.9196549999999997</c:v>
                </c:pt>
                <c:pt idx="7">
                  <c:v>2.0484661000000006</c:v>
                </c:pt>
                <c:pt idx="8">
                  <c:v>2.3193343999999998</c:v>
                </c:pt>
                <c:pt idx="9">
                  <c:v>2.6374405999999997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3B-4AFE-A331-945D4EABF782}"/>
            </c:ext>
          </c:extLst>
        </c:ser>
        <c:ser>
          <c:idx val="3"/>
          <c:order val="3"/>
          <c:tx>
            <c:strRef>
              <c:f>Arkusz1!$A$7</c:f>
              <c:strCache>
                <c:ptCount val="1"/>
                <c:pt idx="0">
                  <c:v>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Arkusz1!$B$7:$K$7</c:f>
              <c:numCache>
                <c:formatCode>General</c:formatCode>
                <c:ptCount val="10"/>
                <c:pt idx="0">
                  <c:v>2.7104470999999997</c:v>
                </c:pt>
                <c:pt idx="1">
                  <c:v>3.6386508999999991</c:v>
                </c:pt>
                <c:pt idx="2">
                  <c:v>3.4598402000000004</c:v>
                </c:pt>
                <c:pt idx="3">
                  <c:v>2.6214443999999997</c:v>
                </c:pt>
                <c:pt idx="4">
                  <c:v>2.9822020000000009</c:v>
                </c:pt>
                <c:pt idx="5">
                  <c:v>2.7090084999999995</c:v>
                </c:pt>
                <c:pt idx="6">
                  <c:v>3.2022507999999998</c:v>
                </c:pt>
                <c:pt idx="7">
                  <c:v>3.0293464999999991</c:v>
                </c:pt>
                <c:pt idx="8">
                  <c:v>3.3419493000000013</c:v>
                </c:pt>
                <c:pt idx="9">
                  <c:v>3.0126469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3B-4AFE-A331-945D4EABF782}"/>
            </c:ext>
          </c:extLst>
        </c:ser>
        <c:ser>
          <c:idx val="4"/>
          <c:order val="4"/>
          <c:tx>
            <c:strRef>
              <c:f>Arkusz1!$A$8</c:f>
              <c:strCache>
                <c:ptCount val="1"/>
                <c:pt idx="0">
                  <c:v>10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Arkusz1!$B$8:$K$8</c:f>
              <c:numCache>
                <c:formatCode>General</c:formatCode>
                <c:ptCount val="10"/>
                <c:pt idx="0">
                  <c:v>4.4362343999999982</c:v>
                </c:pt>
                <c:pt idx="1">
                  <c:v>3.3237126999999997</c:v>
                </c:pt>
                <c:pt idx="2">
                  <c:v>3.6178930999999999</c:v>
                </c:pt>
                <c:pt idx="3">
                  <c:v>3.9667487000000001</c:v>
                </c:pt>
                <c:pt idx="4">
                  <c:v>3.7110198000000008</c:v>
                </c:pt>
                <c:pt idx="5">
                  <c:v>3.8436965999999995</c:v>
                </c:pt>
                <c:pt idx="6">
                  <c:v>3.8223393999999988</c:v>
                </c:pt>
                <c:pt idx="7">
                  <c:v>3.2250830999999991</c:v>
                </c:pt>
                <c:pt idx="8">
                  <c:v>2.4668938000000011</c:v>
                </c:pt>
                <c:pt idx="9">
                  <c:v>3.1109498000000002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13B-4AFE-A331-945D4EABF782}"/>
            </c:ext>
          </c:extLst>
        </c:ser>
        <c:ser>
          <c:idx val="5"/>
          <c:order val="5"/>
          <c:tx>
            <c:strRef>
              <c:f>Arkusz1!$A$9</c:f>
              <c:strCache>
                <c:ptCount val="1"/>
                <c:pt idx="0">
                  <c:v>12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Arkusz1!$B$9:$K$9</c:f>
              <c:numCache>
                <c:formatCode>General</c:formatCode>
                <c:ptCount val="10"/>
                <c:pt idx="0">
                  <c:v>4.6197538999999992</c:v>
                </c:pt>
                <c:pt idx="1">
                  <c:v>4.0824096000000019</c:v>
                </c:pt>
                <c:pt idx="2">
                  <c:v>3.9388344999999987</c:v>
                </c:pt>
                <c:pt idx="3">
                  <c:v>3.4482982999999976</c:v>
                </c:pt>
                <c:pt idx="4">
                  <c:v>3.8564785999999991</c:v>
                </c:pt>
                <c:pt idx="5">
                  <c:v>5.1233510000000031</c:v>
                </c:pt>
                <c:pt idx="6">
                  <c:v>3.1110150000000019</c:v>
                </c:pt>
                <c:pt idx="7">
                  <c:v>3.432372100000002</c:v>
                </c:pt>
                <c:pt idx="8">
                  <c:v>4.1006255000000031</c:v>
                </c:pt>
                <c:pt idx="9">
                  <c:v>3.4930318999999983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13B-4AFE-A331-945D4EABF782}"/>
            </c:ext>
          </c:extLst>
        </c:ser>
        <c:ser>
          <c:idx val="6"/>
          <c:order val="6"/>
          <c:tx>
            <c:strRef>
              <c:f>Arkusz1!$A$10</c:f>
              <c:strCache>
                <c:ptCount val="1"/>
                <c:pt idx="0">
                  <c:v>14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0000"/>
                  </a:schemeClr>
                </a:gs>
                <a:gs pos="78000">
                  <a:schemeClr val="accent1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Arkusz1!$B$10:$K$10</c:f>
              <c:numCache>
                <c:formatCode>General</c:formatCode>
                <c:ptCount val="10"/>
                <c:pt idx="0">
                  <c:v>4.9747637999999981</c:v>
                </c:pt>
                <c:pt idx="1">
                  <c:v>3.7373419000000005</c:v>
                </c:pt>
                <c:pt idx="2">
                  <c:v>5.4151543999999987</c:v>
                </c:pt>
                <c:pt idx="3">
                  <c:v>3.656550799999998</c:v>
                </c:pt>
                <c:pt idx="4">
                  <c:v>4.5819751999999987</c:v>
                </c:pt>
                <c:pt idx="5">
                  <c:v>3.573976199999997</c:v>
                </c:pt>
                <c:pt idx="6">
                  <c:v>3.9106942000000018</c:v>
                </c:pt>
                <c:pt idx="7">
                  <c:v>5.4251816000000019</c:v>
                </c:pt>
                <c:pt idx="8">
                  <c:v>4.1606898000000001</c:v>
                </c:pt>
                <c:pt idx="9">
                  <c:v>3.2107051000000055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13B-4AFE-A331-945D4EABF782}"/>
            </c:ext>
          </c:extLst>
        </c:ser>
        <c:ser>
          <c:idx val="7"/>
          <c:order val="7"/>
          <c:tx>
            <c:strRef>
              <c:f>Arkusz1!$A$11</c:f>
              <c:strCache>
                <c:ptCount val="1"/>
                <c:pt idx="0">
                  <c:v>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0000"/>
                  </a:schemeClr>
                </a:gs>
                <a:gs pos="78000">
                  <a:schemeClr val="accent2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Arkusz1!$B$11:$K$11</c:f>
              <c:numCache>
                <c:formatCode>General</c:formatCode>
                <c:ptCount val="10"/>
                <c:pt idx="0">
                  <c:v>3.8961936000000037</c:v>
                </c:pt>
                <c:pt idx="1">
                  <c:v>4.3441029999999969</c:v>
                </c:pt>
                <c:pt idx="2">
                  <c:v>4.1644649999999999</c:v>
                </c:pt>
                <c:pt idx="3">
                  <c:v>4.6182918000000015</c:v>
                </c:pt>
                <c:pt idx="4">
                  <c:v>4.7579920000000016</c:v>
                </c:pt>
                <c:pt idx="5">
                  <c:v>4.0202631999999952</c:v>
                </c:pt>
                <c:pt idx="6">
                  <c:v>4.2104627000000008</c:v>
                </c:pt>
                <c:pt idx="7">
                  <c:v>4.849718100000004</c:v>
                </c:pt>
                <c:pt idx="8">
                  <c:v>3.6356780000000057</c:v>
                </c:pt>
                <c:pt idx="9">
                  <c:v>3.5956587000000013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13B-4AFE-A331-945D4EABF782}"/>
            </c:ext>
          </c:extLst>
        </c:ser>
        <c:ser>
          <c:idx val="8"/>
          <c:order val="8"/>
          <c:tx>
            <c:strRef>
              <c:f>Arkusz1!$A$12</c:f>
              <c:strCache>
                <c:ptCount val="1"/>
                <c:pt idx="0">
                  <c:v>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lumMod val="100000"/>
                  </a:schemeClr>
                </a:gs>
                <a:gs pos="78000">
                  <a:schemeClr val="accent3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Arkusz1!$B$12:$K$12</c:f>
              <c:numCache>
                <c:formatCode>General</c:formatCode>
                <c:ptCount val="10"/>
                <c:pt idx="0">
                  <c:v>5.4688534999999945</c:v>
                </c:pt>
                <c:pt idx="1">
                  <c:v>4.0487796000000031</c:v>
                </c:pt>
                <c:pt idx="2">
                  <c:v>4.7773687999999979</c:v>
                </c:pt>
                <c:pt idx="3">
                  <c:v>5.5578715999999986</c:v>
                </c:pt>
                <c:pt idx="4">
                  <c:v>5.9428817000000009</c:v>
                </c:pt>
                <c:pt idx="5">
                  <c:v>4.2186593999999999</c:v>
                </c:pt>
                <c:pt idx="6">
                  <c:v>5.5971054000000038</c:v>
                </c:pt>
                <c:pt idx="7">
                  <c:v>5.4446930000000009</c:v>
                </c:pt>
                <c:pt idx="8">
                  <c:v>4.4022121999999939</c:v>
                </c:pt>
                <c:pt idx="9">
                  <c:v>5.325431100000003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3B-4AFE-A331-945D4EABF782}"/>
            </c:ext>
          </c:extLst>
        </c:ser>
        <c:ser>
          <c:idx val="9"/>
          <c:order val="9"/>
          <c:tx>
            <c:strRef>
              <c:f>Arkusz1!$A$13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lumMod val="100000"/>
                  </a:schemeClr>
                </a:gs>
                <a:gs pos="78000">
                  <a:schemeClr val="accent4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Arkusz1!$B$3:$K$3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Arkusz1!$B$13:$K$13</c:f>
              <c:numCache>
                <c:formatCode>General</c:formatCode>
                <c:ptCount val="10"/>
                <c:pt idx="0">
                  <c:v>5.0967760999999996</c:v>
                </c:pt>
                <c:pt idx="1">
                  <c:v>9.557618699999999</c:v>
                </c:pt>
                <c:pt idx="2">
                  <c:v>7.2226307999999975</c:v>
                </c:pt>
                <c:pt idx="3">
                  <c:v>6.2172167000000016</c:v>
                </c:pt>
                <c:pt idx="4">
                  <c:v>4.774504400000005</c:v>
                </c:pt>
                <c:pt idx="5">
                  <c:v>8.8135374999999989</c:v>
                </c:pt>
                <c:pt idx="6">
                  <c:v>5.9576117999999951</c:v>
                </c:pt>
                <c:pt idx="7">
                  <c:v>5.1840578999999991</c:v>
                </c:pt>
                <c:pt idx="8">
                  <c:v>5.5325385000000011</c:v>
                </c:pt>
                <c:pt idx="9">
                  <c:v>5.2668468999999973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13B-4AFE-A331-945D4EABF782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</c:bandFmts>
        <c:axId val="2119263680"/>
        <c:axId val="2119256192"/>
        <c:axId val="2120757056"/>
      </c:surface3DChart>
      <c:catAx>
        <c:axId val="2119263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Kwant obliczeń</a:t>
                </a:r>
              </a:p>
            </c:rich>
          </c:tx>
          <c:layout>
            <c:manualLayout>
              <c:xMode val="edge"/>
              <c:yMode val="edge"/>
              <c:x val="0.21163139975645112"/>
              <c:y val="0.836447096437739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56192"/>
        <c:crosses val="autoZero"/>
        <c:auto val="1"/>
        <c:lblAlgn val="ctr"/>
        <c:lblOffset val="100"/>
        <c:noMultiLvlLbl val="0"/>
      </c:catAx>
      <c:valAx>
        <c:axId val="211925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Różnica czasu wykonania [s]</a:t>
                </a:r>
              </a:p>
            </c:rich>
          </c:tx>
          <c:layout>
            <c:manualLayout>
              <c:xMode val="edge"/>
              <c:yMode val="edge"/>
              <c:x val="9.7748870880909125E-2"/>
              <c:y val="0.371339531606521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63680"/>
        <c:crosses val="autoZero"/>
        <c:crossBetween val="midCat"/>
      </c:valAx>
      <c:serAx>
        <c:axId val="2120757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wątków</a:t>
                </a:r>
              </a:p>
            </c:rich>
          </c:tx>
          <c:layout>
            <c:manualLayout>
              <c:xMode val="edge"/>
              <c:yMode val="edge"/>
              <c:x val="0.76133501425991223"/>
              <c:y val="0.783821016969698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56192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Znormalizowana różnica czasu wykonania zadania między implementacją synchroniczną i asynchroniczną</a:t>
            </a:r>
          </a:p>
        </c:rich>
      </c:tx>
      <c:layout>
        <c:manualLayout>
          <c:xMode val="edge"/>
          <c:yMode val="edge"/>
          <c:x val="0.14644092466618822"/>
          <c:y val="1.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view3D>
      <c:rotX val="30"/>
      <c:rotY val="3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7749224430308195E-2"/>
          <c:y val="5.9797266108787835E-2"/>
          <c:w val="0.95767706630503924"/>
          <c:h val="0.91427764427377767"/>
        </c:manualLayout>
      </c:layout>
      <c:surface3DChart>
        <c:wireframe val="0"/>
        <c:ser>
          <c:idx val="0"/>
          <c:order val="0"/>
          <c:tx>
            <c:strRef>
              <c:f>Arkusz1!$A$22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Arkusz1!$B$22:$K$22</c:f>
              <c:numCache>
                <c:formatCode>General</c:formatCode>
                <c:ptCount val="10"/>
                <c:pt idx="0">
                  <c:v>9.3779789325116867E-9</c:v>
                </c:pt>
                <c:pt idx="1">
                  <c:v>7.2208200750156973E-9</c:v>
                </c:pt>
                <c:pt idx="2">
                  <c:v>7.0607079551663954E-9</c:v>
                </c:pt>
                <c:pt idx="3">
                  <c:v>7.4978894344445334E-9</c:v>
                </c:pt>
                <c:pt idx="4">
                  <c:v>6.2713137016428372E-9</c:v>
                </c:pt>
                <c:pt idx="5">
                  <c:v>6.3835452865159726E-9</c:v>
                </c:pt>
                <c:pt idx="6">
                  <c:v>7.1525308321325528E-9</c:v>
                </c:pt>
                <c:pt idx="7">
                  <c:v>6.711351022841939E-9</c:v>
                </c:pt>
                <c:pt idx="8">
                  <c:v>7.5083559851001738E-9</c:v>
                </c:pt>
                <c:pt idx="9">
                  <c:v>7.1463097749761133E-9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C-4507-8439-29DCC218883E}"/>
            </c:ext>
          </c:extLst>
        </c:ser>
        <c:ser>
          <c:idx val="1"/>
          <c:order val="1"/>
          <c:tx>
            <c:strRef>
              <c:f>Arkusz1!$A$23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0000"/>
                  </a:schemeClr>
                </a:gs>
                <a:gs pos="78000">
                  <a:schemeClr val="accent2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Arkusz1!$B$23:$K$23</c:f>
              <c:numCache>
                <c:formatCode>General</c:formatCode>
                <c:ptCount val="10"/>
                <c:pt idx="0">
                  <c:v>1.1540319023533012E-8</c:v>
                </c:pt>
                <c:pt idx="1">
                  <c:v>1.721330662891684E-8</c:v>
                </c:pt>
                <c:pt idx="2">
                  <c:v>1.45086989013862E-8</c:v>
                </c:pt>
                <c:pt idx="3">
                  <c:v>1.0067682751545134E-8</c:v>
                </c:pt>
                <c:pt idx="4">
                  <c:v>2.160092364229496E-8</c:v>
                </c:pt>
                <c:pt idx="5">
                  <c:v>1.4658686688085775E-8</c:v>
                </c:pt>
                <c:pt idx="6">
                  <c:v>1.0946435465352394E-8</c:v>
                </c:pt>
                <c:pt idx="7">
                  <c:v>1.4484720580786765E-8</c:v>
                </c:pt>
                <c:pt idx="8">
                  <c:v>1.4161958555018892E-8</c:v>
                </c:pt>
                <c:pt idx="9">
                  <c:v>8.5978587688787704E-9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0C-4507-8439-29DCC218883E}"/>
            </c:ext>
          </c:extLst>
        </c:ser>
        <c:ser>
          <c:idx val="2"/>
          <c:order val="2"/>
          <c:tx>
            <c:strRef>
              <c:f>Arkusz1!$A$24</c:f>
              <c:strCache>
                <c:ptCount val="1"/>
                <c:pt idx="0">
                  <c:v>6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0000"/>
                  </a:schemeClr>
                </a:gs>
                <a:gs pos="78000">
                  <a:schemeClr val="accent3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Arkusz1!$B$24:$K$24</c:f>
              <c:numCache>
                <c:formatCode>General</c:formatCode>
                <c:ptCount val="10"/>
                <c:pt idx="0">
                  <c:v>1.997470309171636E-8</c:v>
                </c:pt>
                <c:pt idx="1">
                  <c:v>1.2790263091854117E-8</c:v>
                </c:pt>
                <c:pt idx="2">
                  <c:v>1.1577668441666057E-8</c:v>
                </c:pt>
                <c:pt idx="3">
                  <c:v>1.6576389840701532E-8</c:v>
                </c:pt>
                <c:pt idx="4">
                  <c:v>1.7430211121022902E-8</c:v>
                </c:pt>
                <c:pt idx="5">
                  <c:v>1.4471708278036907E-8</c:v>
                </c:pt>
                <c:pt idx="6">
                  <c:v>2.6336985466039312E-8</c:v>
                </c:pt>
                <c:pt idx="7">
                  <c:v>1.1413847842560403E-8</c:v>
                </c:pt>
                <c:pt idx="8">
                  <c:v>1.4814651295887498E-8</c:v>
                </c:pt>
                <c:pt idx="9">
                  <c:v>1.6481428526792688E-8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0C-4507-8439-29DCC218883E}"/>
            </c:ext>
          </c:extLst>
        </c:ser>
        <c:ser>
          <c:idx val="3"/>
          <c:order val="3"/>
          <c:tx>
            <c:strRef>
              <c:f>Arkusz1!$A$25</c:f>
              <c:strCache>
                <c:ptCount val="1"/>
                <c:pt idx="0">
                  <c:v>8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0000"/>
                  </a:schemeClr>
                </a:gs>
                <a:gs pos="78000">
                  <a:schemeClr val="accent4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Arkusz1!$B$25:$K$25</c:f>
              <c:numCache>
                <c:formatCode>General</c:formatCode>
                <c:ptCount val="10"/>
                <c:pt idx="0">
                  <c:v>1.4376901774220154E-8</c:v>
                </c:pt>
                <c:pt idx="1">
                  <c:v>2.9885955128163003E-8</c:v>
                </c:pt>
                <c:pt idx="2">
                  <c:v>2.3461442796190664E-8</c:v>
                </c:pt>
                <c:pt idx="3">
                  <c:v>1.3722195932930197E-8</c:v>
                </c:pt>
                <c:pt idx="4">
                  <c:v>1.6982008376539999E-8</c:v>
                </c:pt>
                <c:pt idx="5">
                  <c:v>1.4236030971284189E-8</c:v>
                </c:pt>
                <c:pt idx="6">
                  <c:v>1.8628069289594343E-8</c:v>
                </c:pt>
                <c:pt idx="7">
                  <c:v>1.7659544390398591E-8</c:v>
                </c:pt>
                <c:pt idx="8">
                  <c:v>1.9427712639889509E-8</c:v>
                </c:pt>
                <c:pt idx="9">
                  <c:v>1.4999636043176931E-8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0C-4507-8439-29DCC218883E}"/>
            </c:ext>
          </c:extLst>
        </c:ser>
        <c:ser>
          <c:idx val="4"/>
          <c:order val="4"/>
          <c:tx>
            <c:strRef>
              <c:f>Arkusz1!$A$26</c:f>
              <c:strCache>
                <c:ptCount val="1"/>
                <c:pt idx="0">
                  <c:v>10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0000"/>
                  </a:schemeClr>
                </a:gs>
                <a:gs pos="78000">
                  <a:schemeClr val="accent5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Arkusz1!$B$26:$K$26</c:f>
              <c:numCache>
                <c:formatCode>General</c:formatCode>
                <c:ptCount val="10"/>
                <c:pt idx="0">
                  <c:v>2.7194089705104375E-8</c:v>
                </c:pt>
                <c:pt idx="1">
                  <c:v>1.602538391440818E-8</c:v>
                </c:pt>
                <c:pt idx="2">
                  <c:v>1.9053195164621731E-8</c:v>
                </c:pt>
                <c:pt idx="3">
                  <c:v>2.1819155759147904E-8</c:v>
                </c:pt>
                <c:pt idx="4">
                  <c:v>1.8344866826172071E-8</c:v>
                </c:pt>
                <c:pt idx="5">
                  <c:v>2.1366333694655212E-8</c:v>
                </c:pt>
                <c:pt idx="6">
                  <c:v>1.8916928306159774E-8</c:v>
                </c:pt>
                <c:pt idx="7">
                  <c:v>1.4467342330218334E-8</c:v>
                </c:pt>
                <c:pt idx="8">
                  <c:v>8.34107223402263E-9</c:v>
                </c:pt>
                <c:pt idx="9">
                  <c:v>1.2301057726145805E-8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0C-4507-8439-29DCC218883E}"/>
            </c:ext>
          </c:extLst>
        </c:ser>
        <c:ser>
          <c:idx val="5"/>
          <c:order val="5"/>
          <c:tx>
            <c:strRef>
              <c:f>Arkusz1!$A$27</c:f>
              <c:strCache>
                <c:ptCount val="1"/>
                <c:pt idx="0">
                  <c:v>12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0000"/>
                  </a:schemeClr>
                </a:gs>
                <a:gs pos="78000">
                  <a:schemeClr val="accent6"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Arkusz1!$B$27:$K$27</c:f>
              <c:numCache>
                <c:formatCode>General</c:formatCode>
                <c:ptCount val="10"/>
                <c:pt idx="0">
                  <c:v>2.3460030509820726E-8</c:v>
                </c:pt>
                <c:pt idx="1">
                  <c:v>1.8296234813676799E-8</c:v>
                </c:pt>
                <c:pt idx="2">
                  <c:v>1.7815686513967282E-8</c:v>
                </c:pt>
                <c:pt idx="3">
                  <c:v>1.1889043924975857E-8</c:v>
                </c:pt>
                <c:pt idx="4">
                  <c:v>1.5565662921711117E-8</c:v>
                </c:pt>
                <c:pt idx="5">
                  <c:v>2.6465777130341366E-8</c:v>
                </c:pt>
                <c:pt idx="6">
                  <c:v>9.8047073083639707E-9</c:v>
                </c:pt>
                <c:pt idx="7">
                  <c:v>1.2695148626616688E-8</c:v>
                </c:pt>
                <c:pt idx="8">
                  <c:v>1.6854402232662149E-8</c:v>
                </c:pt>
                <c:pt idx="9">
                  <c:v>1.2550010598967402E-8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0C-4507-8439-29DCC218883E}"/>
            </c:ext>
          </c:extLst>
        </c:ser>
        <c:ser>
          <c:idx val="6"/>
          <c:order val="6"/>
          <c:tx>
            <c:strRef>
              <c:f>Arkusz1!$A$28</c:f>
              <c:strCache>
                <c:ptCount val="1"/>
                <c:pt idx="0">
                  <c:v>14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lumMod val="100000"/>
                  </a:schemeClr>
                </a:gs>
                <a:gs pos="78000">
                  <a:schemeClr val="accent1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Arkusz1!$B$28:$K$28</c:f>
              <c:numCache>
                <c:formatCode>General</c:formatCode>
                <c:ptCount val="10"/>
                <c:pt idx="0">
                  <c:v>2.2197905846068164E-8</c:v>
                </c:pt>
                <c:pt idx="1">
                  <c:v>1.2454850382175965E-8</c:v>
                </c:pt>
                <c:pt idx="2">
                  <c:v>2.6211906207131557E-8</c:v>
                </c:pt>
                <c:pt idx="3">
                  <c:v>1.0865142764774184E-8</c:v>
                </c:pt>
                <c:pt idx="4">
                  <c:v>1.7889361004339613E-8</c:v>
                </c:pt>
                <c:pt idx="5">
                  <c:v>1.0592835828327331E-8</c:v>
                </c:pt>
                <c:pt idx="6">
                  <c:v>1.2395262617230927E-8</c:v>
                </c:pt>
                <c:pt idx="7">
                  <c:v>2.7131442814334135E-8</c:v>
                </c:pt>
                <c:pt idx="8">
                  <c:v>1.2809043286157074E-8</c:v>
                </c:pt>
                <c:pt idx="9">
                  <c:v>9.0662541156272565E-9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50C-4507-8439-29DCC218883E}"/>
            </c:ext>
          </c:extLst>
        </c:ser>
        <c:ser>
          <c:idx val="7"/>
          <c:order val="7"/>
          <c:tx>
            <c:strRef>
              <c:f>Arkusz1!$A$29</c:f>
              <c:strCache>
                <c:ptCount val="1"/>
                <c:pt idx="0">
                  <c:v>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0000"/>
                  </a:schemeClr>
                </a:gs>
                <a:gs pos="78000">
                  <a:schemeClr val="accent2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Arkusz1!$B$29:$K$29</c:f>
              <c:numCache>
                <c:formatCode>General</c:formatCode>
                <c:ptCount val="10"/>
                <c:pt idx="0">
                  <c:v>1.253678588355978E-8</c:v>
                </c:pt>
                <c:pt idx="1">
                  <c:v>1.4006963978708878E-8</c:v>
                </c:pt>
                <c:pt idx="2">
                  <c:v>1.1887677417476359E-8</c:v>
                </c:pt>
                <c:pt idx="3">
                  <c:v>1.455638240333446E-8</c:v>
                </c:pt>
                <c:pt idx="4">
                  <c:v>1.4763328673889068E-8</c:v>
                </c:pt>
                <c:pt idx="5">
                  <c:v>1.1597550942224885E-8</c:v>
                </c:pt>
                <c:pt idx="6">
                  <c:v>1.255274016179032E-8</c:v>
                </c:pt>
                <c:pt idx="7">
                  <c:v>1.5720644123573403E-8</c:v>
                </c:pt>
                <c:pt idx="8">
                  <c:v>9.232455004301765E-9</c:v>
                </c:pt>
                <c:pt idx="9">
                  <c:v>8.7156496635575664E-9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50C-4507-8439-29DCC218883E}"/>
            </c:ext>
          </c:extLst>
        </c:ser>
        <c:ser>
          <c:idx val="8"/>
          <c:order val="8"/>
          <c:tx>
            <c:strRef>
              <c:f>Arkusz1!$A$30</c:f>
              <c:strCache>
                <c:ptCount val="1"/>
                <c:pt idx="0">
                  <c:v>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lumMod val="100000"/>
                  </a:schemeClr>
                </a:gs>
                <a:gs pos="78000">
                  <a:schemeClr val="accent3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Arkusz1!$B$30:$K$30</c:f>
              <c:numCache>
                <c:formatCode>General</c:formatCode>
                <c:ptCount val="10"/>
                <c:pt idx="0">
                  <c:v>1.9014850338792566E-8</c:v>
                </c:pt>
                <c:pt idx="1">
                  <c:v>1.2838799448240881E-8</c:v>
                </c:pt>
                <c:pt idx="2">
                  <c:v>1.4760299743498949E-8</c:v>
                </c:pt>
                <c:pt idx="3">
                  <c:v>1.8510369110216169E-8</c:v>
                </c:pt>
                <c:pt idx="4">
                  <c:v>1.96773411386464E-8</c:v>
                </c:pt>
                <c:pt idx="5">
                  <c:v>1.1908841313663386E-8</c:v>
                </c:pt>
                <c:pt idx="6">
                  <c:v>1.8425349933502772E-8</c:v>
                </c:pt>
                <c:pt idx="7">
                  <c:v>1.7972225816503298E-8</c:v>
                </c:pt>
                <c:pt idx="8">
                  <c:v>1.2273225862750559E-8</c:v>
                </c:pt>
                <c:pt idx="9">
                  <c:v>1.374762462858604E-8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0C-4507-8439-29DCC218883E}"/>
            </c:ext>
          </c:extLst>
        </c:ser>
        <c:ser>
          <c:idx val="9"/>
          <c:order val="9"/>
          <c:tx>
            <c:strRef>
              <c:f>Arkusz1!$A$31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lumMod val="100000"/>
                  </a:schemeClr>
                </a:gs>
                <a:gs pos="78000">
                  <a:schemeClr val="accent4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/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  <a:sp3d/>
          </c:spPr>
          <c:cat>
            <c:numRef>
              <c:f>Arkusz1!$B$21:$K$21</c:f>
              <c:numCache>
                <c:formatCode>General</c:formatCode>
                <c:ptCount val="1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</c:numCache>
            </c:numRef>
          </c:cat>
          <c:val>
            <c:numRef>
              <c:f>Arkusz1!$B$31:$K$31</c:f>
              <c:numCache>
                <c:formatCode>General</c:formatCode>
                <c:ptCount val="10"/>
                <c:pt idx="0">
                  <c:v>1.3711169081179496E-8</c:v>
                </c:pt>
                <c:pt idx="1">
                  <c:v>5.467920425368318E-8</c:v>
                </c:pt>
                <c:pt idx="2">
                  <c:v>2.7663248703901155E-8</c:v>
                </c:pt>
                <c:pt idx="3">
                  <c:v>2.0079140447674626E-8</c:v>
                </c:pt>
                <c:pt idx="4">
                  <c:v>1.1127824546683459E-8</c:v>
                </c:pt>
                <c:pt idx="5">
                  <c:v>4.0497545390968392E-8</c:v>
                </c:pt>
                <c:pt idx="6">
                  <c:v>1.8545158598208415E-8</c:v>
                </c:pt>
                <c:pt idx="7">
                  <c:v>1.4140170236583352E-8</c:v>
                </c:pt>
                <c:pt idx="8">
                  <c:v>1.3671890985436853E-8</c:v>
                </c:pt>
                <c:pt idx="9">
                  <c:v>1.2416713188455675E-8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50C-4507-8439-29DCC218883E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1">
                      <a:tint val="96000"/>
                      <a:lumMod val="100000"/>
                    </a:schemeClr>
                  </a:gs>
                  <a:gs pos="78000">
                    <a:schemeClr val="accent1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tint val="96000"/>
                      <a:lumMod val="100000"/>
                    </a:schemeClr>
                  </a:gs>
                  <a:gs pos="78000">
                    <a:schemeClr val="accent2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2"/>
            <c:spPr>
              <a:gradFill rotWithShape="1">
                <a:gsLst>
                  <a:gs pos="0">
                    <a:schemeClr val="accent3">
                      <a:tint val="96000"/>
                      <a:lumMod val="100000"/>
                    </a:schemeClr>
                  </a:gs>
                  <a:gs pos="78000">
                    <a:schemeClr val="accent3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3"/>
            <c:spPr>
              <a:gradFill rotWithShape="1">
                <a:gsLst>
                  <a:gs pos="0">
                    <a:schemeClr val="accent4">
                      <a:tint val="96000"/>
                      <a:lumMod val="100000"/>
                    </a:schemeClr>
                  </a:gs>
                  <a:gs pos="78000">
                    <a:schemeClr val="accent4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4"/>
            <c:spPr>
              <a:gradFill rotWithShape="1">
                <a:gsLst>
                  <a:gs pos="0">
                    <a:schemeClr val="accent5">
                      <a:tint val="96000"/>
                      <a:lumMod val="100000"/>
                    </a:schemeClr>
                  </a:gs>
                  <a:gs pos="78000">
                    <a:schemeClr val="accent5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5"/>
            <c:spPr>
              <a:gradFill rotWithShape="1">
                <a:gsLst>
                  <a:gs pos="0">
                    <a:schemeClr val="accent6">
                      <a:tint val="96000"/>
                      <a:lumMod val="100000"/>
                    </a:schemeClr>
                  </a:gs>
                  <a:gs pos="78000">
                    <a:schemeClr val="accent6"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6"/>
            <c:spPr>
              <a:gradFill rotWithShape="1">
                <a:gsLst>
                  <a:gs pos="0">
                    <a:schemeClr val="accent1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8"/>
            <c:spPr>
              <a:gradFill rotWithShape="1">
                <a:gsLst>
                  <a:gs pos="0">
                    <a:schemeClr val="accent3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9"/>
            <c:spPr>
              <a:gradFill rotWithShape="1">
                <a:gsLst>
                  <a:gs pos="0">
                    <a:schemeClr val="accent4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4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0"/>
            <c:spPr>
              <a:gradFill rotWithShape="1">
                <a:gsLst>
                  <a:gs pos="0">
                    <a:schemeClr val="accent5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5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1"/>
            <c:spPr>
              <a:gradFill rotWithShape="1">
                <a:gsLst>
                  <a:gs pos="0">
                    <a:schemeClr val="accent6">
                      <a:lumMod val="60000"/>
                      <a:tint val="96000"/>
                      <a:lumMod val="100000"/>
                    </a:schemeClr>
                  </a:gs>
                  <a:gs pos="78000">
                    <a:schemeClr val="accent6">
                      <a:lumMod val="6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2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1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2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  <c:bandFmt>
            <c:idx val="14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tint val="96000"/>
                      <a:lumMod val="100000"/>
                    </a:schemeClr>
                  </a:gs>
                  <a:gs pos="78000">
                    <a:schemeClr val="accent3">
                      <a:lumMod val="80000"/>
                      <a:lumOff val="20000"/>
                      <a:shade val="94000"/>
                      <a:lumMod val="94000"/>
                    </a:schemeClr>
                  </a:gs>
                </a:gsLst>
                <a:lin ang="5400000" scaled="0"/>
              </a:gradFill>
              <a:ln/>
              <a:effectLst>
                <a:outerShdw blurRad="38100" dist="25400" dir="5400000" rotWithShape="0">
                  <a:srgbClr val="000000">
                    <a:alpha val="35000"/>
                  </a:srgbClr>
                </a:outerShdw>
              </a:effectLst>
              <a:sp3d/>
            </c:spPr>
          </c:bandFmt>
        </c:bandFmts>
        <c:axId val="2119265760"/>
        <c:axId val="2119260352"/>
        <c:axId val="646634096"/>
      </c:surface3DChart>
      <c:catAx>
        <c:axId val="2119265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Wielkość kwantu obliczeń</a:t>
                </a:r>
              </a:p>
            </c:rich>
          </c:tx>
          <c:layout>
            <c:manualLayout>
              <c:xMode val="edge"/>
              <c:yMode val="edge"/>
              <c:x val="0.22623977843591117"/>
              <c:y val="0.90649559055118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60352"/>
        <c:crosses val="autoZero"/>
        <c:auto val="1"/>
        <c:lblAlgn val="ctr"/>
        <c:lblOffset val="100"/>
        <c:noMultiLvlLbl val="0"/>
      </c:catAx>
      <c:valAx>
        <c:axId val="2119260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Różnica czasu podzielona przez wiekość zadania</a:t>
                </a:r>
              </a:p>
            </c:rich>
          </c:tx>
          <c:layout>
            <c:manualLayout>
              <c:xMode val="edge"/>
              <c:yMode val="edge"/>
              <c:x val="9.7090354078012406E-2"/>
              <c:y val="0.237500157480314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65760"/>
        <c:crosses val="autoZero"/>
        <c:crossBetween val="midCat"/>
      </c:valAx>
      <c:serAx>
        <c:axId val="646634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wątków</a:t>
                </a:r>
              </a:p>
            </c:rich>
          </c:tx>
          <c:layout>
            <c:manualLayout>
              <c:xMode val="edge"/>
              <c:yMode val="edge"/>
              <c:x val="0.7650065195637451"/>
              <c:y val="0.760196062992125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2119260352"/>
        <c:crosses val="autoZero"/>
      </c:ser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558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17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792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1853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96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1846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323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454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90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41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3804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21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3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983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343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05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EC522-2034-4BCE-B85B-C43E50701CE8}" type="datetimeFigureOut">
              <a:rPr lang="pl-PL" smtClean="0"/>
              <a:t>23.11.2021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319CF4-E143-4788-A676-7F5A188FA05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97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63F739DE-9E4D-447D-AEB1-68367338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600"/>
              <a:t>Porównanie rozwiązania synchronicznego i asynchronicznego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1D2FA38-9585-4577-8356-2C0FB75A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82701"/>
            <a:ext cx="5096060" cy="4307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Dziękuję za uwagę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CDE7B0-EEFC-4618-81BE-1B90B760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</a:t>
            </a:r>
            <a:r>
              <a:rPr lang="pl-PL" dirty="0" err="1"/>
              <a:t>asynchrioniczne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931C1F-D980-4663-AD68-383AC011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Obiekt </a:t>
            </a:r>
            <a:r>
              <a:rPr lang="pl-PL" dirty="0" err="1"/>
              <a:t>Future</a:t>
            </a:r>
            <a:r>
              <a:rPr lang="pl-PL" dirty="0"/>
              <a:t> nie posiada żadnej synchronizacji</a:t>
            </a:r>
          </a:p>
          <a:p>
            <a:r>
              <a:rPr lang="pl-PL" dirty="0"/>
              <a:t>Zakłada, że klient sam się upewni, czy wartość jest gotowa</a:t>
            </a:r>
          </a:p>
          <a:p>
            <a:r>
              <a:rPr lang="pl-PL" dirty="0"/>
              <a:t>Klienci wykonują tyle obliczeń w oczekiwaniu na wartość, ile zdążą</a:t>
            </a:r>
          </a:p>
        </p:txBody>
      </p:sp>
    </p:spTree>
    <p:extLst>
      <p:ext uri="{BB962C8B-B14F-4D97-AF65-F5344CB8AC3E}">
        <p14:creationId xmlns:p14="http://schemas.microsoft.com/office/powerpoint/2010/main" val="55139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59038D-A531-4D99-BA8F-16A44908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C88583-E30E-49DF-A24B-2525BF83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Liczba zapytań do AO (20000)</a:t>
            </a:r>
          </a:p>
          <a:p>
            <a:r>
              <a:rPr lang="pl-PL" dirty="0"/>
              <a:t>Liczba wykonanych obliczeń (zmienna)</a:t>
            </a:r>
          </a:p>
          <a:p>
            <a:r>
              <a:rPr lang="pl-PL" dirty="0"/>
              <a:t>Kwant obliczeń (zmienny)</a:t>
            </a:r>
          </a:p>
          <a:p>
            <a:r>
              <a:rPr lang="pl-PL" dirty="0"/>
              <a:t>Liczba wątków (zmienna)</a:t>
            </a:r>
          </a:p>
          <a:p>
            <a:r>
              <a:rPr lang="pl-PL" dirty="0"/>
              <a:t>Wielkość magazynu (1000)</a:t>
            </a:r>
          </a:p>
          <a:p>
            <a:r>
              <a:rPr lang="pl-PL" dirty="0"/>
              <a:t>Wielkość produkcji/konsumpcji (1-100)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1873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74BD8F-A960-4A72-9F92-61507B8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Metryka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C132A8-7813-44B2-9374-E7F62522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Mierzę czas wykonania programu dla zadania o danych parametrach</a:t>
            </a:r>
          </a:p>
          <a:p>
            <a:r>
              <a:rPr lang="pl-PL" dirty="0"/>
              <a:t>Czas badam w zależności od liczby wątków oraz wielkości kwantu obliczeń</a:t>
            </a:r>
          </a:p>
          <a:p>
            <a:r>
              <a:rPr lang="pl-PL" dirty="0"/>
              <a:t>Aby móc porównać rozwiązania, zadanie musi być dla nich takie samo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291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5B5236-7EFD-4356-B39F-696677C4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7D95B1-E487-48A4-87D6-47105FEC9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Dla tak skonstruowanego rozwiązania asynchronicznego nie da się z góry ustalić liczby obliczeń</a:t>
            </a:r>
          </a:p>
        </p:txBody>
      </p:sp>
    </p:spTree>
    <p:extLst>
      <p:ext uri="{BB962C8B-B14F-4D97-AF65-F5344CB8AC3E}">
        <p14:creationId xmlns:p14="http://schemas.microsoft.com/office/powerpoint/2010/main" val="426556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403A64-861C-40A7-A7B4-CE5E78FB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1C42C1-5A30-4515-BC1D-F78CE22E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Zliczam liczbę wykonanych obliczeń dla rozwiązania asynchronicznego</a:t>
            </a:r>
          </a:p>
          <a:p>
            <a:r>
              <a:rPr lang="pl-PL" dirty="0"/>
              <a:t>W rozwiązaniu synchronicznym wykonuję pomiar dla zadania z tymi samymi parametrami</a:t>
            </a:r>
          </a:p>
          <a:p>
            <a:r>
              <a:rPr lang="pl-PL" dirty="0"/>
              <a:t>Jako liczbę obliczeń przyjmuję tą zwróconą przez program asynchroniczny</a:t>
            </a:r>
          </a:p>
          <a:p>
            <a:r>
              <a:rPr lang="pl-PL" dirty="0"/>
              <a:t>Obliczenia rozkładam równomiernie między zapytania do magazynu</a:t>
            </a:r>
          </a:p>
        </p:txBody>
      </p:sp>
    </p:spTree>
    <p:extLst>
      <p:ext uri="{BB962C8B-B14F-4D97-AF65-F5344CB8AC3E}">
        <p14:creationId xmlns:p14="http://schemas.microsoft.com/office/powerpoint/2010/main" val="416728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8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0" name="Picture 4" descr="Wykres w dokumencie z piórem">
            <a:extLst>
              <a:ext uri="{FF2B5EF4-FFF2-40B4-BE49-F238E27FC236}">
                <a16:creationId xmlns:a16="http://schemas.microsoft.com/office/drawing/2014/main" id="{414266C0-A724-41CA-ADEE-2D5640424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E1CFF7CB-103D-4976-B03B-601290BF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Wyniki pomiarów</a:t>
            </a:r>
          </a:p>
        </p:txBody>
      </p:sp>
      <p:cxnSp>
        <p:nvCxnSpPr>
          <p:cNvPr id="41" name="Straight Connector 20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2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06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15A136-9903-4AF4-9AB6-0275CE87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A5A6955-A74C-4AC0-9F6F-48876497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4F680C53-34E2-4EAB-99A5-45D11009A1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778356"/>
              </p:ext>
            </p:extLst>
          </p:nvPr>
        </p:nvGraphicFramePr>
        <p:xfrm>
          <a:off x="455238" y="261236"/>
          <a:ext cx="9452723" cy="6335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516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9ED1BB-A8B4-4EEE-BF88-014E3C13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0BF2D8-92B4-462C-A7EB-2F01227EA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CE6FEDA1-35D6-4235-9BF6-A07C1630D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269655"/>
              </p:ext>
            </p:extLst>
          </p:nvPr>
        </p:nvGraphicFramePr>
        <p:xfrm>
          <a:off x="419100" y="266700"/>
          <a:ext cx="9893300" cy="635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6394413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200</Words>
  <Application>Microsoft Office PowerPoint</Application>
  <PresentationFormat>Panoramiczny</PresentationFormat>
  <Paragraphs>33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Faseta</vt:lpstr>
      <vt:lpstr>Porównanie rozwiązania synchronicznego i asynchronicznego</vt:lpstr>
      <vt:lpstr>Rozwiązanie asynchrioniczne</vt:lpstr>
      <vt:lpstr>Parametry programu</vt:lpstr>
      <vt:lpstr>Metryka</vt:lpstr>
      <vt:lpstr>Problem</vt:lpstr>
      <vt:lpstr>Rozwiązanie</vt:lpstr>
      <vt:lpstr>Wyniki pomiarów</vt:lpstr>
      <vt:lpstr>Prezentacja programu PowerPoint</vt:lpstr>
      <vt:lpstr>Prezentacja programu PowerPoint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Porównanie rozwiązania synchronicznego i asynchronicznego</dc:title>
  <dc:creator>Marcin Szubert</dc:creator>
  <cp:lastModifiedBy>Marcin Szubert</cp:lastModifiedBy>
  <cp:revision>1</cp:revision>
  <dcterms:created xsi:type="dcterms:W3CDTF">2021-11-23T12:04:22Z</dcterms:created>
  <dcterms:modified xsi:type="dcterms:W3CDTF">2021-11-23T12:46:56Z</dcterms:modified>
</cp:coreProperties>
</file>