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tudia\S5\TW\producer-consumer-active-object\pomiary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tudia\S5\TW\producer-consumer-active-object\pomiary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Różnica czasu wykonania zadania między implementacją synchroniczną i asynchroniczną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4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48556643413755E-2"/>
          <c:y val="7.4349446486543819E-2"/>
          <c:w val="0.95286680885497221"/>
          <c:h val="0.88917087889123059"/>
        </c:manualLayout>
      </c:layout>
      <c:surface3DChart>
        <c:wireframe val="0"/>
        <c:ser>
          <c:idx val="0"/>
          <c:order val="0"/>
          <c:tx>
            <c:strRef>
              <c:f>Arkusz1!$A$4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Arkusz1!$B$4:$K$4</c:f>
              <c:numCache>
                <c:formatCode>General</c:formatCode>
                <c:ptCount val="10"/>
                <c:pt idx="0">
                  <c:v>1.0524887000000001</c:v>
                </c:pt>
                <c:pt idx="1">
                  <c:v>1.0765434000000003</c:v>
                </c:pt>
                <c:pt idx="2">
                  <c:v>1.0595722000000003</c:v>
                </c:pt>
                <c:pt idx="3">
                  <c:v>1.1428552999999999</c:v>
                </c:pt>
                <c:pt idx="4">
                  <c:v>0.99518850000000025</c:v>
                </c:pt>
                <c:pt idx="5">
                  <c:v>0.99328219999999989</c:v>
                </c:pt>
                <c:pt idx="6">
                  <c:v>1.1208259000000003</c:v>
                </c:pt>
                <c:pt idx="7">
                  <c:v>1.0535102999999997</c:v>
                </c:pt>
                <c:pt idx="8">
                  <c:v>1.1634558000000004</c:v>
                </c:pt>
                <c:pt idx="9">
                  <c:v>1.1143884000000002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B-4AFE-A331-945D4EABF782}"/>
            </c:ext>
          </c:extLst>
        </c:ser>
        <c:ser>
          <c:idx val="1"/>
          <c:order val="1"/>
          <c:tx>
            <c:strRef>
              <c:f>Arkusz1!$A$5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Arkusz1!$B$5:$K$5</c:f>
              <c:numCache>
                <c:formatCode>General</c:formatCode>
                <c:ptCount val="10"/>
                <c:pt idx="0">
                  <c:v>1.6456944999999994</c:v>
                </c:pt>
                <c:pt idx="1">
                  <c:v>1.8555497000000001</c:v>
                </c:pt>
                <c:pt idx="2">
                  <c:v>1.8424204999999998</c:v>
                </c:pt>
                <c:pt idx="3">
                  <c:v>1.6250287000000005</c:v>
                </c:pt>
                <c:pt idx="4">
                  <c:v>2.1983476000000004</c:v>
                </c:pt>
                <c:pt idx="5">
                  <c:v>1.9381481000000003</c:v>
                </c:pt>
                <c:pt idx="6">
                  <c:v>1.7466220000000003</c:v>
                </c:pt>
                <c:pt idx="7">
                  <c:v>1.7844944000000003</c:v>
                </c:pt>
                <c:pt idx="8">
                  <c:v>1.7495980999999996</c:v>
                </c:pt>
                <c:pt idx="9">
                  <c:v>1.4881001999999999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B-4AFE-A331-945D4EABF782}"/>
            </c:ext>
          </c:extLst>
        </c:ser>
        <c:ser>
          <c:idx val="2"/>
          <c:order val="2"/>
          <c:tx>
            <c:strRef>
              <c:f>Arkusz1!$A$6</c:f>
              <c:strCache>
                <c:ptCount val="1"/>
                <c:pt idx="0">
                  <c:v>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Arkusz1!$B$6:$K$6</c:f>
              <c:numCache>
                <c:formatCode>General</c:formatCode>
                <c:ptCount val="10"/>
                <c:pt idx="0">
                  <c:v>2.6012136999999997</c:v>
                </c:pt>
                <c:pt idx="1">
                  <c:v>2.1202060999999999</c:v>
                </c:pt>
                <c:pt idx="2">
                  <c:v>2.0846333000000001</c:v>
                </c:pt>
                <c:pt idx="3">
                  <c:v>2.3704569000000006</c:v>
                </c:pt>
                <c:pt idx="4">
                  <c:v>2.5498743000000008</c:v>
                </c:pt>
                <c:pt idx="5">
                  <c:v>2.2376329000000004</c:v>
                </c:pt>
                <c:pt idx="6">
                  <c:v>2.9196549999999997</c:v>
                </c:pt>
                <c:pt idx="7">
                  <c:v>2.0484661000000006</c:v>
                </c:pt>
                <c:pt idx="8">
                  <c:v>2.3193343999999998</c:v>
                </c:pt>
                <c:pt idx="9">
                  <c:v>2.6374405999999997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B-4AFE-A331-945D4EABF782}"/>
            </c:ext>
          </c:extLst>
        </c:ser>
        <c:ser>
          <c:idx val="3"/>
          <c:order val="3"/>
          <c:tx>
            <c:strRef>
              <c:f>Arkusz1!$A$7</c:f>
              <c:strCache>
                <c:ptCount val="1"/>
                <c:pt idx="0">
                  <c:v>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Arkusz1!$B$7:$K$7</c:f>
              <c:numCache>
                <c:formatCode>General</c:formatCode>
                <c:ptCount val="10"/>
                <c:pt idx="0">
                  <c:v>2.7104470999999997</c:v>
                </c:pt>
                <c:pt idx="1">
                  <c:v>3.6386508999999991</c:v>
                </c:pt>
                <c:pt idx="2">
                  <c:v>3.4598402000000004</c:v>
                </c:pt>
                <c:pt idx="3">
                  <c:v>2.6214443999999997</c:v>
                </c:pt>
                <c:pt idx="4">
                  <c:v>2.9822020000000009</c:v>
                </c:pt>
                <c:pt idx="5">
                  <c:v>2.7090084999999995</c:v>
                </c:pt>
                <c:pt idx="6">
                  <c:v>3.2022507999999998</c:v>
                </c:pt>
                <c:pt idx="7">
                  <c:v>3.0293464999999991</c:v>
                </c:pt>
                <c:pt idx="8">
                  <c:v>3.3419493000000013</c:v>
                </c:pt>
                <c:pt idx="9">
                  <c:v>3.0126469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3B-4AFE-A331-945D4EABF782}"/>
            </c:ext>
          </c:extLst>
        </c:ser>
        <c:ser>
          <c:idx val="4"/>
          <c:order val="4"/>
          <c:tx>
            <c:strRef>
              <c:f>Arkusz1!$A$8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Arkusz1!$B$8:$K$8</c:f>
              <c:numCache>
                <c:formatCode>General</c:formatCode>
                <c:ptCount val="10"/>
                <c:pt idx="0">
                  <c:v>4.4362343999999982</c:v>
                </c:pt>
                <c:pt idx="1">
                  <c:v>3.3237126999999997</c:v>
                </c:pt>
                <c:pt idx="2">
                  <c:v>3.6178930999999999</c:v>
                </c:pt>
                <c:pt idx="3">
                  <c:v>3.9667487000000001</c:v>
                </c:pt>
                <c:pt idx="4">
                  <c:v>3.7110198000000008</c:v>
                </c:pt>
                <c:pt idx="5">
                  <c:v>3.8436965999999995</c:v>
                </c:pt>
                <c:pt idx="6">
                  <c:v>3.8223393999999988</c:v>
                </c:pt>
                <c:pt idx="7">
                  <c:v>3.2250830999999991</c:v>
                </c:pt>
                <c:pt idx="8">
                  <c:v>2.4668938000000011</c:v>
                </c:pt>
                <c:pt idx="9">
                  <c:v>3.1109498000000002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B-4AFE-A331-945D4EABF782}"/>
            </c:ext>
          </c:extLst>
        </c:ser>
        <c:ser>
          <c:idx val="5"/>
          <c:order val="5"/>
          <c:tx>
            <c:strRef>
              <c:f>Arkusz1!$A$9</c:f>
              <c:strCache>
                <c:ptCount val="1"/>
                <c:pt idx="0">
                  <c:v>12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Arkusz1!$B$9:$K$9</c:f>
              <c:numCache>
                <c:formatCode>General</c:formatCode>
                <c:ptCount val="10"/>
                <c:pt idx="0">
                  <c:v>4.6197538999999992</c:v>
                </c:pt>
                <c:pt idx="1">
                  <c:v>4.0824096000000019</c:v>
                </c:pt>
                <c:pt idx="2">
                  <c:v>3.9388344999999987</c:v>
                </c:pt>
                <c:pt idx="3">
                  <c:v>3.4482982999999976</c:v>
                </c:pt>
                <c:pt idx="4">
                  <c:v>3.8564785999999991</c:v>
                </c:pt>
                <c:pt idx="5">
                  <c:v>5.1233510000000031</c:v>
                </c:pt>
                <c:pt idx="6">
                  <c:v>3.1110150000000019</c:v>
                </c:pt>
                <c:pt idx="7">
                  <c:v>3.432372100000002</c:v>
                </c:pt>
                <c:pt idx="8">
                  <c:v>4.1006255000000031</c:v>
                </c:pt>
                <c:pt idx="9">
                  <c:v>3.4930318999999983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3B-4AFE-A331-945D4EABF782}"/>
            </c:ext>
          </c:extLst>
        </c:ser>
        <c:ser>
          <c:idx val="6"/>
          <c:order val="6"/>
          <c:tx>
            <c:strRef>
              <c:f>Arkusz1!$A$10</c:f>
              <c:strCache>
                <c:ptCount val="1"/>
                <c:pt idx="0">
                  <c:v>14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Arkusz1!$B$10:$K$10</c:f>
              <c:numCache>
                <c:formatCode>General</c:formatCode>
                <c:ptCount val="10"/>
                <c:pt idx="0">
                  <c:v>4.9747637999999981</c:v>
                </c:pt>
                <c:pt idx="1">
                  <c:v>3.7373419000000005</c:v>
                </c:pt>
                <c:pt idx="2">
                  <c:v>5.4151543999999987</c:v>
                </c:pt>
                <c:pt idx="3">
                  <c:v>3.656550799999998</c:v>
                </c:pt>
                <c:pt idx="4">
                  <c:v>4.5819751999999987</c:v>
                </c:pt>
                <c:pt idx="5">
                  <c:v>3.573976199999997</c:v>
                </c:pt>
                <c:pt idx="6">
                  <c:v>3.9106942000000018</c:v>
                </c:pt>
                <c:pt idx="7">
                  <c:v>5.4251816000000019</c:v>
                </c:pt>
                <c:pt idx="8">
                  <c:v>4.1606898000000001</c:v>
                </c:pt>
                <c:pt idx="9">
                  <c:v>3.2107051000000055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3B-4AFE-A331-945D4EABF782}"/>
            </c:ext>
          </c:extLst>
        </c:ser>
        <c:ser>
          <c:idx val="7"/>
          <c:order val="7"/>
          <c:tx>
            <c:strRef>
              <c:f>Arkusz1!$A$11</c:f>
              <c:strCache>
                <c:ptCount val="1"/>
                <c:pt idx="0">
                  <c:v>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0000"/>
                  </a:schemeClr>
                </a:gs>
                <a:gs pos="78000">
                  <a:schemeClr val="accent2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Arkusz1!$B$11:$K$11</c:f>
              <c:numCache>
                <c:formatCode>General</c:formatCode>
                <c:ptCount val="10"/>
                <c:pt idx="0">
                  <c:v>3.8961936000000037</c:v>
                </c:pt>
                <c:pt idx="1">
                  <c:v>4.3441029999999969</c:v>
                </c:pt>
                <c:pt idx="2">
                  <c:v>4.1644649999999999</c:v>
                </c:pt>
                <c:pt idx="3">
                  <c:v>4.6182918000000015</c:v>
                </c:pt>
                <c:pt idx="4">
                  <c:v>4.7579920000000016</c:v>
                </c:pt>
                <c:pt idx="5">
                  <c:v>4.0202631999999952</c:v>
                </c:pt>
                <c:pt idx="6">
                  <c:v>4.2104627000000008</c:v>
                </c:pt>
                <c:pt idx="7">
                  <c:v>4.849718100000004</c:v>
                </c:pt>
                <c:pt idx="8">
                  <c:v>3.6356780000000057</c:v>
                </c:pt>
                <c:pt idx="9">
                  <c:v>3.5956587000000013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13B-4AFE-A331-945D4EABF782}"/>
            </c:ext>
          </c:extLst>
        </c:ser>
        <c:ser>
          <c:idx val="8"/>
          <c:order val="8"/>
          <c:tx>
            <c:strRef>
              <c:f>Arkusz1!$A$12</c:f>
              <c:strCache>
                <c:ptCount val="1"/>
                <c:pt idx="0">
                  <c:v>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Arkusz1!$B$12:$K$12</c:f>
              <c:numCache>
                <c:formatCode>General</c:formatCode>
                <c:ptCount val="10"/>
                <c:pt idx="0">
                  <c:v>5.4688534999999945</c:v>
                </c:pt>
                <c:pt idx="1">
                  <c:v>4.0487796000000031</c:v>
                </c:pt>
                <c:pt idx="2">
                  <c:v>4.7773687999999979</c:v>
                </c:pt>
                <c:pt idx="3">
                  <c:v>5.5578715999999986</c:v>
                </c:pt>
                <c:pt idx="4">
                  <c:v>5.9428817000000009</c:v>
                </c:pt>
                <c:pt idx="5">
                  <c:v>4.2186593999999999</c:v>
                </c:pt>
                <c:pt idx="6">
                  <c:v>5.5971054000000038</c:v>
                </c:pt>
                <c:pt idx="7">
                  <c:v>5.4446930000000009</c:v>
                </c:pt>
                <c:pt idx="8">
                  <c:v>4.4022121999999939</c:v>
                </c:pt>
                <c:pt idx="9">
                  <c:v>5.325431100000003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3B-4AFE-A331-945D4EABF782}"/>
            </c:ext>
          </c:extLst>
        </c:ser>
        <c:ser>
          <c:idx val="9"/>
          <c:order val="9"/>
          <c:tx>
            <c:strRef>
              <c:f>Arkusz1!$A$13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0000"/>
                  </a:schemeClr>
                </a:gs>
                <a:gs pos="78000">
                  <a:schemeClr val="accent4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Arkusz1!$B$13:$K$13</c:f>
              <c:numCache>
                <c:formatCode>General</c:formatCode>
                <c:ptCount val="10"/>
                <c:pt idx="0">
                  <c:v>5.0967760999999996</c:v>
                </c:pt>
                <c:pt idx="1">
                  <c:v>9.557618699999999</c:v>
                </c:pt>
                <c:pt idx="2">
                  <c:v>7.2226307999999975</c:v>
                </c:pt>
                <c:pt idx="3">
                  <c:v>6.2172167000000016</c:v>
                </c:pt>
                <c:pt idx="4">
                  <c:v>4.774504400000005</c:v>
                </c:pt>
                <c:pt idx="5">
                  <c:v>8.8135374999999989</c:v>
                </c:pt>
                <c:pt idx="6">
                  <c:v>5.9576117999999951</c:v>
                </c:pt>
                <c:pt idx="7">
                  <c:v>5.1840578999999991</c:v>
                </c:pt>
                <c:pt idx="8">
                  <c:v>5.5325385000000011</c:v>
                </c:pt>
                <c:pt idx="9">
                  <c:v>5.2668468999999973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3B-4AFE-A331-945D4EABF782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</c:bandFmts>
        <c:axId val="2119263680"/>
        <c:axId val="2119256192"/>
        <c:axId val="2120757056"/>
      </c:surface3DChart>
      <c:catAx>
        <c:axId val="211926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Kwant obliczeń</a:t>
                </a:r>
              </a:p>
            </c:rich>
          </c:tx>
          <c:layout>
            <c:manualLayout>
              <c:xMode val="edge"/>
              <c:yMode val="edge"/>
              <c:x val="0.21163139975645112"/>
              <c:y val="0.836447096437739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56192"/>
        <c:crosses val="autoZero"/>
        <c:auto val="1"/>
        <c:lblAlgn val="ctr"/>
        <c:lblOffset val="100"/>
        <c:noMultiLvlLbl val="0"/>
      </c:catAx>
      <c:valAx>
        <c:axId val="2119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Różnica czasu wykonania [s]</a:t>
                </a:r>
              </a:p>
            </c:rich>
          </c:tx>
          <c:layout>
            <c:manualLayout>
              <c:xMode val="edge"/>
              <c:yMode val="edge"/>
              <c:x val="9.7748870880909125E-2"/>
              <c:y val="0.3713395316065212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3680"/>
        <c:crosses val="autoZero"/>
        <c:crossBetween val="midCat"/>
      </c:valAx>
      <c:serAx>
        <c:axId val="212075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wątków</a:t>
                </a:r>
              </a:p>
            </c:rich>
          </c:tx>
          <c:layout>
            <c:manualLayout>
              <c:xMode val="edge"/>
              <c:yMode val="edge"/>
              <c:x val="0.76133501425991223"/>
              <c:y val="0.783821016969698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5619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Znormalizowana różnica czasu wykonania zadania między implementacją synchroniczną i asynchroniczną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30"/>
      <c:rotY val="31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749224430308195E-2"/>
          <c:y val="5.9797266108787835E-2"/>
          <c:w val="0.95767706630503924"/>
          <c:h val="0.91427764427377767"/>
        </c:manualLayout>
      </c:layout>
      <c:surface3DChart>
        <c:wireframe val="0"/>
        <c:ser>
          <c:idx val="0"/>
          <c:order val="0"/>
          <c:tx>
            <c:strRef>
              <c:f>Arkusz1!$A$22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Arkusz1!$B$22:$K$22</c:f>
              <c:numCache>
                <c:formatCode>General</c:formatCode>
                <c:ptCount val="10"/>
                <c:pt idx="0">
                  <c:v>9.3779789325116859E-7</c:v>
                </c:pt>
                <c:pt idx="1">
                  <c:v>1.4441640150031394E-6</c:v>
                </c:pt>
                <c:pt idx="2">
                  <c:v>2.1182123865499185E-6</c:v>
                </c:pt>
                <c:pt idx="3">
                  <c:v>2.9991557737778138E-6</c:v>
                </c:pt>
                <c:pt idx="4">
                  <c:v>3.135656850821419E-6</c:v>
                </c:pt>
                <c:pt idx="5">
                  <c:v>3.8301271719095833E-6</c:v>
                </c:pt>
                <c:pt idx="6">
                  <c:v>5.0067715824927865E-6</c:v>
                </c:pt>
                <c:pt idx="7">
                  <c:v>5.3690808182735515E-6</c:v>
                </c:pt>
                <c:pt idx="8">
                  <c:v>6.757520386590156E-6</c:v>
                </c:pt>
                <c:pt idx="9">
                  <c:v>7.1463097749761137E-6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E-40A9-852C-52015C428D88}"/>
            </c:ext>
          </c:extLst>
        </c:ser>
        <c:ser>
          <c:idx val="1"/>
          <c:order val="1"/>
          <c:tx>
            <c:strRef>
              <c:f>Arkusz1!$A$23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Arkusz1!$B$23:$K$23</c:f>
              <c:numCache>
                <c:formatCode>General</c:formatCode>
                <c:ptCount val="10"/>
                <c:pt idx="0">
                  <c:v>1.1540319023533012E-6</c:v>
                </c:pt>
                <c:pt idx="1">
                  <c:v>3.4426613257833677E-6</c:v>
                </c:pt>
                <c:pt idx="2">
                  <c:v>4.3526096704158603E-6</c:v>
                </c:pt>
                <c:pt idx="3">
                  <c:v>4.027073100618053E-6</c:v>
                </c:pt>
                <c:pt idx="4">
                  <c:v>1.0800461821147481E-5</c:v>
                </c:pt>
                <c:pt idx="5">
                  <c:v>8.7952120128514647E-6</c:v>
                </c:pt>
                <c:pt idx="6">
                  <c:v>7.6625048257466764E-6</c:v>
                </c:pt>
                <c:pt idx="7">
                  <c:v>1.1587776464629412E-5</c:v>
                </c:pt>
                <c:pt idx="8">
                  <c:v>1.2745762699517005E-5</c:v>
                </c:pt>
                <c:pt idx="9">
                  <c:v>8.5978587688787702E-6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E-40A9-852C-52015C428D88}"/>
            </c:ext>
          </c:extLst>
        </c:ser>
        <c:ser>
          <c:idx val="2"/>
          <c:order val="2"/>
          <c:tx>
            <c:strRef>
              <c:f>Arkusz1!$A$24</c:f>
              <c:strCache>
                <c:ptCount val="1"/>
                <c:pt idx="0">
                  <c:v>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Arkusz1!$B$24:$K$24</c:f>
              <c:numCache>
                <c:formatCode>General</c:formatCode>
                <c:ptCount val="10"/>
                <c:pt idx="0">
                  <c:v>1.9974703091716361E-6</c:v>
                </c:pt>
                <c:pt idx="1">
                  <c:v>2.5580526183708234E-6</c:v>
                </c:pt>
                <c:pt idx="2">
                  <c:v>3.4733005324998169E-6</c:v>
                </c:pt>
                <c:pt idx="3">
                  <c:v>6.6305559362806135E-6</c:v>
                </c:pt>
                <c:pt idx="4">
                  <c:v>8.7151055605114517E-6</c:v>
                </c:pt>
                <c:pt idx="5">
                  <c:v>8.6830249668221444E-6</c:v>
                </c:pt>
                <c:pt idx="6">
                  <c:v>1.8435889826227518E-5</c:v>
                </c:pt>
                <c:pt idx="7">
                  <c:v>9.1310782740483227E-6</c:v>
                </c:pt>
                <c:pt idx="8">
                  <c:v>1.3333186166298747E-5</c:v>
                </c:pt>
                <c:pt idx="9">
                  <c:v>1.6481428526792688E-5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E-40A9-852C-52015C428D88}"/>
            </c:ext>
          </c:extLst>
        </c:ser>
        <c:ser>
          <c:idx val="3"/>
          <c:order val="3"/>
          <c:tx>
            <c:strRef>
              <c:f>Arkusz1!$A$25</c:f>
              <c:strCache>
                <c:ptCount val="1"/>
                <c:pt idx="0">
                  <c:v>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Arkusz1!$B$25:$K$25</c:f>
              <c:numCache>
                <c:formatCode>General</c:formatCode>
                <c:ptCount val="10"/>
                <c:pt idx="0">
                  <c:v>1.4376901774220154E-6</c:v>
                </c:pt>
                <c:pt idx="1">
                  <c:v>5.9771910256325999E-6</c:v>
                </c:pt>
                <c:pt idx="2">
                  <c:v>7.0384328388571992E-6</c:v>
                </c:pt>
                <c:pt idx="3">
                  <c:v>5.4888783731720793E-6</c:v>
                </c:pt>
                <c:pt idx="4">
                  <c:v>8.4910041882699994E-6</c:v>
                </c:pt>
                <c:pt idx="5">
                  <c:v>8.5416185827705132E-6</c:v>
                </c:pt>
                <c:pt idx="6">
                  <c:v>1.3039648502716041E-5</c:v>
                </c:pt>
                <c:pt idx="7">
                  <c:v>1.4127635512318873E-5</c:v>
                </c:pt>
                <c:pt idx="8">
                  <c:v>1.7484941375900559E-5</c:v>
                </c:pt>
                <c:pt idx="9">
                  <c:v>1.499963604317693E-5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1E-40A9-852C-52015C428D88}"/>
            </c:ext>
          </c:extLst>
        </c:ser>
        <c:ser>
          <c:idx val="4"/>
          <c:order val="4"/>
          <c:tx>
            <c:strRef>
              <c:f>Arkusz1!$A$26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Arkusz1!$B$26:$K$26</c:f>
              <c:numCache>
                <c:formatCode>General</c:formatCode>
                <c:ptCount val="10"/>
                <c:pt idx="0">
                  <c:v>2.7194089705104372E-6</c:v>
                </c:pt>
                <c:pt idx="1">
                  <c:v>3.2050767828816358E-6</c:v>
                </c:pt>
                <c:pt idx="2">
                  <c:v>5.7159585493865192E-6</c:v>
                </c:pt>
                <c:pt idx="3">
                  <c:v>8.7276623036591624E-6</c:v>
                </c:pt>
                <c:pt idx="4">
                  <c:v>9.1724334130860361E-6</c:v>
                </c:pt>
                <c:pt idx="5">
                  <c:v>1.2819800216793128E-5</c:v>
                </c:pt>
                <c:pt idx="6">
                  <c:v>1.3241849814311841E-5</c:v>
                </c:pt>
                <c:pt idx="7">
                  <c:v>1.1573873864174667E-5</c:v>
                </c:pt>
                <c:pt idx="8">
                  <c:v>7.5069650106203663E-6</c:v>
                </c:pt>
                <c:pt idx="9">
                  <c:v>1.2301057726145805E-5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1E-40A9-852C-52015C428D88}"/>
            </c:ext>
          </c:extLst>
        </c:ser>
        <c:ser>
          <c:idx val="5"/>
          <c:order val="5"/>
          <c:tx>
            <c:strRef>
              <c:f>Arkusz1!$A$27</c:f>
              <c:strCache>
                <c:ptCount val="1"/>
                <c:pt idx="0">
                  <c:v>12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Arkusz1!$B$27:$K$27</c:f>
              <c:numCache>
                <c:formatCode>General</c:formatCode>
                <c:ptCount val="10"/>
                <c:pt idx="0">
                  <c:v>2.3460030509820724E-6</c:v>
                </c:pt>
                <c:pt idx="1">
                  <c:v>3.6592469627353592E-6</c:v>
                </c:pt>
                <c:pt idx="2">
                  <c:v>5.3447059541901852E-6</c:v>
                </c:pt>
                <c:pt idx="3">
                  <c:v>4.7556175699903428E-6</c:v>
                </c:pt>
                <c:pt idx="4">
                  <c:v>7.7828314608555588E-6</c:v>
                </c:pt>
                <c:pt idx="5">
                  <c:v>1.587946627820482E-5</c:v>
                </c:pt>
                <c:pt idx="6">
                  <c:v>6.8632951158547792E-6</c:v>
                </c:pt>
                <c:pt idx="7">
                  <c:v>1.0156118901293351E-5</c:v>
                </c:pt>
                <c:pt idx="8">
                  <c:v>1.5168962009395936E-5</c:v>
                </c:pt>
                <c:pt idx="9">
                  <c:v>1.2550010598967403E-5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1E-40A9-852C-52015C428D88}"/>
            </c:ext>
          </c:extLst>
        </c:ser>
        <c:ser>
          <c:idx val="6"/>
          <c:order val="6"/>
          <c:tx>
            <c:strRef>
              <c:f>Arkusz1!$A$28</c:f>
              <c:strCache>
                <c:ptCount val="1"/>
                <c:pt idx="0">
                  <c:v>14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Arkusz1!$B$28:$K$28</c:f>
              <c:numCache>
                <c:formatCode>General</c:formatCode>
                <c:ptCount val="10"/>
                <c:pt idx="0">
                  <c:v>2.2197905846068166E-6</c:v>
                </c:pt>
                <c:pt idx="1">
                  <c:v>2.4909700764351931E-6</c:v>
                </c:pt>
                <c:pt idx="2">
                  <c:v>7.8635718621394676E-6</c:v>
                </c:pt>
                <c:pt idx="3">
                  <c:v>4.3460571059096739E-6</c:v>
                </c:pt>
                <c:pt idx="4">
                  <c:v>8.9446805021698063E-6</c:v>
                </c:pt>
                <c:pt idx="5">
                  <c:v>6.3557014969963991E-6</c:v>
                </c:pt>
                <c:pt idx="6">
                  <c:v>8.676683832061648E-6</c:v>
                </c:pt>
                <c:pt idx="7">
                  <c:v>2.1705154251467308E-5</c:v>
                </c:pt>
                <c:pt idx="8">
                  <c:v>1.1528138957541368E-5</c:v>
                </c:pt>
                <c:pt idx="9">
                  <c:v>9.0662541156272571E-6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1E-40A9-852C-52015C428D88}"/>
            </c:ext>
          </c:extLst>
        </c:ser>
        <c:ser>
          <c:idx val="7"/>
          <c:order val="7"/>
          <c:tx>
            <c:strRef>
              <c:f>Arkusz1!$A$29</c:f>
              <c:strCache>
                <c:ptCount val="1"/>
                <c:pt idx="0">
                  <c:v>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0000"/>
                  </a:schemeClr>
                </a:gs>
                <a:gs pos="78000">
                  <a:schemeClr val="accent2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Arkusz1!$B$29:$K$29</c:f>
              <c:numCache>
                <c:formatCode>General</c:formatCode>
                <c:ptCount val="10"/>
                <c:pt idx="0">
                  <c:v>1.2536785883559781E-6</c:v>
                </c:pt>
                <c:pt idx="1">
                  <c:v>2.8013927957417758E-6</c:v>
                </c:pt>
                <c:pt idx="2">
                  <c:v>3.5663032252429081E-6</c:v>
                </c:pt>
                <c:pt idx="3">
                  <c:v>5.8225529613337842E-6</c:v>
                </c:pt>
                <c:pt idx="4">
                  <c:v>7.3816643369445343E-6</c:v>
                </c:pt>
                <c:pt idx="5">
                  <c:v>6.9585305653349314E-6</c:v>
                </c:pt>
                <c:pt idx="6">
                  <c:v>8.7869181132532244E-6</c:v>
                </c:pt>
                <c:pt idx="7">
                  <c:v>1.2576515298858723E-5</c:v>
                </c:pt>
                <c:pt idx="8">
                  <c:v>8.3092095038715887E-6</c:v>
                </c:pt>
                <c:pt idx="9">
                  <c:v>8.7156496635575665E-6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61E-40A9-852C-52015C428D88}"/>
            </c:ext>
          </c:extLst>
        </c:ser>
        <c:ser>
          <c:idx val="8"/>
          <c:order val="8"/>
          <c:tx>
            <c:strRef>
              <c:f>Arkusz1!$A$30</c:f>
              <c:strCache>
                <c:ptCount val="1"/>
                <c:pt idx="0">
                  <c:v>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Arkusz1!$B$30:$K$30</c:f>
              <c:numCache>
                <c:formatCode>General</c:formatCode>
                <c:ptCount val="10"/>
                <c:pt idx="0">
                  <c:v>1.9014850338792566E-6</c:v>
                </c:pt>
                <c:pt idx="1">
                  <c:v>2.5677598896481762E-6</c:v>
                </c:pt>
                <c:pt idx="2">
                  <c:v>4.4280899230496852E-6</c:v>
                </c:pt>
                <c:pt idx="3">
                  <c:v>7.4041476440864681E-6</c:v>
                </c:pt>
                <c:pt idx="4">
                  <c:v>9.8386705693232013E-6</c:v>
                </c:pt>
                <c:pt idx="5">
                  <c:v>7.1453047881980321E-6</c:v>
                </c:pt>
                <c:pt idx="6">
                  <c:v>1.289774495345194E-5</c:v>
                </c:pt>
                <c:pt idx="7">
                  <c:v>1.4377780653202639E-5</c:v>
                </c:pt>
                <c:pt idx="8">
                  <c:v>1.1045903276475503E-5</c:v>
                </c:pt>
                <c:pt idx="9">
                  <c:v>1.374762462858604E-5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1E-40A9-852C-52015C428D88}"/>
            </c:ext>
          </c:extLst>
        </c:ser>
        <c:ser>
          <c:idx val="9"/>
          <c:order val="9"/>
          <c:tx>
            <c:strRef>
              <c:f>Arkusz1!$A$31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0000"/>
                  </a:schemeClr>
                </a:gs>
                <a:gs pos="78000">
                  <a:schemeClr val="accent4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Arkusz1!$B$31:$K$31</c:f>
              <c:numCache>
                <c:formatCode>General</c:formatCode>
                <c:ptCount val="10"/>
                <c:pt idx="0">
                  <c:v>1.3711169081179496E-6</c:v>
                </c:pt>
                <c:pt idx="1">
                  <c:v>1.0935840850736635E-5</c:v>
                </c:pt>
                <c:pt idx="2">
                  <c:v>8.2989746111703468E-6</c:v>
                </c:pt>
                <c:pt idx="3">
                  <c:v>8.0316561790698506E-6</c:v>
                </c:pt>
                <c:pt idx="4">
                  <c:v>5.5639122733417297E-6</c:v>
                </c:pt>
                <c:pt idx="5">
                  <c:v>2.4298527234581037E-5</c:v>
                </c:pt>
                <c:pt idx="6">
                  <c:v>1.2981611018745891E-5</c:v>
                </c:pt>
                <c:pt idx="7">
                  <c:v>1.1312136189266681E-5</c:v>
                </c:pt>
                <c:pt idx="8">
                  <c:v>1.2304701886893168E-5</c:v>
                </c:pt>
                <c:pt idx="9">
                  <c:v>1.2416713188455674E-5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1E-40A9-852C-52015C428D88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</c:bandFmts>
        <c:axId val="2119265760"/>
        <c:axId val="2119260352"/>
        <c:axId val="646634096"/>
      </c:surface3DChart>
      <c:catAx>
        <c:axId val="211926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wątków</a:t>
                </a:r>
              </a:p>
            </c:rich>
          </c:tx>
          <c:layout>
            <c:manualLayout>
              <c:xMode val="edge"/>
              <c:yMode val="edge"/>
              <c:x val="0.2476518382887424"/>
              <c:y val="0.83046624538511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0352"/>
        <c:crosses val="autoZero"/>
        <c:auto val="1"/>
        <c:lblAlgn val="ctr"/>
        <c:lblOffset val="100"/>
        <c:noMultiLvlLbl val="0"/>
      </c:catAx>
      <c:valAx>
        <c:axId val="21192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Różnica czasu podzielona przez liczbę</a:t>
                </a:r>
                <a:r>
                  <a:rPr lang="pl-PL" baseline="0" dirty="0"/>
                  <a:t> obliczeń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8.4035384465830643E-2"/>
              <c:y val="0.237057261333457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5760"/>
        <c:crosses val="autoZero"/>
        <c:crossBetween val="midCat"/>
      </c:valAx>
      <c:serAx>
        <c:axId val="64663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Kwant obliczeń</a:t>
                </a:r>
              </a:p>
            </c:rich>
          </c:tx>
          <c:layout>
            <c:manualLayout>
              <c:xMode val="edge"/>
              <c:yMode val="edge"/>
              <c:x val="0.7478551001708128"/>
              <c:y val="0.78022315831564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035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558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7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79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85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32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5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9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41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80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2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3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83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43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0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7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3F739DE-9E4D-447D-AEB1-6836733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600"/>
              <a:t>Porównanie rozwiązania synchronicznego i asynchronicznego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1D2FA38-9585-4577-8356-2C0FB75A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Dziękuję za uwagę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DE7B0-EEFC-4618-81BE-1B90B760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</a:t>
            </a:r>
            <a:r>
              <a:rPr lang="pl-PL" dirty="0" err="1"/>
              <a:t>asynchrioniczne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931C1F-D980-4663-AD68-383AC011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Obiekt </a:t>
            </a:r>
            <a:r>
              <a:rPr lang="pl-PL" dirty="0" err="1"/>
              <a:t>Future</a:t>
            </a:r>
            <a:r>
              <a:rPr lang="pl-PL" dirty="0"/>
              <a:t> nie posiada żadnej synchronizacji</a:t>
            </a:r>
          </a:p>
          <a:p>
            <a:r>
              <a:rPr lang="pl-PL" dirty="0"/>
              <a:t>Zakłada, że klient sam się upewni, czy wartość jest gotowa</a:t>
            </a:r>
          </a:p>
          <a:p>
            <a:r>
              <a:rPr lang="pl-PL" dirty="0"/>
              <a:t>Klienci wykonują tyle obliczeń w oczekiwaniu na wartość, ile zdążą</a:t>
            </a:r>
          </a:p>
        </p:txBody>
      </p:sp>
    </p:spTree>
    <p:extLst>
      <p:ext uri="{BB962C8B-B14F-4D97-AF65-F5344CB8AC3E}">
        <p14:creationId xmlns:p14="http://schemas.microsoft.com/office/powerpoint/2010/main" val="5513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59038D-A531-4D99-BA8F-16A44908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C88583-E30E-49DF-A24B-2525BF83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Liczba zapytań do AO (20000)</a:t>
            </a:r>
          </a:p>
          <a:p>
            <a:r>
              <a:rPr lang="pl-PL" dirty="0"/>
              <a:t>Liczba wykonanych obliczeń (zmienna)</a:t>
            </a:r>
          </a:p>
          <a:p>
            <a:r>
              <a:rPr lang="pl-PL" dirty="0"/>
              <a:t>Kwant obliczeń (zmienny)</a:t>
            </a:r>
          </a:p>
          <a:p>
            <a:r>
              <a:rPr lang="pl-PL" dirty="0"/>
              <a:t>Liczba wątków (zmienna)</a:t>
            </a:r>
          </a:p>
          <a:p>
            <a:r>
              <a:rPr lang="pl-PL" dirty="0"/>
              <a:t>Wielkość magazynu (1000)</a:t>
            </a:r>
          </a:p>
          <a:p>
            <a:r>
              <a:rPr lang="pl-PL" dirty="0"/>
              <a:t>Wielkość produkcji/konsumpcji (1-100)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8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74BD8F-A960-4A72-9F92-61507B8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C132A8-7813-44B2-9374-E7F62522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Mierzę czas wykonania programu dla zadania o danych parametrach</a:t>
            </a:r>
          </a:p>
          <a:p>
            <a:r>
              <a:rPr lang="pl-PL" dirty="0"/>
              <a:t>Czas badam w zależności od liczby wątków oraz wielkości kwantu obliczeń</a:t>
            </a:r>
          </a:p>
          <a:p>
            <a:r>
              <a:rPr lang="pl-PL" dirty="0"/>
              <a:t>Aby móc porównać rozwiązania, zadanie musi być dla nich takie samo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291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5B5236-7EFD-4356-B39F-696677C4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7D95B1-E487-48A4-87D6-47105FEC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tak skonstruowanego rozwiązania asynchronicznego nie da się z góry ustalić liczby obliczeń</a:t>
            </a:r>
          </a:p>
        </p:txBody>
      </p:sp>
    </p:spTree>
    <p:extLst>
      <p:ext uri="{BB962C8B-B14F-4D97-AF65-F5344CB8AC3E}">
        <p14:creationId xmlns:p14="http://schemas.microsoft.com/office/powerpoint/2010/main" val="42655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403A64-861C-40A7-A7B4-CE5E78FB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1C42C1-5A30-4515-BC1D-F78CE22E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Zliczam liczbę wykonanych obliczeń dla rozwiązania asynchronicznego</a:t>
            </a:r>
          </a:p>
          <a:p>
            <a:r>
              <a:rPr lang="pl-PL" dirty="0"/>
              <a:t>W rozwiązaniu synchronicznym wykonuję pomiar dla zadania z tymi samymi parametrami</a:t>
            </a:r>
          </a:p>
          <a:p>
            <a:r>
              <a:rPr lang="pl-PL" dirty="0"/>
              <a:t>Jako liczbę obliczeń przyjmuję tą zwróconą przez program asynchroniczny</a:t>
            </a:r>
          </a:p>
          <a:p>
            <a:r>
              <a:rPr lang="pl-PL" dirty="0"/>
              <a:t>Obliczenia rozkładam równomiernie między zapytania do magazynu</a:t>
            </a:r>
          </a:p>
        </p:txBody>
      </p:sp>
    </p:spTree>
    <p:extLst>
      <p:ext uri="{BB962C8B-B14F-4D97-AF65-F5344CB8AC3E}">
        <p14:creationId xmlns:p14="http://schemas.microsoft.com/office/powerpoint/2010/main" val="41672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Wykres w dokumencie z piórem">
            <a:extLst>
              <a:ext uri="{FF2B5EF4-FFF2-40B4-BE49-F238E27FC236}">
                <a16:creationId xmlns:a16="http://schemas.microsoft.com/office/drawing/2014/main" id="{414266C0-A724-41CA-ADEE-2D5640424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1CFF7CB-103D-4976-B03B-601290B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Wyniki pomiarów</a:t>
            </a:r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06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15A136-9903-4AF4-9AB6-0275CE87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5A6955-A74C-4AC0-9F6F-4887649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4F680C53-34E2-4EAB-99A5-45D11009A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695890"/>
              </p:ext>
            </p:extLst>
          </p:nvPr>
        </p:nvGraphicFramePr>
        <p:xfrm>
          <a:off x="335560" y="261235"/>
          <a:ext cx="10256240" cy="6399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1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ED1BB-A8B4-4EEE-BF88-014E3C13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0BF2D8-92B4-462C-A7EB-2F01227E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8" name="Wykres 7">
            <a:extLst>
              <a:ext uri="{FF2B5EF4-FFF2-40B4-BE49-F238E27FC236}">
                <a16:creationId xmlns:a16="http://schemas.microsoft.com/office/drawing/2014/main" id="{CE6FEDA1-35D6-4235-9BF6-A07C1630D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763584"/>
              </p:ext>
            </p:extLst>
          </p:nvPr>
        </p:nvGraphicFramePr>
        <p:xfrm>
          <a:off x="292100" y="241300"/>
          <a:ext cx="10287000" cy="643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39441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199</Words>
  <Application>Microsoft Office PowerPoint</Application>
  <PresentationFormat>Panoramiczny</PresentationFormat>
  <Paragraphs>33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Faseta</vt:lpstr>
      <vt:lpstr>Porównanie rozwiązania synchronicznego i asynchronicznego</vt:lpstr>
      <vt:lpstr>Rozwiązanie asynchrioniczne</vt:lpstr>
      <vt:lpstr>Parametry programu</vt:lpstr>
      <vt:lpstr>Metryka</vt:lpstr>
      <vt:lpstr>Problem</vt:lpstr>
      <vt:lpstr>Rozwiązanie</vt:lpstr>
      <vt:lpstr>Wyniki pomiarów</vt:lpstr>
      <vt:lpstr>Prezentacja programu PowerPoint</vt:lpstr>
      <vt:lpstr>Prezentacja programu PowerPoint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Porównanie rozwiązania synchronicznego i asynchronicznego</dc:title>
  <dc:creator>Marcin Szubert</dc:creator>
  <cp:lastModifiedBy>Marcin Szubert</cp:lastModifiedBy>
  <cp:revision>2</cp:revision>
  <dcterms:created xsi:type="dcterms:W3CDTF">2021-11-23T12:04:22Z</dcterms:created>
  <dcterms:modified xsi:type="dcterms:W3CDTF">2021-11-23T13:24:54Z</dcterms:modified>
</cp:coreProperties>
</file>