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5709-CEED-431E-8AC5-30E343288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477340D8-63D4-4AC0-A32F-568C1AF07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FB1A4B9C-4870-4127-ACF0-7BE00237EE56}"/>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5" name="Footer Placeholder 4">
            <a:extLst>
              <a:ext uri="{FF2B5EF4-FFF2-40B4-BE49-F238E27FC236}">
                <a16:creationId xmlns:a16="http://schemas.microsoft.com/office/drawing/2014/main" id="{7D11A95F-6BAC-45F1-A759-7D4E9D6B5314}"/>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470BB1D-0696-488A-A775-4C2CC8DE10F9}"/>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362888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44EC-7600-4B00-81FA-319BBB51C457}"/>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3918D292-2669-40D3-A49D-6C592A3AA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0F452DA7-C973-4B0B-9160-07563F413781}"/>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5" name="Footer Placeholder 4">
            <a:extLst>
              <a:ext uri="{FF2B5EF4-FFF2-40B4-BE49-F238E27FC236}">
                <a16:creationId xmlns:a16="http://schemas.microsoft.com/office/drawing/2014/main" id="{EC1A5B60-C73E-40C0-A743-926CA0B88F67}"/>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E6206A62-A8F6-4CF3-950F-1A574D59EAC4}"/>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299660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26BB40-CC55-47E0-A961-77B320B731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0717E0D9-1470-4DA3-9479-051CE4CA0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974D400-0D83-4DF2-9CDA-3517FBB639A8}"/>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5" name="Footer Placeholder 4">
            <a:extLst>
              <a:ext uri="{FF2B5EF4-FFF2-40B4-BE49-F238E27FC236}">
                <a16:creationId xmlns:a16="http://schemas.microsoft.com/office/drawing/2014/main" id="{BD641C7C-0FC5-4824-9BAB-CF26365B474A}"/>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866EE627-D3E9-46AF-B4DD-EDE6B8E4F578}"/>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90087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4A8A-CC26-433E-9993-51603CD77274}"/>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AD97648-E6B1-4BAB-B31A-3D1957C78C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A9CCA03-7459-4883-AC8A-223BC2903356}"/>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5" name="Footer Placeholder 4">
            <a:extLst>
              <a:ext uri="{FF2B5EF4-FFF2-40B4-BE49-F238E27FC236}">
                <a16:creationId xmlns:a16="http://schemas.microsoft.com/office/drawing/2014/main" id="{017B7530-544A-4D75-AA0D-DBC1A815F237}"/>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6E4D55C-C9B0-44FD-85A5-B6A636C0E85E}"/>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186337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BDFB-D7C3-4686-AF00-782D0FF2F2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3E28AEA8-9332-4783-8961-34046B800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69B82-B265-4123-9E63-921BB9E64411}"/>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5" name="Footer Placeholder 4">
            <a:extLst>
              <a:ext uri="{FF2B5EF4-FFF2-40B4-BE49-F238E27FC236}">
                <a16:creationId xmlns:a16="http://schemas.microsoft.com/office/drawing/2014/main" id="{36D97688-C307-42AA-B1F5-A7075B653D14}"/>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1CC71E5-58F5-4CA2-B133-D41CE3F14D66}"/>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154568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0E3E-C130-41C3-82B3-73816DF9D587}"/>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027889E9-DB00-45F6-A7DA-6E06EBC08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D8DF36D8-E952-442A-BC4C-FB398E2A1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E0B3A4EF-E6D1-4CB9-B07C-47173F966F25}"/>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6" name="Footer Placeholder 5">
            <a:extLst>
              <a:ext uri="{FF2B5EF4-FFF2-40B4-BE49-F238E27FC236}">
                <a16:creationId xmlns:a16="http://schemas.microsoft.com/office/drawing/2014/main" id="{E8844E95-1DF8-4C78-927B-F310D2A55331}"/>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53580DD4-343B-4358-9EFC-B3DC0EAE76F1}"/>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386745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545C-F955-4F19-A467-234136A32DBF}"/>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3878D58E-B380-4C4B-9A87-355BC44D9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A6BB50-78E0-4B2A-A12F-9FD9634EA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6B14E526-0BEE-446D-BAD7-D38C9F84A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1957F1-1541-454E-8EDA-54ABEA3FE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E5D8CA47-7E74-4657-B9AE-FEE066668A29}"/>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8" name="Footer Placeholder 7">
            <a:extLst>
              <a:ext uri="{FF2B5EF4-FFF2-40B4-BE49-F238E27FC236}">
                <a16:creationId xmlns:a16="http://schemas.microsoft.com/office/drawing/2014/main" id="{3A80F43A-9539-4046-A13B-B7C8F6650C73}"/>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461CA535-5157-4FC1-9C0D-2B028E10CA38}"/>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25314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985B-964C-4938-A429-D4CFC4E41B6E}"/>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724A0302-FA08-4AAC-8DA7-149E2507734C}"/>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4" name="Footer Placeholder 3">
            <a:extLst>
              <a:ext uri="{FF2B5EF4-FFF2-40B4-BE49-F238E27FC236}">
                <a16:creationId xmlns:a16="http://schemas.microsoft.com/office/drawing/2014/main" id="{70F75A99-828E-4D3A-95D4-38E7C96B215A}"/>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7299FDD9-20E7-4586-8993-D55B46E35658}"/>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241764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C97E7-D4AB-40BC-BEDB-2D03E2537B57}"/>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3" name="Footer Placeholder 2">
            <a:extLst>
              <a:ext uri="{FF2B5EF4-FFF2-40B4-BE49-F238E27FC236}">
                <a16:creationId xmlns:a16="http://schemas.microsoft.com/office/drawing/2014/main" id="{28B9B719-AEDB-49B8-910E-FE52D9AABD01}"/>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1634BC39-60D1-44D6-9A0F-B5A5F16D0E1B}"/>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189331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108F-507F-4437-B5F0-FCDE34F25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A02B1817-E0C9-41E0-8CAF-CAE8E828AA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B6D46247-05B5-4C39-B17F-8AA56665B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E32C0-B366-4A95-B03B-C76F0F8D5881}"/>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6" name="Footer Placeholder 5">
            <a:extLst>
              <a:ext uri="{FF2B5EF4-FFF2-40B4-BE49-F238E27FC236}">
                <a16:creationId xmlns:a16="http://schemas.microsoft.com/office/drawing/2014/main" id="{14BE9C1F-22A8-438B-9266-F562EF3CE75A}"/>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9068A4EF-AFA3-44E8-8CD2-3911AA11F9EE}"/>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405090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A79F-D491-430C-9CFA-BA49902AF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C0989694-5651-4F73-8545-77744518E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8F0625E3-7D0D-4ED2-9FA7-361257998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1EDE3-E744-4413-8757-FA24F7C093EA}"/>
              </a:ext>
            </a:extLst>
          </p:cNvPr>
          <p:cNvSpPr>
            <a:spLocks noGrp="1"/>
          </p:cNvSpPr>
          <p:nvPr>
            <p:ph type="dt" sz="half" idx="10"/>
          </p:nvPr>
        </p:nvSpPr>
        <p:spPr/>
        <p:txBody>
          <a:bodyPr/>
          <a:lstStyle/>
          <a:p>
            <a:fld id="{B65F9001-333C-4131-9A31-E5A96811B971}" type="datetimeFigureOut">
              <a:rPr lang="en-DK" smtClean="0"/>
              <a:t>11/07/2019</a:t>
            </a:fld>
            <a:endParaRPr lang="en-DK"/>
          </a:p>
        </p:txBody>
      </p:sp>
      <p:sp>
        <p:nvSpPr>
          <p:cNvPr id="6" name="Footer Placeholder 5">
            <a:extLst>
              <a:ext uri="{FF2B5EF4-FFF2-40B4-BE49-F238E27FC236}">
                <a16:creationId xmlns:a16="http://schemas.microsoft.com/office/drawing/2014/main" id="{27F34802-E39E-4DC8-9600-9F3E535F1F32}"/>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1BA8291D-954D-4CA6-BE9E-1BAB1318635F}"/>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176274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5D1467-36E6-4786-99A9-7D7B7DDD9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C52E0B84-4B26-4BC1-9A69-484567541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9F162C12-1AD2-4C95-8987-A97095095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F9001-333C-4131-9A31-E5A96811B971}" type="datetimeFigureOut">
              <a:rPr lang="en-DK" smtClean="0"/>
              <a:t>11/07/2019</a:t>
            </a:fld>
            <a:endParaRPr lang="en-DK"/>
          </a:p>
        </p:txBody>
      </p:sp>
      <p:sp>
        <p:nvSpPr>
          <p:cNvPr id="5" name="Footer Placeholder 4">
            <a:extLst>
              <a:ext uri="{FF2B5EF4-FFF2-40B4-BE49-F238E27FC236}">
                <a16:creationId xmlns:a16="http://schemas.microsoft.com/office/drawing/2014/main" id="{3A046F31-0C42-4663-BB98-6A0EC0178F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AC6AE92B-245A-47ED-AD9E-4F34EFC4D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4E227-D4E2-49B4-A1A5-71683FCF975C}" type="slidenum">
              <a:rPr lang="en-DK" smtClean="0"/>
              <a:t>‹#›</a:t>
            </a:fld>
            <a:endParaRPr lang="en-DK"/>
          </a:p>
        </p:txBody>
      </p:sp>
    </p:spTree>
    <p:extLst>
      <p:ext uri="{BB962C8B-B14F-4D97-AF65-F5344CB8AC3E}">
        <p14:creationId xmlns:p14="http://schemas.microsoft.com/office/powerpoint/2010/main" val="2396499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97DE-8B3E-42CB-BA84-22829A17DCFB}"/>
              </a:ext>
            </a:extLst>
          </p:cNvPr>
          <p:cNvSpPr>
            <a:spLocks noGrp="1"/>
          </p:cNvSpPr>
          <p:nvPr>
            <p:ph type="ctrTitle"/>
          </p:nvPr>
        </p:nvSpPr>
        <p:spPr/>
        <p:txBody>
          <a:bodyPr/>
          <a:lstStyle/>
          <a:p>
            <a:r>
              <a:rPr lang="da-DK" dirty="0" err="1"/>
              <a:t>Mediator</a:t>
            </a:r>
            <a:r>
              <a:rPr lang="da-DK" dirty="0"/>
              <a:t> Pattern</a:t>
            </a:r>
            <a:endParaRPr lang="en-DK" dirty="0"/>
          </a:p>
        </p:txBody>
      </p:sp>
      <p:sp>
        <p:nvSpPr>
          <p:cNvPr id="3" name="Subtitle 2">
            <a:extLst>
              <a:ext uri="{FF2B5EF4-FFF2-40B4-BE49-F238E27FC236}">
                <a16:creationId xmlns:a16="http://schemas.microsoft.com/office/drawing/2014/main" id="{C02C5635-6FC6-4F1F-9C71-C1BECF566236}"/>
              </a:ext>
            </a:extLst>
          </p:cNvPr>
          <p:cNvSpPr>
            <a:spLocks noGrp="1"/>
          </p:cNvSpPr>
          <p:nvPr>
            <p:ph type="subTitle" idx="1"/>
          </p:nvPr>
        </p:nvSpPr>
        <p:spPr/>
        <p:txBody>
          <a:bodyPr/>
          <a:lstStyle/>
          <a:p>
            <a:r>
              <a:rPr lang="da-DK" dirty="0" err="1"/>
              <a:t>Behavioral</a:t>
            </a:r>
            <a:r>
              <a:rPr lang="da-DK" dirty="0"/>
              <a:t> pattern</a:t>
            </a:r>
            <a:endParaRPr lang="en-DK" dirty="0"/>
          </a:p>
        </p:txBody>
      </p:sp>
    </p:spTree>
    <p:extLst>
      <p:ext uri="{BB962C8B-B14F-4D97-AF65-F5344CB8AC3E}">
        <p14:creationId xmlns:p14="http://schemas.microsoft.com/office/powerpoint/2010/main" val="283581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A17D-0488-427D-B193-D84F129BAAB1}"/>
              </a:ext>
            </a:extLst>
          </p:cNvPr>
          <p:cNvSpPr>
            <a:spLocks noGrp="1"/>
          </p:cNvSpPr>
          <p:nvPr>
            <p:ph type="title"/>
          </p:nvPr>
        </p:nvSpPr>
        <p:spPr/>
        <p:txBody>
          <a:bodyPr/>
          <a:lstStyle/>
          <a:p>
            <a:r>
              <a:rPr lang="da-DK" dirty="0"/>
              <a:t>Pattern definition</a:t>
            </a:r>
            <a:endParaRPr lang="en-DK" dirty="0"/>
          </a:p>
        </p:txBody>
      </p:sp>
      <p:sp>
        <p:nvSpPr>
          <p:cNvPr id="3" name="Content Placeholder 2">
            <a:extLst>
              <a:ext uri="{FF2B5EF4-FFF2-40B4-BE49-F238E27FC236}">
                <a16:creationId xmlns:a16="http://schemas.microsoft.com/office/drawing/2014/main" id="{906B9D0F-E11E-4BFC-A2F4-860B4A7D2602}"/>
              </a:ext>
            </a:extLst>
          </p:cNvPr>
          <p:cNvSpPr>
            <a:spLocks noGrp="1"/>
          </p:cNvSpPr>
          <p:nvPr>
            <p:ph idx="1"/>
          </p:nvPr>
        </p:nvSpPr>
        <p:spPr/>
        <p:txBody>
          <a:bodyPr>
            <a:normAutofit fontScale="55000" lnSpcReduction="20000"/>
          </a:bodyPr>
          <a:lstStyle/>
          <a:p>
            <a:r>
              <a:rPr lang="en-US" sz="3600" dirty="0"/>
              <a:t>Structural patterns</a:t>
            </a:r>
          </a:p>
          <a:p>
            <a:r>
              <a:rPr lang="en-US" dirty="0"/>
              <a:t>A structural design pattern serves as a blueprint for how different classes and objects are combined to form larger structures. Unlike creational patterns, which are mostly different ways to fulfill the same fundamental purpose, each structural pattern has a different purpose.</a:t>
            </a:r>
          </a:p>
          <a:p>
            <a:r>
              <a:rPr lang="en-US" dirty="0"/>
              <a:t>Question: What unifies structural patterns?</a:t>
            </a:r>
          </a:p>
          <a:p>
            <a:r>
              <a:rPr lang="en-US" dirty="0"/>
              <a:t>Answer: They all involve connections between objects.</a:t>
            </a:r>
          </a:p>
          <a:p>
            <a:r>
              <a:rPr lang="en-US" dirty="0"/>
              <a:t>In some sense, structural patterns are similar to the simpler concept of data structures.</a:t>
            </a:r>
          </a:p>
          <a:p>
            <a:r>
              <a:rPr lang="en-US" dirty="0"/>
              <a:t>Ref: https://www.gofpatterns.com/design-patterns/module5/structural-design-pattern.php</a:t>
            </a:r>
          </a:p>
          <a:p>
            <a:endParaRPr lang="en-US" dirty="0"/>
          </a:p>
          <a:p>
            <a:r>
              <a:rPr lang="en-US" sz="3600" dirty="0"/>
              <a:t>Behavioral patterns</a:t>
            </a:r>
          </a:p>
          <a:p>
            <a:r>
              <a:rPr lang="en-US" dirty="0"/>
              <a:t>Some of these patterns describe how a group of peer objects cooperate to perform a task that no single object can carry out by itself. An important issue here is how peer objects know about each other. Peers could maintain explicit references to each other, but that would increase their coupling. In the extreme, every object would know about every other. The Mediator pattern avoids this by introducing a mediator object between peers. The mediator provides the indirection needed for loose coupling. </a:t>
            </a:r>
          </a:p>
          <a:p>
            <a:r>
              <a:rPr lang="en-US" dirty="0"/>
              <a:t>Ref: https://www.gofpatterns.com/design-patterns/module6/intro-behavioral-designPatterns.php</a:t>
            </a:r>
            <a:endParaRPr lang="en-DK" dirty="0"/>
          </a:p>
        </p:txBody>
      </p:sp>
    </p:spTree>
    <p:extLst>
      <p:ext uri="{BB962C8B-B14F-4D97-AF65-F5344CB8AC3E}">
        <p14:creationId xmlns:p14="http://schemas.microsoft.com/office/powerpoint/2010/main" val="237228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C29A-347A-49A7-A29B-0F0D361D7D17}"/>
              </a:ext>
            </a:extLst>
          </p:cNvPr>
          <p:cNvSpPr>
            <a:spLocks noGrp="1"/>
          </p:cNvSpPr>
          <p:nvPr>
            <p:ph type="title"/>
          </p:nvPr>
        </p:nvSpPr>
        <p:spPr>
          <a:xfrm>
            <a:off x="762001" y="803325"/>
            <a:ext cx="5314536" cy="1325563"/>
          </a:xfrm>
        </p:spPr>
        <p:txBody>
          <a:bodyPr>
            <a:normAutofit/>
          </a:bodyPr>
          <a:lstStyle/>
          <a:p>
            <a:r>
              <a:rPr lang="da-DK" dirty="0"/>
              <a:t>Spagetti pattern™</a:t>
            </a:r>
            <a:endParaRPr lang="en-DK" dirty="0"/>
          </a:p>
        </p:txBody>
      </p:sp>
      <p:sp>
        <p:nvSpPr>
          <p:cNvPr id="3" name="Content Placeholder 2">
            <a:extLst>
              <a:ext uri="{FF2B5EF4-FFF2-40B4-BE49-F238E27FC236}">
                <a16:creationId xmlns:a16="http://schemas.microsoft.com/office/drawing/2014/main" id="{E3D087C6-F264-4A7F-A031-667F81412774}"/>
              </a:ext>
            </a:extLst>
          </p:cNvPr>
          <p:cNvSpPr>
            <a:spLocks noGrp="1"/>
          </p:cNvSpPr>
          <p:nvPr>
            <p:ph idx="1"/>
          </p:nvPr>
        </p:nvSpPr>
        <p:spPr>
          <a:xfrm>
            <a:off x="762000" y="2279018"/>
            <a:ext cx="5314543" cy="3375920"/>
          </a:xfrm>
        </p:spPr>
        <p:txBody>
          <a:bodyPr anchor="t">
            <a:normAutofit/>
          </a:bodyPr>
          <a:lstStyle/>
          <a:p>
            <a:r>
              <a:rPr lang="da-DK" sz="1700"/>
              <a:t>Alle objekter kalder hinanden uden nogen videre former for struktur.</a:t>
            </a:r>
          </a:p>
          <a:p>
            <a:r>
              <a:rPr lang="da-DK" sz="1700"/>
              <a:t>Svære at opnå loose coupling</a:t>
            </a:r>
          </a:p>
          <a:p>
            <a:r>
              <a:rPr lang="da-DK" sz="1700"/>
              <a:t>Det er svære at udbygge / genbruge kode potentielt.</a:t>
            </a:r>
          </a:p>
          <a:p>
            <a:pPr marL="0" indent="0">
              <a:buNone/>
            </a:pPr>
            <a:endParaRPr lang="da-DK" sz="1700"/>
          </a:p>
          <a:p>
            <a:pPr marL="0" indent="0">
              <a:buNone/>
            </a:pPr>
            <a:endParaRPr lang="da-DK" sz="1700"/>
          </a:p>
          <a:p>
            <a:pPr marL="0" indent="0">
              <a:buNone/>
            </a:pPr>
            <a:endParaRPr lang="da-DK" sz="1700"/>
          </a:p>
          <a:p>
            <a:pPr marL="0" indent="0">
              <a:buNone/>
            </a:pPr>
            <a:endParaRPr lang="da-DK" sz="1700"/>
          </a:p>
          <a:p>
            <a:pPr marL="0" indent="0">
              <a:buNone/>
            </a:pPr>
            <a:r>
              <a:rPr lang="da-DK" sz="1700"/>
              <a:t>*If it doesnt match any other pattern, its most likely spaghetti pattern ™ *</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0E88729-D69A-4E9A-95E1-4873CE34C3C7}"/>
              </a:ext>
            </a:extLst>
          </p:cNvPr>
          <p:cNvPicPr>
            <a:picLocks noChangeAspect="1"/>
          </p:cNvPicPr>
          <p:nvPr/>
        </p:nvPicPr>
        <p:blipFill rotWithShape="1">
          <a:blip r:embed="rId2">
            <a:extLst>
              <a:ext uri="{28A0092B-C50C-407E-A947-70E740481C1C}">
                <a14:useLocalDpi xmlns:a14="http://schemas.microsoft.com/office/drawing/2010/main" val="0"/>
              </a:ext>
            </a:extLst>
          </a:blip>
          <a:srcRect r="4276"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6958996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F7A-A28D-4387-AED4-34CEEBAFB516}"/>
              </a:ext>
            </a:extLst>
          </p:cNvPr>
          <p:cNvSpPr>
            <a:spLocks noGrp="1"/>
          </p:cNvSpPr>
          <p:nvPr>
            <p:ph type="title"/>
          </p:nvPr>
        </p:nvSpPr>
        <p:spPr/>
        <p:txBody>
          <a:bodyPr/>
          <a:lstStyle/>
          <a:p>
            <a:r>
              <a:rPr lang="da-DK" dirty="0"/>
              <a:t>Facade pattern</a:t>
            </a:r>
            <a:endParaRPr lang="en-DK" dirty="0"/>
          </a:p>
        </p:txBody>
      </p:sp>
      <p:sp>
        <p:nvSpPr>
          <p:cNvPr id="3" name="Content Placeholder 2">
            <a:extLst>
              <a:ext uri="{FF2B5EF4-FFF2-40B4-BE49-F238E27FC236}">
                <a16:creationId xmlns:a16="http://schemas.microsoft.com/office/drawing/2014/main" id="{7902898C-DAB8-447F-9B18-E70D5A8FF079}"/>
              </a:ext>
            </a:extLst>
          </p:cNvPr>
          <p:cNvSpPr>
            <a:spLocks noGrp="1"/>
          </p:cNvSpPr>
          <p:nvPr>
            <p:ph idx="1"/>
          </p:nvPr>
        </p:nvSpPr>
        <p:spPr/>
        <p:txBody>
          <a:bodyPr/>
          <a:lstStyle/>
          <a:p>
            <a:r>
              <a:rPr lang="da-DK" dirty="0" err="1"/>
              <a:t>Structural</a:t>
            </a:r>
            <a:r>
              <a:rPr lang="da-DK" dirty="0"/>
              <a:t> pattern</a:t>
            </a:r>
          </a:p>
          <a:p>
            <a:r>
              <a:rPr lang="da-DK" dirty="0"/>
              <a:t>Ensrettet kald til en skjult underliggende struktur</a:t>
            </a:r>
          </a:p>
          <a:p>
            <a:r>
              <a:rPr lang="da-DK" dirty="0"/>
              <a:t>Mere </a:t>
            </a:r>
            <a:r>
              <a:rPr lang="da-DK" dirty="0" err="1"/>
              <a:t>loose</a:t>
            </a:r>
            <a:r>
              <a:rPr lang="da-DK" dirty="0"/>
              <a:t> </a:t>
            </a:r>
            <a:r>
              <a:rPr lang="da-DK" dirty="0" err="1"/>
              <a:t>coupling</a:t>
            </a:r>
            <a:r>
              <a:rPr lang="da-DK" dirty="0"/>
              <a:t> end som spaghetti og </a:t>
            </a:r>
            <a:r>
              <a:rPr lang="da-DK" dirty="0" err="1"/>
              <a:t>mediator</a:t>
            </a:r>
            <a:r>
              <a:rPr lang="da-DK" dirty="0"/>
              <a:t> pattern </a:t>
            </a:r>
            <a:endParaRPr lang="en-DK" dirty="0"/>
          </a:p>
        </p:txBody>
      </p:sp>
      <p:pic>
        <p:nvPicPr>
          <p:cNvPr id="4" name="Picture 3">
            <a:extLst>
              <a:ext uri="{FF2B5EF4-FFF2-40B4-BE49-F238E27FC236}">
                <a16:creationId xmlns:a16="http://schemas.microsoft.com/office/drawing/2014/main" id="{1483C712-C202-48FC-8415-C4AA4F30E2BA}"/>
              </a:ext>
            </a:extLst>
          </p:cNvPr>
          <p:cNvPicPr>
            <a:picLocks noChangeAspect="1"/>
          </p:cNvPicPr>
          <p:nvPr/>
        </p:nvPicPr>
        <p:blipFill>
          <a:blip r:embed="rId2"/>
          <a:stretch>
            <a:fillRect/>
          </a:stretch>
        </p:blipFill>
        <p:spPr>
          <a:xfrm>
            <a:off x="7016712" y="4175716"/>
            <a:ext cx="3857625" cy="1504950"/>
          </a:xfrm>
          <a:prstGeom prst="rect">
            <a:avLst/>
          </a:prstGeom>
        </p:spPr>
      </p:pic>
    </p:spTree>
    <p:extLst>
      <p:ext uri="{BB962C8B-B14F-4D97-AF65-F5344CB8AC3E}">
        <p14:creationId xmlns:p14="http://schemas.microsoft.com/office/powerpoint/2010/main" val="191740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FDCB-40DB-4E5D-BE99-C6449BF0784F}"/>
              </a:ext>
            </a:extLst>
          </p:cNvPr>
          <p:cNvSpPr>
            <a:spLocks noGrp="1"/>
          </p:cNvSpPr>
          <p:nvPr>
            <p:ph type="title"/>
          </p:nvPr>
        </p:nvSpPr>
        <p:spPr/>
        <p:txBody>
          <a:bodyPr/>
          <a:lstStyle/>
          <a:p>
            <a:r>
              <a:rPr lang="da-DK" dirty="0"/>
              <a:t>Facade</a:t>
            </a:r>
          </a:p>
        </p:txBody>
      </p:sp>
      <p:pic>
        <p:nvPicPr>
          <p:cNvPr id="4" name="Content Placeholder 3">
            <a:extLst>
              <a:ext uri="{FF2B5EF4-FFF2-40B4-BE49-F238E27FC236}">
                <a16:creationId xmlns:a16="http://schemas.microsoft.com/office/drawing/2014/main" id="{CC55C9C0-1160-47A0-94E3-7223214C29CA}"/>
              </a:ext>
            </a:extLst>
          </p:cNvPr>
          <p:cNvPicPr>
            <a:picLocks noGrp="1" noChangeAspect="1"/>
          </p:cNvPicPr>
          <p:nvPr>
            <p:ph idx="1"/>
          </p:nvPr>
        </p:nvPicPr>
        <p:blipFill>
          <a:blip r:embed="rId2"/>
          <a:stretch>
            <a:fillRect/>
          </a:stretch>
        </p:blipFill>
        <p:spPr>
          <a:xfrm>
            <a:off x="5594830" y="2225675"/>
            <a:ext cx="6467475" cy="4267200"/>
          </a:xfrm>
          <a:prstGeom prst="rect">
            <a:avLst/>
          </a:prstGeom>
        </p:spPr>
      </p:pic>
      <p:sp>
        <p:nvSpPr>
          <p:cNvPr id="6" name="TextBox 5">
            <a:extLst>
              <a:ext uri="{FF2B5EF4-FFF2-40B4-BE49-F238E27FC236}">
                <a16:creationId xmlns:a16="http://schemas.microsoft.com/office/drawing/2014/main" id="{FD6ABA81-A376-48A0-B944-7B0F5A2B216E}"/>
              </a:ext>
            </a:extLst>
          </p:cNvPr>
          <p:cNvSpPr txBox="1"/>
          <p:nvPr/>
        </p:nvSpPr>
        <p:spPr>
          <a:xfrm>
            <a:off x="382772" y="1496517"/>
            <a:ext cx="5212058" cy="1754326"/>
          </a:xfrm>
          <a:prstGeom prst="rect">
            <a:avLst/>
          </a:prstGeom>
          <a:noFill/>
        </p:spPr>
        <p:txBody>
          <a:bodyPr wrap="square" rtlCol="0">
            <a:spAutoFit/>
          </a:bodyPr>
          <a:lstStyle/>
          <a:p>
            <a:r>
              <a:rPr lang="da-DK" dirty="0"/>
              <a:t>1. Bruger får en ide</a:t>
            </a:r>
          </a:p>
          <a:p>
            <a:r>
              <a:rPr lang="da-DK" dirty="0"/>
              <a:t>2. Trykker på knappen</a:t>
            </a:r>
          </a:p>
          <a:p>
            <a:r>
              <a:rPr lang="da-DK" dirty="0"/>
              <a:t>3. Knappen siger ”i’m out of ideas”</a:t>
            </a:r>
          </a:p>
          <a:p>
            <a:r>
              <a:rPr lang="da-DK" dirty="0"/>
              <a:t>4. Knappen kalder facaden</a:t>
            </a:r>
          </a:p>
          <a:p>
            <a:r>
              <a:rPr lang="da-DK" dirty="0"/>
              <a:t>5. Facaden tænker for lyset i pæren</a:t>
            </a:r>
          </a:p>
          <a:p>
            <a:r>
              <a:rPr lang="da-DK" dirty="0"/>
              <a:t>6. Muse bliver started og kører i 5 sekunder</a:t>
            </a:r>
          </a:p>
        </p:txBody>
      </p:sp>
    </p:spTree>
    <p:extLst>
      <p:ext uri="{BB962C8B-B14F-4D97-AF65-F5344CB8AC3E}">
        <p14:creationId xmlns:p14="http://schemas.microsoft.com/office/powerpoint/2010/main" val="278616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2B8B-6832-4384-B401-1FEC5EA4BA87}"/>
              </a:ext>
            </a:extLst>
          </p:cNvPr>
          <p:cNvSpPr>
            <a:spLocks noGrp="1"/>
          </p:cNvSpPr>
          <p:nvPr>
            <p:ph type="title"/>
          </p:nvPr>
        </p:nvSpPr>
        <p:spPr/>
        <p:txBody>
          <a:bodyPr/>
          <a:lstStyle/>
          <a:p>
            <a:r>
              <a:rPr lang="da-DK" dirty="0" err="1"/>
              <a:t>Mediator</a:t>
            </a:r>
            <a:r>
              <a:rPr lang="da-DK" dirty="0"/>
              <a:t> pattern</a:t>
            </a:r>
            <a:endParaRPr lang="en-DK" dirty="0"/>
          </a:p>
        </p:txBody>
      </p:sp>
      <p:sp>
        <p:nvSpPr>
          <p:cNvPr id="3" name="Content Placeholder 2">
            <a:extLst>
              <a:ext uri="{FF2B5EF4-FFF2-40B4-BE49-F238E27FC236}">
                <a16:creationId xmlns:a16="http://schemas.microsoft.com/office/drawing/2014/main" id="{87829F4E-B7AF-46DD-915F-E329F7C7AF20}"/>
              </a:ext>
            </a:extLst>
          </p:cNvPr>
          <p:cNvSpPr>
            <a:spLocks noGrp="1"/>
          </p:cNvSpPr>
          <p:nvPr>
            <p:ph idx="1"/>
          </p:nvPr>
        </p:nvSpPr>
        <p:spPr/>
        <p:txBody>
          <a:bodyPr/>
          <a:lstStyle/>
          <a:p>
            <a:r>
              <a:rPr lang="da-DK" dirty="0"/>
              <a:t>Sørger for </a:t>
            </a:r>
            <a:r>
              <a:rPr lang="da-DK" dirty="0" err="1"/>
              <a:t>loose</a:t>
            </a:r>
            <a:r>
              <a:rPr lang="da-DK" dirty="0"/>
              <a:t> </a:t>
            </a:r>
            <a:r>
              <a:rPr lang="da-DK" dirty="0" err="1"/>
              <a:t>coupling</a:t>
            </a:r>
            <a:endParaRPr lang="da-DK" dirty="0"/>
          </a:p>
          <a:p>
            <a:r>
              <a:rPr lang="da-DK" dirty="0"/>
              <a:t>Søger for at forskellige objekter kan snakke sammen uden at kende til hinanden.</a:t>
            </a:r>
          </a:p>
          <a:p>
            <a:endParaRPr lang="en-DK" dirty="0"/>
          </a:p>
        </p:txBody>
      </p:sp>
    </p:spTree>
    <p:extLst>
      <p:ext uri="{BB962C8B-B14F-4D97-AF65-F5344CB8AC3E}">
        <p14:creationId xmlns:p14="http://schemas.microsoft.com/office/powerpoint/2010/main" val="289821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AD48-A118-46B9-B58C-965C22E3C0F2}"/>
              </a:ext>
            </a:extLst>
          </p:cNvPr>
          <p:cNvSpPr>
            <a:spLocks noGrp="1"/>
          </p:cNvSpPr>
          <p:nvPr>
            <p:ph type="title"/>
          </p:nvPr>
        </p:nvSpPr>
        <p:spPr/>
        <p:txBody>
          <a:bodyPr/>
          <a:lstStyle/>
          <a:p>
            <a:r>
              <a:rPr lang="da-DK" dirty="0" err="1"/>
              <a:t>Mediator</a:t>
            </a:r>
            <a:r>
              <a:rPr lang="da-DK" dirty="0"/>
              <a:t> pattern eksempel</a:t>
            </a:r>
            <a:endParaRPr lang="en-DK" dirty="0"/>
          </a:p>
        </p:txBody>
      </p:sp>
      <p:pic>
        <p:nvPicPr>
          <p:cNvPr id="4" name="Picture 3">
            <a:extLst>
              <a:ext uri="{FF2B5EF4-FFF2-40B4-BE49-F238E27FC236}">
                <a16:creationId xmlns:a16="http://schemas.microsoft.com/office/drawing/2014/main" id="{3FFCF989-1461-4252-BCB2-C9DE8272AC6A}"/>
              </a:ext>
            </a:extLst>
          </p:cNvPr>
          <p:cNvPicPr>
            <a:picLocks noChangeAspect="1"/>
          </p:cNvPicPr>
          <p:nvPr/>
        </p:nvPicPr>
        <p:blipFill>
          <a:blip r:embed="rId2"/>
          <a:stretch>
            <a:fillRect/>
          </a:stretch>
        </p:blipFill>
        <p:spPr>
          <a:xfrm>
            <a:off x="6978327" y="1513406"/>
            <a:ext cx="4802586" cy="1836283"/>
          </a:xfrm>
          <a:prstGeom prst="rect">
            <a:avLst/>
          </a:prstGeom>
        </p:spPr>
      </p:pic>
      <p:sp>
        <p:nvSpPr>
          <p:cNvPr id="6" name="TextBox 5">
            <a:extLst>
              <a:ext uri="{FF2B5EF4-FFF2-40B4-BE49-F238E27FC236}">
                <a16:creationId xmlns:a16="http://schemas.microsoft.com/office/drawing/2014/main" id="{100F1AA7-474F-4C6F-BD82-BC4B327A5428}"/>
              </a:ext>
            </a:extLst>
          </p:cNvPr>
          <p:cNvSpPr txBox="1"/>
          <p:nvPr/>
        </p:nvSpPr>
        <p:spPr>
          <a:xfrm>
            <a:off x="699796" y="1690688"/>
            <a:ext cx="6579815" cy="3139321"/>
          </a:xfrm>
          <a:prstGeom prst="rect">
            <a:avLst/>
          </a:prstGeom>
          <a:noFill/>
        </p:spPr>
        <p:txBody>
          <a:bodyPr wrap="none" rtlCol="0">
            <a:spAutoFit/>
          </a:bodyPr>
          <a:lstStyle/>
          <a:p>
            <a:pPr marL="342900" indent="-342900">
              <a:buAutoNum type="arabicPeriod"/>
            </a:pPr>
            <a:r>
              <a:rPr lang="da-DK" dirty="0"/>
              <a:t>Bruger får en ide</a:t>
            </a:r>
          </a:p>
          <a:p>
            <a:pPr marL="342900" indent="-342900">
              <a:buAutoNum type="arabicPeriod"/>
            </a:pPr>
            <a:r>
              <a:rPr lang="da-DK" dirty="0"/>
              <a:t>Button siger til </a:t>
            </a:r>
            <a:r>
              <a:rPr lang="da-DK" dirty="0" err="1"/>
              <a:t>mediator</a:t>
            </a:r>
            <a:r>
              <a:rPr lang="da-DK" dirty="0"/>
              <a:t> at den skal vise at der er lys I pæren</a:t>
            </a:r>
          </a:p>
          <a:p>
            <a:pPr marL="342900" indent="-342900">
              <a:buAutoNum type="arabicPeriod"/>
            </a:pPr>
            <a:r>
              <a:rPr lang="da-DK" dirty="0" err="1"/>
              <a:t>Mediator</a:t>
            </a:r>
            <a:r>
              <a:rPr lang="da-DK" dirty="0"/>
              <a:t> fortæller </a:t>
            </a:r>
            <a:r>
              <a:rPr lang="da-DK" dirty="0" err="1"/>
              <a:t>ImgPanel</a:t>
            </a:r>
            <a:r>
              <a:rPr lang="da-DK" dirty="0"/>
              <a:t> at der skal være lys I pæren</a:t>
            </a:r>
          </a:p>
          <a:p>
            <a:pPr marL="800100" lvl="1" indent="-342900">
              <a:buAutoNum type="arabicPeriod"/>
            </a:pPr>
            <a:r>
              <a:rPr lang="da-DK" dirty="0"/>
              <a:t>Hvis der skal være lys I pæren så lav en muse</a:t>
            </a:r>
          </a:p>
          <a:p>
            <a:pPr marL="1257300" lvl="2" indent="-342900">
              <a:buAutoNum type="arabicPeriod"/>
            </a:pPr>
            <a:r>
              <a:rPr lang="da-DK" dirty="0"/>
              <a:t>Musen mister sin magiske egenskaber efter 5 </a:t>
            </a:r>
            <a:r>
              <a:rPr lang="da-DK" dirty="0" err="1"/>
              <a:t>skunder</a:t>
            </a:r>
            <a:r>
              <a:rPr lang="da-DK" dirty="0"/>
              <a:t>, </a:t>
            </a:r>
          </a:p>
          <a:p>
            <a:pPr lvl="2"/>
            <a:r>
              <a:rPr lang="da-DK" dirty="0"/>
              <a:t>	og fortæller </a:t>
            </a:r>
            <a:r>
              <a:rPr lang="da-DK" dirty="0" err="1"/>
              <a:t>mediator</a:t>
            </a:r>
            <a:r>
              <a:rPr lang="da-DK" dirty="0"/>
              <a:t> at der ikke længere skal </a:t>
            </a:r>
          </a:p>
          <a:p>
            <a:pPr lvl="2"/>
            <a:r>
              <a:rPr lang="da-DK" dirty="0"/>
              <a:t>	være lyst I knappen</a:t>
            </a:r>
          </a:p>
          <a:p>
            <a:pPr lvl="2"/>
            <a:r>
              <a:rPr lang="da-DK" dirty="0"/>
              <a:t>2. </a:t>
            </a:r>
            <a:r>
              <a:rPr lang="da-DK" dirty="0" err="1"/>
              <a:t>Mediator</a:t>
            </a:r>
            <a:r>
              <a:rPr lang="da-DK" dirty="0"/>
              <a:t> siger til </a:t>
            </a:r>
            <a:r>
              <a:rPr lang="da-DK" dirty="0" err="1"/>
              <a:t>ImgPanel</a:t>
            </a:r>
            <a:r>
              <a:rPr lang="da-DK" dirty="0"/>
              <a:t> at..</a:t>
            </a:r>
          </a:p>
          <a:p>
            <a:pPr lvl="2"/>
            <a:r>
              <a:rPr lang="da-DK" dirty="0"/>
              <a:t>3. Osv.</a:t>
            </a:r>
          </a:p>
          <a:p>
            <a:pPr marL="342900" indent="-342900">
              <a:buAutoNum type="arabicPeriod"/>
            </a:pPr>
            <a:r>
              <a:rPr lang="da-DK" dirty="0" err="1"/>
              <a:t>ImgPanel</a:t>
            </a:r>
            <a:r>
              <a:rPr lang="da-DK" dirty="0"/>
              <a:t> siger til </a:t>
            </a:r>
            <a:r>
              <a:rPr lang="da-DK" dirty="0" err="1"/>
              <a:t>Mediator</a:t>
            </a:r>
            <a:r>
              <a:rPr lang="da-DK" dirty="0"/>
              <a:t> at Button skal opdatere sin tekst</a:t>
            </a:r>
          </a:p>
          <a:p>
            <a:pPr marL="342900" indent="-342900">
              <a:buAutoNum type="arabicPeriod"/>
            </a:pPr>
            <a:r>
              <a:rPr lang="da-DK" dirty="0" err="1"/>
              <a:t>Mediator</a:t>
            </a:r>
            <a:r>
              <a:rPr lang="da-DK" dirty="0"/>
              <a:t> siger til </a:t>
            </a:r>
            <a:r>
              <a:rPr lang="da-DK" dirty="0" err="1"/>
              <a:t>button</a:t>
            </a:r>
            <a:r>
              <a:rPr lang="da-DK" dirty="0"/>
              <a:t> at den skal opdatere sin tekst</a:t>
            </a:r>
            <a:endParaRPr lang="en-DK" dirty="0"/>
          </a:p>
        </p:txBody>
      </p:sp>
    </p:spTree>
    <p:extLst>
      <p:ext uri="{BB962C8B-B14F-4D97-AF65-F5344CB8AC3E}">
        <p14:creationId xmlns:p14="http://schemas.microsoft.com/office/powerpoint/2010/main" val="138806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6CEB-06C1-4526-B184-D9549824142E}"/>
              </a:ext>
            </a:extLst>
          </p:cNvPr>
          <p:cNvSpPr>
            <a:spLocks noGrp="1"/>
          </p:cNvSpPr>
          <p:nvPr>
            <p:ph type="title"/>
          </p:nvPr>
        </p:nvSpPr>
        <p:spPr/>
        <p:txBody>
          <a:bodyPr/>
          <a:lstStyle/>
          <a:p>
            <a:r>
              <a:rPr lang="da-DK" dirty="0" err="1"/>
              <a:t>Mediator</a:t>
            </a:r>
            <a:r>
              <a:rPr lang="da-DK" dirty="0"/>
              <a:t> pattern</a:t>
            </a:r>
            <a:endParaRPr lang="en-DK" dirty="0"/>
          </a:p>
        </p:txBody>
      </p:sp>
      <p:pic>
        <p:nvPicPr>
          <p:cNvPr id="4" name="Picture 3">
            <a:extLst>
              <a:ext uri="{FF2B5EF4-FFF2-40B4-BE49-F238E27FC236}">
                <a16:creationId xmlns:a16="http://schemas.microsoft.com/office/drawing/2014/main" id="{B1435703-4F61-428B-9525-1C8A14ABA540}"/>
              </a:ext>
            </a:extLst>
          </p:cNvPr>
          <p:cNvPicPr>
            <a:picLocks noChangeAspect="1"/>
          </p:cNvPicPr>
          <p:nvPr/>
        </p:nvPicPr>
        <p:blipFill>
          <a:blip r:embed="rId2"/>
          <a:stretch>
            <a:fillRect/>
          </a:stretch>
        </p:blipFill>
        <p:spPr>
          <a:xfrm>
            <a:off x="3138196" y="1330131"/>
            <a:ext cx="5516354" cy="4976132"/>
          </a:xfrm>
          <a:prstGeom prst="rect">
            <a:avLst/>
          </a:prstGeom>
        </p:spPr>
      </p:pic>
    </p:spTree>
    <p:extLst>
      <p:ext uri="{BB962C8B-B14F-4D97-AF65-F5344CB8AC3E}">
        <p14:creationId xmlns:p14="http://schemas.microsoft.com/office/powerpoint/2010/main" val="4000295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394</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Mediator Pattern</vt:lpstr>
      <vt:lpstr>Pattern definition</vt:lpstr>
      <vt:lpstr>Spagetti pattern™</vt:lpstr>
      <vt:lpstr>Facade pattern</vt:lpstr>
      <vt:lpstr>Facade</vt:lpstr>
      <vt:lpstr>Mediator pattern</vt:lpstr>
      <vt:lpstr>Mediator pattern eksempel</vt:lpstr>
      <vt:lpstr>Mediator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Mediator Pattern</dc:title>
  <dc:creator>Martin Kjeldgaard Nikolajsen</dc:creator>
  <cp:lastModifiedBy>Marco pedersen</cp:lastModifiedBy>
  <cp:revision>7</cp:revision>
  <dcterms:created xsi:type="dcterms:W3CDTF">2019-11-07T09:18:34Z</dcterms:created>
  <dcterms:modified xsi:type="dcterms:W3CDTF">2019-11-07T10:44:31Z</dcterms:modified>
</cp:coreProperties>
</file>