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5"/>
  </p:notesMasterIdLst>
  <p:sldIdLst>
    <p:sldId id="319" r:id="rId2"/>
    <p:sldId id="284" r:id="rId3"/>
    <p:sldId id="325" r:id="rId4"/>
    <p:sldId id="343" r:id="rId5"/>
    <p:sldId id="342" r:id="rId6"/>
    <p:sldId id="344" r:id="rId7"/>
    <p:sldId id="349" r:id="rId8"/>
    <p:sldId id="326" r:id="rId9"/>
    <p:sldId id="327" r:id="rId10"/>
    <p:sldId id="328" r:id="rId11"/>
    <p:sldId id="356" r:id="rId12"/>
    <p:sldId id="329" r:id="rId13"/>
    <p:sldId id="346" r:id="rId14"/>
    <p:sldId id="330" r:id="rId15"/>
    <p:sldId id="331" r:id="rId16"/>
    <p:sldId id="332" r:id="rId17"/>
    <p:sldId id="348" r:id="rId18"/>
    <p:sldId id="333" r:id="rId19"/>
    <p:sldId id="334" r:id="rId20"/>
    <p:sldId id="335" r:id="rId21"/>
    <p:sldId id="336" r:id="rId22"/>
    <p:sldId id="337" r:id="rId23"/>
    <p:sldId id="33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  <a:srgbClr val="205984"/>
    <a:srgbClr val="4495D1"/>
    <a:srgbClr val="9F4209"/>
    <a:srgbClr val="F37021"/>
    <a:srgbClr val="D95F5C"/>
    <a:srgbClr val="00A4A6"/>
    <a:srgbClr val="FAA815"/>
    <a:srgbClr val="2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9" autoAdjust="0"/>
    <p:restoredTop sz="94660"/>
  </p:normalViewPr>
  <p:slideViewPr>
    <p:cSldViewPr showGuides="1">
      <p:cViewPr varScale="1">
        <p:scale>
          <a:sx n="92" d="100"/>
          <a:sy n="92" d="100"/>
        </p:scale>
        <p:origin x="-918" y="-102"/>
      </p:cViewPr>
      <p:guideLst>
        <p:guide orient="horz" pos="2160"/>
        <p:guide pos="2880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82744-77ED-47E4-8388-482DCF96D52F}" type="datetimeFigureOut">
              <a:rPr lang="en-IE" smtClean="0"/>
              <a:t>27/01/2015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06649-BE37-49C7-BA78-68B6F35E933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688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pattern is not new (dates back to 1978 &amp; </a:t>
            </a:r>
            <a:r>
              <a:rPr lang="en-US" dirty="0" err="1" smtClean="0"/>
              <a:t>smalltalk</a:t>
            </a:r>
            <a:r>
              <a:rPr lang="en-US" dirty="0" smtClean="0"/>
              <a:t>) but gaining popularity with </a:t>
            </a:r>
            <a:r>
              <a:rPr lang="en-US" dirty="0" err="1" smtClean="0"/>
              <a:t>webapps</a:t>
            </a:r>
            <a:r>
              <a:rPr lang="en-US" dirty="0" smtClean="0"/>
              <a:t> because : </a:t>
            </a:r>
          </a:p>
          <a:p>
            <a:r>
              <a:rPr lang="en-US" dirty="0" smtClean="0"/>
              <a:t>User interaction with MVC follows a cycle</a:t>
            </a:r>
          </a:p>
          <a:p>
            <a:pPr lvl="1"/>
            <a:r>
              <a:rPr lang="en-US" dirty="0" smtClean="0"/>
              <a:t>User takes an action,</a:t>
            </a:r>
          </a:p>
          <a:p>
            <a:pPr lvl="1"/>
            <a:r>
              <a:rPr lang="en-US" dirty="0" smtClean="0"/>
              <a:t>In response  the application changes its data model</a:t>
            </a:r>
          </a:p>
          <a:p>
            <a:pPr lvl="1"/>
            <a:r>
              <a:rPr lang="en-US" dirty="0" smtClean="0"/>
              <a:t>&amp; delivers an updated view to the user</a:t>
            </a:r>
          </a:p>
          <a:p>
            <a:pPr lvl="1"/>
            <a:r>
              <a:rPr lang="en-US" dirty="0" smtClean="0"/>
              <a:t>Cycle repeats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None/>
            </a:pPr>
            <a:r>
              <a:rPr lang="en-US" dirty="0" smtClean="0"/>
              <a:t>(very convenient fit for web applications delivered as series of HTTP requests and responses)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7E2C-BF36-3A4E-BE1A-36E508D8BE4C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33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22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9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23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5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7EDB6-257B-49D5-8AAE-D2824226DDE6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When the implementation is sufficiently discrete, the interface can be entirely replaced.</a:t>
            </a:r>
          </a:p>
          <a:p>
            <a:pPr>
              <a:buFontTx/>
              <a:buChar char="•"/>
            </a:pPr>
            <a:r>
              <a:rPr lang="en-US"/>
              <a:t>Since the Model encapsulates both state and logic, state changes made by one interface can be seen in others.</a:t>
            </a:r>
          </a:p>
        </p:txBody>
      </p:sp>
    </p:spTree>
    <p:extLst>
      <p:ext uri="{BB962C8B-B14F-4D97-AF65-F5344CB8AC3E}">
        <p14:creationId xmlns:p14="http://schemas.microsoft.com/office/powerpoint/2010/main" val="308250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14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6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15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13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16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18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19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9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20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5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MGB 2003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2003 Microsoft Corporation. All rights reserved.</a:t>
            </a:r>
          </a:p>
          <a:p>
            <a:pPr eaLnBrk="0" hangingPunct="0"/>
            <a:r>
              <a:rPr lang="en-US"/>
              <a:t>This presentation is for informational purposes only. Microsoft makes no warranties, express or implied, in this summary.</a:t>
            </a:r>
            <a:endParaRPr lang="en-US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283FA-D952-4E60-B5CB-A281C81DC504}" type="slidenum">
              <a:rPr lang="en-US"/>
              <a:pPr/>
              <a:t>21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8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24" y="44624"/>
            <a:ext cx="8153400" cy="824136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506916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ern="1400" spc="0" baseline="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6077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66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Divider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38537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4209"/>
                </a:solidFill>
              </a:defRPr>
            </a:lvl1pPr>
          </a:lstStyle>
          <a:p>
            <a:fld id="{DC492E28-C146-4F6E-9457-89ABA6AD55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0189"/>
            <a:ext cx="7772400" cy="262495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21001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72514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4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2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Divider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00189"/>
            <a:ext cx="9144000" cy="2624955"/>
          </a:xfrm>
          <a:solidFill>
            <a:schemeClr val="bg1"/>
          </a:solidFill>
          <a:ln>
            <a:noFill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2100188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725144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3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">
    <p:bg>
      <p:bgPr>
        <a:solidFill>
          <a:srgbClr val="F37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9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38537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05984"/>
                </a:solidFill>
              </a:defRPr>
            </a:lvl1pPr>
          </a:lstStyle>
          <a:p>
            <a:fld id="{DC492E28-C146-4F6E-9457-89ABA6AD55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00189"/>
            <a:ext cx="7772400" cy="262495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0" y="21001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472514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0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 Panel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4104456" cy="4997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385378"/>
            <a:ext cx="2133600" cy="365125"/>
          </a:xfrm>
          <a:prstGeom prst="rect">
            <a:avLst/>
          </a:prstGeom>
        </p:spPr>
        <p:txBody>
          <a:bodyPr/>
          <a:lstStyle/>
          <a:p>
            <a:fld id="{DC492E28-C146-4F6E-9457-89ABA6AD55E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81046" y="1412776"/>
            <a:ext cx="4104456" cy="4997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43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539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23528" y="6385378"/>
            <a:ext cx="2133600" cy="365125"/>
          </a:xfrm>
          <a:prstGeom prst="rect">
            <a:avLst/>
          </a:prstGeom>
        </p:spPr>
        <p:txBody>
          <a:bodyPr/>
          <a:lstStyle/>
          <a:p>
            <a:fld id="{DC492E28-C146-4F6E-9457-89ABA6AD55E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4221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1828800"/>
          </a:xfr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  <a:alpha val="22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  <a:alpha val="60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b"/>
          <a:lstStyle>
            <a:lvl1pPr>
              <a:defRPr cap="all" baseline="0">
                <a:solidFill>
                  <a:srgbClr val="00206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3356992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00206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3356992"/>
            <a:ext cx="2057400" cy="685800"/>
          </a:xfrm>
        </p:spPr>
        <p:txBody>
          <a:bodyPr>
            <a:noAutofit/>
          </a:bodyPr>
          <a:lstStyle>
            <a:lvl1pPr algn="ctr">
              <a:defRPr sz="2000"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 baseline="0">
                <a:solidFill>
                  <a:srgbClr val="002060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059BFD4B-C799-428D-913B-02A239B786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9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5643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066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 rtlCol="0"/>
          <a:lstStyle/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E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93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B5BC947-ED3F-4197-AD5F-9006E201F9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9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D82E4FC-6D1A-4F36-8CD7-D60778C7E7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7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340768"/>
            <a:ext cx="467544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05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5F4B6C6-533A-4F50-BAC9-F4F9948A32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757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79512" y="-9872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892480" cy="4925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597352"/>
            <a:ext cx="2667000" cy="2606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544" y="6597352"/>
            <a:ext cx="5421083" cy="26064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0" y="980728"/>
            <a:ext cx="533400" cy="180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fld id="{55F4B6C6-533A-4F50-BAC9-F4F9948A32A9}" type="slidenum">
              <a:rPr lang="en-US" sz="1400" smtClean="0"/>
              <a:pPr algn="ctr" eaLnBrk="1" latinLnBrk="0" hangingPunct="1"/>
              <a:t>‹#›</a:t>
            </a:fld>
            <a:endParaRPr kumimoji="0"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76064" y="980728"/>
            <a:ext cx="8567936" cy="180000"/>
          </a:xfrm>
          <a:prstGeom prst="rect">
            <a:avLst/>
          </a:prstGeom>
          <a:gradFill flip="none" rotWithShape="1">
            <a:gsLst>
              <a:gs pos="69000">
                <a:schemeClr val="bg1">
                  <a:lumMod val="75000"/>
                  <a:alpha val="34000"/>
                </a:schemeClr>
              </a:gs>
              <a:gs pos="100000">
                <a:schemeClr val="bg1">
                  <a:lumMod val="50000"/>
                  <a:alpha val="83000"/>
                </a:schemeClr>
              </a:gs>
              <a:gs pos="100000">
                <a:schemeClr val="bg1">
                  <a:lumMod val="50000"/>
                  <a:alpha val="76000"/>
                </a:schemeClr>
              </a:gs>
            </a:gsLst>
            <a:lin ang="16800000" scaled="0"/>
            <a:tileRect/>
          </a:gradFill>
          <a:ln w="12700" cap="rnd" cmpd="sng" algn="ctr">
            <a:solidFill>
              <a:schemeClr val="tx1">
                <a:alpha val="6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8825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69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lnSpc>
          <a:spcPct val="150000"/>
        </a:lnSpc>
        <a:spcBef>
          <a:spcPts val="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wmf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wmf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dirty="0" smtClean="0"/>
              <a:t>MVC Architectural Pattern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E28-C146-4F6E-9457-89ABA6AD55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1520" y="1600200"/>
            <a:ext cx="8712968" cy="5257800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Development</a:t>
            </a:r>
          </a:p>
          <a:p>
            <a:pPr lvl="1"/>
            <a:r>
              <a:rPr lang="en-IE" dirty="0" smtClean="0"/>
              <a:t>Individual components do not directly depend on other components =&gt; components can be developed in isolation</a:t>
            </a:r>
          </a:p>
          <a:p>
            <a:r>
              <a:rPr lang="en-IE" dirty="0" smtClean="0"/>
              <a:t>Testability</a:t>
            </a:r>
          </a:p>
          <a:p>
            <a:pPr lvl="1"/>
            <a:r>
              <a:rPr lang="en-IE" dirty="0" smtClean="0"/>
              <a:t>Loose coupling of components means you can substitute real components for test/mock components  (e.g. avoid making actual calls to database by replacing them with hardwired data)</a:t>
            </a:r>
          </a:p>
          <a:p>
            <a:r>
              <a:rPr lang="en-US" dirty="0" smtClean="0"/>
              <a:t>Maintenance</a:t>
            </a:r>
          </a:p>
          <a:p>
            <a:pPr lvl="1"/>
            <a:r>
              <a:rPr lang="en-IE" dirty="0" smtClean="0"/>
              <a:t>Isolated components means changes are typically isolated to a small number of components (no unknown knock  on effect)</a:t>
            </a:r>
          </a:p>
          <a:p>
            <a:r>
              <a:rPr lang="en-US" dirty="0" smtClean="0"/>
              <a:t>Multiple </a:t>
            </a:r>
            <a:r>
              <a:rPr lang="en-US" dirty="0"/>
              <a:t>views for a model</a:t>
            </a:r>
          </a:p>
          <a:p>
            <a:pPr lvl="2"/>
            <a:r>
              <a:rPr lang="en-US" b="1" u="sng" dirty="0" smtClean="0"/>
              <a:t>Multi-view</a:t>
            </a:r>
            <a:r>
              <a:rPr lang="en-US" dirty="0" smtClean="0"/>
              <a:t> applications</a:t>
            </a:r>
          </a:p>
          <a:p>
            <a:pPr lvl="2"/>
            <a:r>
              <a:rPr lang="en-US" dirty="0" smtClean="0"/>
              <a:t>Different users can get different view of same models</a:t>
            </a:r>
            <a:endParaRPr lang="en-US" dirty="0"/>
          </a:p>
          <a:p>
            <a:pPr lvl="2"/>
            <a:r>
              <a:rPr lang="en-US" dirty="0"/>
              <a:t>Different UI platforms (mobile, client-side, server-side</a:t>
            </a:r>
            <a:r>
              <a:rPr lang="en-US" dirty="0" smtClean="0"/>
              <a:t>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2E28-C146-4F6E-9457-89ABA6AD55EA}" type="slidenum">
              <a:rPr lang="en-GB" smtClean="0"/>
              <a:t>11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ASP.NET MVC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48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ASP.Net</a:t>
            </a:r>
            <a:r>
              <a:rPr lang="en-IE" dirty="0" smtClean="0"/>
              <a:t> MVC</a:t>
            </a:r>
            <a:endParaRPr lang="en-I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12968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sz="2800" dirty="0" smtClean="0"/>
              <a:t>The ASP.NET MVC framework is a lightweight, highly testable presentation framework that (as with Web Forms-based applications) is integrated with existing ASP.NET features, such as master pages and membership-based authentication. </a:t>
            </a:r>
          </a:p>
          <a:p>
            <a:pPr>
              <a:lnSpc>
                <a:spcPct val="120000"/>
              </a:lnSpc>
            </a:pPr>
            <a:r>
              <a:rPr lang="en-IE" sz="2800" dirty="0" smtClean="0"/>
              <a:t>defined </a:t>
            </a:r>
            <a:r>
              <a:rPr lang="en-IE" sz="2800" dirty="0"/>
              <a:t>in </a:t>
            </a:r>
            <a:r>
              <a:rPr lang="en-IE" sz="2800" dirty="0" smtClean="0"/>
              <a:t>the </a:t>
            </a:r>
            <a:r>
              <a:rPr lang="en-IE" sz="2800" b="1" dirty="0" err="1" smtClean="0"/>
              <a:t>System.Web.Mvc</a:t>
            </a:r>
            <a:r>
              <a:rPr lang="en-IE" sz="2800" dirty="0"/>
              <a:t> </a:t>
            </a:r>
            <a:r>
              <a:rPr lang="en-IE" sz="2800" dirty="0" smtClean="0"/>
              <a:t>namespace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8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ASP.Net</a:t>
            </a:r>
            <a:r>
              <a:rPr lang="en-IE" dirty="0" smtClean="0"/>
              <a:t> MVC</a:t>
            </a:r>
            <a:endParaRPr lang="en-I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179512" y="1340768"/>
            <a:ext cx="8712968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sz="3200" dirty="0" smtClean="0"/>
              <a:t>To understand ASP,NET MVC it is useful to understand how a requested webpage is formed and returned to the user</a:t>
            </a:r>
          </a:p>
          <a:p>
            <a:pPr>
              <a:lnSpc>
                <a:spcPct val="120000"/>
              </a:lnSpc>
            </a:pPr>
            <a:endParaRPr lang="en-IE" sz="1000" dirty="0" smtClean="0"/>
          </a:p>
          <a:p>
            <a:pPr>
              <a:lnSpc>
                <a:spcPct val="120000"/>
              </a:lnSpc>
            </a:pPr>
            <a:r>
              <a:rPr lang="en-IE" sz="3200" dirty="0" smtClean="0"/>
              <a:t>In turn its useful to understand 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Static versus dynamic websites</a:t>
            </a:r>
          </a:p>
        </p:txBody>
      </p:sp>
    </p:spTree>
    <p:extLst>
      <p:ext uri="{BB962C8B-B14F-4D97-AF65-F5344CB8AC3E}">
        <p14:creationId xmlns:p14="http://schemas.microsoft.com/office/powerpoint/2010/main" val="34996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5747670" y="1769904"/>
            <a:ext cx="2928785" cy="4683432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7" name="Picture 13" descr="C:\Users\John\AppData\Local\Microsoft\Windows\Temporary Internet Files\Content.IE5\G89WYVXY\MC90044132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" y="4221088"/>
            <a:ext cx="1221259" cy="154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Pre MVC :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1403648" y="2037111"/>
            <a:ext cx="3565624" cy="1035568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271" y="1599091"/>
            <a:ext cx="27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/>
              <a:t>Request for</a:t>
            </a:r>
          </a:p>
          <a:p>
            <a:pPr algn="ctr"/>
            <a:r>
              <a:rPr lang="en-IE" i="1" dirty="0" smtClean="0"/>
              <a:t>www.site.com/about.html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529824" y="2817754"/>
            <a:ext cx="1364476" cy="15704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400" dirty="0" smtClean="0"/>
              <a:t>&lt;HTML&gt;</a:t>
            </a:r>
          </a:p>
          <a:p>
            <a:r>
              <a:rPr lang="en-IE" sz="1400" dirty="0" smtClean="0"/>
              <a:t>&lt;BODY&gt;</a:t>
            </a:r>
          </a:p>
          <a:p>
            <a:r>
              <a:rPr lang="en-IE" sz="1400" dirty="0" smtClean="0"/>
              <a:t>Hi Welcome</a:t>
            </a:r>
          </a:p>
          <a:p>
            <a:r>
              <a:rPr lang="en-IE" sz="1400" dirty="0" smtClean="0"/>
              <a:t> &lt;/BODY&gt;</a:t>
            </a:r>
          </a:p>
          <a:p>
            <a:r>
              <a:rPr lang="en-IE" sz="1400" dirty="0" smtClean="0"/>
              <a:t>&lt;/HTML&gt;</a:t>
            </a:r>
          </a:p>
        </p:txBody>
      </p:sp>
      <p:pic>
        <p:nvPicPr>
          <p:cNvPr id="1028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" y="2041055"/>
            <a:ext cx="897731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25781" y="243269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about.html</a:t>
            </a:r>
            <a:endParaRPr lang="en-IE" b="1" dirty="0"/>
          </a:p>
        </p:txBody>
      </p:sp>
      <p:sp>
        <p:nvSpPr>
          <p:cNvPr id="20" name="Right Arrow 19"/>
          <p:cNvSpPr/>
          <p:nvPr/>
        </p:nvSpPr>
        <p:spPr bwMode="auto">
          <a:xfrm flipH="1">
            <a:off x="1797323" y="4388202"/>
            <a:ext cx="3638773" cy="1035568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959" y="4546295"/>
            <a:ext cx="805038" cy="6994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050" dirty="0" smtClean="0"/>
              <a:t>&lt;</a:t>
            </a:r>
            <a:r>
              <a:rPr lang="en-IE" sz="900" dirty="0" smtClean="0"/>
              <a:t>HTML&gt;</a:t>
            </a:r>
          </a:p>
          <a:p>
            <a:r>
              <a:rPr lang="en-IE" sz="900" dirty="0" smtClean="0"/>
              <a:t>&lt;BODY&gt;</a:t>
            </a:r>
          </a:p>
          <a:p>
            <a:r>
              <a:rPr lang="en-IE" sz="900" dirty="0" smtClean="0"/>
              <a:t>Hi Welcome</a:t>
            </a:r>
          </a:p>
          <a:p>
            <a:r>
              <a:rPr lang="en-IE" sz="900" dirty="0" smtClean="0"/>
              <a:t> &lt;/BODY&gt;</a:t>
            </a:r>
          </a:p>
          <a:p>
            <a:r>
              <a:rPr lang="en-IE" sz="900" dirty="0" smtClean="0"/>
              <a:t>&lt;/HTML&gt;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28" y="1397547"/>
            <a:ext cx="26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Website  (</a:t>
            </a:r>
            <a:r>
              <a:rPr lang="en-IE" i="1" dirty="0" smtClean="0"/>
              <a:t>on webserver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2504137" y="467294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About.html page returned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09" y="2941116"/>
            <a:ext cx="108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User types webpage address into browser</a:t>
            </a:r>
            <a:endParaRPr lang="en-IE" sz="1200" dirty="0"/>
          </a:p>
        </p:txBody>
      </p:sp>
      <p:sp>
        <p:nvSpPr>
          <p:cNvPr id="35" name="Rectangle 34"/>
          <p:cNvSpPr/>
          <p:nvPr/>
        </p:nvSpPr>
        <p:spPr>
          <a:xfrm>
            <a:off x="3275855" y="5044937"/>
            <a:ext cx="1152127" cy="10483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200" dirty="0" smtClean="0"/>
              <a:t>&lt;HTML&gt;</a:t>
            </a:r>
          </a:p>
          <a:p>
            <a:r>
              <a:rPr lang="en-IE" sz="1200" dirty="0" smtClean="0"/>
              <a:t>&lt;BODY&gt;</a:t>
            </a:r>
          </a:p>
          <a:p>
            <a:r>
              <a:rPr lang="en-IE" sz="1200" dirty="0" smtClean="0"/>
              <a:t>Hi Welcome</a:t>
            </a:r>
          </a:p>
          <a:p>
            <a:r>
              <a:rPr lang="en-IE" sz="1200" dirty="0" smtClean="0"/>
              <a:t> &lt;/BODY&gt;</a:t>
            </a:r>
          </a:p>
          <a:p>
            <a:r>
              <a:rPr lang="en-IE" sz="1200" dirty="0" smtClean="0"/>
              <a:t>&lt;/HTML&gt;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7020271" y="5245774"/>
            <a:ext cx="1512169" cy="1063546"/>
          </a:xfrm>
          <a:prstGeom prst="wedgeRoundRectCallout">
            <a:avLst>
              <a:gd name="adj1" fmla="val -42540"/>
              <a:gd name="adj2" fmla="val -12623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 smtClean="0"/>
              <a:t>Page content never changes, always the same for each user, each time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120392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John\AppData\Local\Microsoft\Windows\Temporary Internet Files\Content.IE5\G89WYVXY\MC90044132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" y="4221088"/>
            <a:ext cx="1221259" cy="154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 bwMode="auto">
          <a:xfrm>
            <a:off x="5747670" y="1769904"/>
            <a:ext cx="2928785" cy="4971464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Pre MVC :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Dynamic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Website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1403648" y="2037111"/>
            <a:ext cx="3565624" cy="1035568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0507" y="1599091"/>
            <a:ext cx="2698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smtClean="0"/>
              <a:t>Request for</a:t>
            </a:r>
          </a:p>
          <a:p>
            <a:pPr algn="ctr"/>
            <a:r>
              <a:rPr lang="en-IE" i="1" dirty="0" smtClean="0"/>
              <a:t>www.site.com/news.html</a:t>
            </a:r>
          </a:p>
        </p:txBody>
      </p:sp>
      <p:pic>
        <p:nvPicPr>
          <p:cNvPr id="1028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" y="2041055"/>
            <a:ext cx="897731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 bwMode="auto">
          <a:xfrm flipH="1">
            <a:off x="1475656" y="4388202"/>
            <a:ext cx="4051449" cy="1035568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959" y="4546295"/>
            <a:ext cx="805038" cy="6994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000" dirty="0" smtClean="0"/>
              <a:t>&lt;</a:t>
            </a:r>
            <a:r>
              <a:rPr lang="en-IE" sz="800" dirty="0" smtClean="0"/>
              <a:t>HTML&gt;</a:t>
            </a:r>
          </a:p>
          <a:p>
            <a:r>
              <a:rPr lang="en-IE" sz="800" dirty="0" smtClean="0"/>
              <a:t>&lt;BODY&gt;</a:t>
            </a:r>
          </a:p>
          <a:p>
            <a:r>
              <a:rPr lang="en-IE" sz="800" dirty="0" smtClean="0"/>
              <a:t>Latest news : its bad</a:t>
            </a:r>
          </a:p>
          <a:p>
            <a:r>
              <a:rPr lang="en-IE" sz="800" dirty="0" smtClean="0"/>
              <a:t> &lt;/BODY&gt;</a:t>
            </a:r>
          </a:p>
          <a:p>
            <a:r>
              <a:rPr lang="en-IE" sz="800" dirty="0" smtClean="0"/>
              <a:t>&lt;/HTML&gt;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28" y="1397547"/>
            <a:ext cx="26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Website  (</a:t>
            </a:r>
            <a:r>
              <a:rPr lang="en-IE" i="1" dirty="0" smtClean="0"/>
              <a:t>on webserver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1676371" y="4701823"/>
            <a:ext cx="3850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b="1" u="sng" dirty="0" smtClean="0"/>
              <a:t>RENDERED</a:t>
            </a:r>
            <a:r>
              <a:rPr lang="en-IE" sz="1600" b="1" dirty="0" smtClean="0"/>
              <a:t> news.aspx page returned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09" y="2941116"/>
            <a:ext cx="108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User types webpage address into browser</a:t>
            </a:r>
            <a:endParaRPr lang="en-IE" sz="1200" dirty="0"/>
          </a:p>
        </p:txBody>
      </p:sp>
      <p:sp>
        <p:nvSpPr>
          <p:cNvPr id="35" name="Rectangle 34"/>
          <p:cNvSpPr/>
          <p:nvPr/>
        </p:nvSpPr>
        <p:spPr>
          <a:xfrm>
            <a:off x="3275855" y="5044937"/>
            <a:ext cx="1296145" cy="1192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200" dirty="0" smtClean="0"/>
              <a:t>&lt;HTML&gt;</a:t>
            </a:r>
          </a:p>
          <a:p>
            <a:r>
              <a:rPr lang="en-IE" sz="1200" dirty="0" smtClean="0"/>
              <a:t>&lt;BODY&gt;</a:t>
            </a:r>
          </a:p>
          <a:p>
            <a:r>
              <a:rPr lang="en-IE" sz="1200" dirty="0" smtClean="0"/>
              <a:t>Latest news : its bad</a:t>
            </a:r>
          </a:p>
          <a:p>
            <a:r>
              <a:rPr lang="en-IE" sz="1200" dirty="0" smtClean="0"/>
              <a:t> &lt;/BODY&gt;</a:t>
            </a:r>
          </a:p>
          <a:p>
            <a:r>
              <a:rPr lang="en-IE" sz="1200" dirty="0" smtClean="0"/>
              <a:t>&lt;/HTML&gt;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05502" y="3529340"/>
            <a:ext cx="1859900" cy="1843876"/>
          </a:xfrm>
          <a:prstGeom prst="rect">
            <a:avLst/>
          </a:prstGeom>
          <a:solidFill>
            <a:srgbClr val="FFC000"/>
          </a:solidFill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E" sz="1200" dirty="0" smtClean="0"/>
          </a:p>
          <a:p>
            <a:endParaRPr lang="en-IE" sz="1200" dirty="0"/>
          </a:p>
          <a:p>
            <a:endParaRPr lang="en-IE" sz="1200" dirty="0" smtClean="0"/>
          </a:p>
          <a:p>
            <a:r>
              <a:rPr lang="en-IE" sz="1400" b="1" dirty="0" smtClean="0"/>
              <a:t>function</a:t>
            </a:r>
            <a:r>
              <a:rPr lang="en-IE" sz="1400" dirty="0" smtClean="0"/>
              <a:t> </a:t>
            </a:r>
            <a:r>
              <a:rPr lang="en-IE" sz="1400" dirty="0" err="1" smtClean="0"/>
              <a:t>Page_Load</a:t>
            </a:r>
            <a:r>
              <a:rPr lang="en-IE" sz="1400" dirty="0" smtClean="0"/>
              <a:t>()</a:t>
            </a:r>
          </a:p>
          <a:p>
            <a:r>
              <a:rPr lang="en-IE" sz="1200" dirty="0" smtClean="0"/>
              <a:t>   {</a:t>
            </a:r>
          </a:p>
          <a:p>
            <a:r>
              <a:rPr lang="en-IE" sz="1200" dirty="0"/>
              <a:t> </a:t>
            </a:r>
            <a:r>
              <a:rPr lang="en-IE" sz="1200" dirty="0" smtClean="0"/>
              <a:t>        </a:t>
            </a:r>
            <a:r>
              <a:rPr lang="en-IE" sz="1400" b="1" dirty="0" smtClean="0"/>
              <a:t>CODE…</a:t>
            </a:r>
          </a:p>
          <a:p>
            <a:r>
              <a:rPr lang="en-IE" sz="1400" dirty="0"/>
              <a:t> </a:t>
            </a:r>
            <a:r>
              <a:rPr lang="en-IE" sz="1400" dirty="0" smtClean="0"/>
              <a:t>   </a:t>
            </a:r>
            <a:r>
              <a:rPr lang="en-IE" sz="1200" dirty="0" smtClean="0"/>
              <a:t>}</a:t>
            </a:r>
            <a:endParaRPr lang="en-IE" sz="1200" dirty="0"/>
          </a:p>
        </p:txBody>
      </p:sp>
      <p:sp>
        <p:nvSpPr>
          <p:cNvPr id="27" name="Rectangle 26"/>
          <p:cNvSpPr/>
          <p:nvPr/>
        </p:nvSpPr>
        <p:spPr>
          <a:xfrm>
            <a:off x="6084168" y="2606847"/>
            <a:ext cx="1619366" cy="16561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400" dirty="0" smtClean="0"/>
              <a:t>&lt;HTML&gt;</a:t>
            </a:r>
          </a:p>
          <a:p>
            <a:r>
              <a:rPr lang="en-IE" sz="1400" dirty="0" smtClean="0"/>
              <a:t>&lt;BODY&gt;</a:t>
            </a:r>
          </a:p>
          <a:p>
            <a:r>
              <a:rPr lang="en-IE" sz="1400" dirty="0" smtClean="0"/>
              <a:t>Latest news :</a:t>
            </a:r>
          </a:p>
          <a:p>
            <a:r>
              <a:rPr lang="en-IE" sz="1400" b="1" dirty="0" smtClean="0">
                <a:solidFill>
                  <a:srgbClr val="996633"/>
                </a:solidFill>
              </a:rPr>
              <a:t>&lt;%</a:t>
            </a:r>
            <a:r>
              <a:rPr lang="en-IE" sz="1400" b="1" dirty="0" smtClean="0"/>
              <a:t> dynamic content </a:t>
            </a:r>
            <a:r>
              <a:rPr lang="en-IE" sz="1400" b="1" dirty="0" smtClean="0">
                <a:solidFill>
                  <a:srgbClr val="996633"/>
                </a:solidFill>
              </a:rPr>
              <a:t>%&gt;</a:t>
            </a:r>
          </a:p>
          <a:p>
            <a:r>
              <a:rPr lang="en-IE" sz="1400" dirty="0" smtClean="0"/>
              <a:t> &lt;/BODY&gt;</a:t>
            </a:r>
          </a:p>
          <a:p>
            <a:r>
              <a:rPr lang="en-IE" sz="1400" dirty="0" smtClean="0"/>
              <a:t>&lt;/HTML&gt;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69012" y="223751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News.aspx</a:t>
            </a:r>
          </a:p>
        </p:txBody>
      </p:sp>
      <p:sp>
        <p:nvSpPr>
          <p:cNvPr id="9" name="Can 8"/>
          <p:cNvSpPr/>
          <p:nvPr/>
        </p:nvSpPr>
        <p:spPr>
          <a:xfrm>
            <a:off x="7949378" y="5037520"/>
            <a:ext cx="599140" cy="867293"/>
          </a:xfrm>
          <a:prstGeom prst="can">
            <a:avLst>
              <a:gd name="adj" fmla="val 2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Database</a:t>
            </a:r>
            <a:endParaRPr lang="en-IE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5698703"/>
            <a:ext cx="2652476" cy="76944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254000"/>
          </a:effectLst>
        </p:spPr>
        <p:txBody>
          <a:bodyPr wrap="square" rtlCol="0">
            <a:spAutoFit/>
          </a:bodyPr>
          <a:lstStyle/>
          <a:p>
            <a:r>
              <a:rPr lang="en-IE" sz="1600" u="sng" dirty="0" smtClean="0"/>
              <a:t>CODE BEHIND File</a:t>
            </a:r>
          </a:p>
          <a:p>
            <a:r>
              <a:rPr lang="en-IE" sz="1400" dirty="0" smtClean="0"/>
              <a:t>creates dynamic HTML , ‘on the fly’ when requested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08019" y="5245774"/>
            <a:ext cx="272293" cy="323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66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C:\Users\John\AppData\Local\Microsoft\Windows\Temporary Internet Files\Content.IE5\G89WYVXY\MC90044132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" y="4221088"/>
            <a:ext cx="1221259" cy="154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 bwMode="auto">
          <a:xfrm>
            <a:off x="4716016" y="1659416"/>
            <a:ext cx="4355975" cy="4971464"/>
          </a:xfrm>
          <a:prstGeom prst="roundRect">
            <a:avLst/>
          </a:prstGeom>
          <a:ln w="0"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MVC : Dynamic Website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1403648" y="2037111"/>
            <a:ext cx="3261126" cy="1035568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89" y="2041055"/>
            <a:ext cx="897731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 bwMode="auto">
          <a:xfrm flipH="1">
            <a:off x="1278608" y="4378250"/>
            <a:ext cx="3243033" cy="1035568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0959" y="4546295"/>
            <a:ext cx="805038" cy="6994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000" dirty="0" smtClean="0"/>
              <a:t>&lt;</a:t>
            </a:r>
            <a:r>
              <a:rPr lang="en-IE" sz="800" dirty="0" smtClean="0"/>
              <a:t>HTML&gt;</a:t>
            </a:r>
          </a:p>
          <a:p>
            <a:r>
              <a:rPr lang="en-IE" sz="800" dirty="0" smtClean="0"/>
              <a:t>&lt;BODY&gt;</a:t>
            </a:r>
          </a:p>
          <a:p>
            <a:r>
              <a:rPr lang="en-IE" sz="800" dirty="0" smtClean="0"/>
              <a:t>Latest news : its bad</a:t>
            </a:r>
          </a:p>
          <a:p>
            <a:r>
              <a:rPr lang="en-IE" sz="800" dirty="0" smtClean="0"/>
              <a:t> &lt;/BODY&gt;</a:t>
            </a:r>
          </a:p>
          <a:p>
            <a:r>
              <a:rPr lang="en-IE" sz="800" dirty="0" smtClean="0"/>
              <a:t>&lt;/HTML&gt;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3673" y="1301754"/>
            <a:ext cx="26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Website  (</a:t>
            </a:r>
            <a:r>
              <a:rPr lang="en-IE" i="1" dirty="0" smtClean="0"/>
              <a:t>on webserver</a:t>
            </a:r>
            <a:r>
              <a:rPr lang="en-IE" dirty="0" smtClean="0"/>
              <a:t>)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1505772" y="4757538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u="sng" dirty="0" smtClean="0"/>
              <a:t>RENDERED</a:t>
            </a:r>
            <a:r>
              <a:rPr lang="en-IE" sz="1400" b="1" dirty="0" smtClean="0"/>
              <a:t> news  page returned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09" y="2941116"/>
            <a:ext cx="108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 smtClean="0"/>
              <a:t>User types webpage address into browser</a:t>
            </a:r>
            <a:endParaRPr lang="en-IE" sz="1200" dirty="0"/>
          </a:p>
        </p:txBody>
      </p:sp>
      <p:sp>
        <p:nvSpPr>
          <p:cNvPr id="35" name="Rectangle 34"/>
          <p:cNvSpPr/>
          <p:nvPr/>
        </p:nvSpPr>
        <p:spPr>
          <a:xfrm>
            <a:off x="2549829" y="5054382"/>
            <a:ext cx="1296145" cy="1192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200" dirty="0" smtClean="0"/>
              <a:t>&lt;HTML&gt;</a:t>
            </a:r>
          </a:p>
          <a:p>
            <a:r>
              <a:rPr lang="en-IE" sz="1200" dirty="0" smtClean="0"/>
              <a:t>&lt;BODY&gt;</a:t>
            </a:r>
          </a:p>
          <a:p>
            <a:r>
              <a:rPr lang="en-IE" sz="1200" dirty="0" smtClean="0"/>
              <a:t>Latest news : its bad</a:t>
            </a:r>
          </a:p>
          <a:p>
            <a:r>
              <a:rPr lang="en-IE" sz="1200" dirty="0" smtClean="0"/>
              <a:t> &lt;/BODY&gt;</a:t>
            </a:r>
          </a:p>
          <a:p>
            <a:r>
              <a:rPr lang="en-IE" sz="1200" dirty="0" smtClean="0"/>
              <a:t>&lt;/HTML&gt;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82837" y="18486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Controller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5997" y="1713390"/>
            <a:ext cx="323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u="sng" dirty="0" smtClean="0">
                <a:solidFill>
                  <a:srgbClr val="996633"/>
                </a:solidFill>
              </a:rPr>
              <a:t>Dynamic</a:t>
            </a:r>
          </a:p>
          <a:p>
            <a:r>
              <a:rPr lang="en-IE" dirty="0" smtClean="0"/>
              <a:t>www.site.com/</a:t>
            </a:r>
            <a:r>
              <a:rPr lang="en-IE" dirty="0" smtClean="0">
                <a:solidFill>
                  <a:srgbClr val="FF0000"/>
                </a:solidFill>
              </a:rPr>
              <a:t>News</a:t>
            </a:r>
            <a:r>
              <a:rPr lang="en-IE" dirty="0" smtClean="0"/>
              <a:t>/</a:t>
            </a:r>
            <a:r>
              <a:rPr lang="en-IE" dirty="0">
                <a:solidFill>
                  <a:srgbClr val="0000FF"/>
                </a:solidFill>
              </a:rPr>
              <a:t>I</a:t>
            </a:r>
            <a:r>
              <a:rPr lang="en-IE" dirty="0" smtClean="0">
                <a:solidFill>
                  <a:srgbClr val="0000FF"/>
                </a:solidFill>
              </a:rPr>
              <a:t>reland</a:t>
            </a:r>
            <a:endParaRPr lang="en-IE" dirty="0">
              <a:solidFill>
                <a:srgbClr val="0000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88024" y="2217978"/>
            <a:ext cx="2184133" cy="28781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b="1" dirty="0" smtClean="0">
                <a:solidFill>
                  <a:schemeClr val="tx1"/>
                </a:solidFill>
              </a:rPr>
              <a:t>Class</a:t>
            </a:r>
            <a:r>
              <a:rPr lang="en-IE" sz="1600" dirty="0" smtClean="0">
                <a:solidFill>
                  <a:schemeClr val="tx1"/>
                </a:solidFill>
              </a:rPr>
              <a:t> </a:t>
            </a:r>
            <a:r>
              <a:rPr lang="en-IE" sz="1600" b="1" dirty="0" err="1" smtClean="0">
                <a:solidFill>
                  <a:srgbClr val="FF0000"/>
                </a:solidFill>
              </a:rPr>
              <a:t>News</a:t>
            </a:r>
            <a:r>
              <a:rPr lang="en-IE" sz="1600" dirty="0" err="1" smtClean="0">
                <a:solidFill>
                  <a:schemeClr val="tx1"/>
                </a:solidFill>
              </a:rPr>
              <a:t>Controller</a:t>
            </a:r>
            <a:endParaRPr lang="en-IE" sz="1600" dirty="0" smtClean="0">
              <a:solidFill>
                <a:schemeClr val="tx1"/>
              </a:solidFill>
            </a:endParaRPr>
          </a:p>
          <a:p>
            <a:r>
              <a:rPr lang="en-IE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   public </a:t>
            </a:r>
            <a:r>
              <a:rPr lang="en-IE" sz="1600" dirty="0">
                <a:solidFill>
                  <a:srgbClr val="0000FF"/>
                </a:solidFill>
              </a:rPr>
              <a:t>I</a:t>
            </a:r>
            <a:r>
              <a:rPr lang="en-IE" sz="1600" b="1" dirty="0" smtClean="0">
                <a:solidFill>
                  <a:srgbClr val="0000FF"/>
                </a:solidFill>
              </a:rPr>
              <a:t>reland</a:t>
            </a:r>
            <a:r>
              <a:rPr lang="en-IE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IE" sz="1600" dirty="0">
                <a:solidFill>
                  <a:schemeClr val="tx1"/>
                </a:solidFill>
              </a:rPr>
              <a:t> </a:t>
            </a:r>
            <a:r>
              <a:rPr lang="en-IE" sz="1600" dirty="0" smtClean="0">
                <a:solidFill>
                  <a:schemeClr val="tx1"/>
                </a:solidFill>
              </a:rPr>
              <a:t>  {</a:t>
            </a:r>
          </a:p>
          <a:p>
            <a:r>
              <a:rPr lang="en-IE" sz="1600" dirty="0">
                <a:solidFill>
                  <a:schemeClr val="tx1"/>
                </a:solidFill>
              </a:rPr>
              <a:t> </a:t>
            </a:r>
            <a:r>
              <a:rPr lang="en-IE" sz="1600" dirty="0" smtClean="0">
                <a:solidFill>
                  <a:schemeClr val="tx1"/>
                </a:solidFill>
              </a:rPr>
              <a:t>     get </a:t>
            </a:r>
            <a:r>
              <a:rPr lang="en-IE" sz="1600" dirty="0" smtClean="0">
                <a:solidFill>
                  <a:srgbClr val="002060"/>
                </a:solidFill>
              </a:rPr>
              <a:t>Model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      return </a:t>
            </a:r>
            <a:r>
              <a:rPr lang="en-IE" sz="1600" b="1" dirty="0" smtClean="0">
                <a:solidFill>
                  <a:schemeClr val="tx1"/>
                </a:solidFill>
              </a:rPr>
              <a:t>view</a:t>
            </a:r>
            <a:r>
              <a:rPr lang="en-IE" sz="1600" dirty="0" smtClean="0">
                <a:solidFill>
                  <a:schemeClr val="tx1"/>
                </a:solidFill>
              </a:rPr>
              <a:t>(</a:t>
            </a:r>
            <a:r>
              <a:rPr lang="en-IE" sz="1600" i="1" dirty="0" smtClean="0">
                <a:solidFill>
                  <a:srgbClr val="002060"/>
                </a:solidFill>
              </a:rPr>
              <a:t>mode</a:t>
            </a:r>
            <a:r>
              <a:rPr lang="en-IE" sz="1600" dirty="0" smtClean="0">
                <a:solidFill>
                  <a:srgbClr val="002060"/>
                </a:solidFill>
              </a:rPr>
              <a:t>l</a:t>
            </a:r>
            <a:r>
              <a:rPr lang="en-IE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E" sz="16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IE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558428" y="2303822"/>
            <a:ext cx="1478068" cy="138909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Class </a:t>
            </a:r>
            <a:r>
              <a:rPr lang="en-IE" sz="1400" dirty="0" err="1" smtClean="0">
                <a:solidFill>
                  <a:srgbClr val="FF0000"/>
                </a:solidFill>
              </a:rPr>
              <a:t>News</a:t>
            </a:r>
            <a:r>
              <a:rPr lang="en-IE" sz="1400" dirty="0" err="1" smtClean="0">
                <a:solidFill>
                  <a:schemeClr val="tx1"/>
                </a:solidFill>
              </a:rPr>
              <a:t>Data</a:t>
            </a:r>
            <a:endParaRPr lang="en-IE" sz="1400" dirty="0" smtClean="0">
              <a:solidFill>
                <a:schemeClr val="tx1"/>
              </a:solidFill>
            </a:endParaRPr>
          </a:p>
          <a:p>
            <a:r>
              <a:rPr lang="en-IE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IE" sz="1400" dirty="0" smtClean="0">
                <a:solidFill>
                  <a:schemeClr val="tx1"/>
                </a:solidFill>
              </a:rPr>
              <a:t>    string title</a:t>
            </a:r>
          </a:p>
          <a:p>
            <a:r>
              <a:rPr lang="en-IE" sz="1400" dirty="0" smtClean="0">
                <a:solidFill>
                  <a:schemeClr val="tx1"/>
                </a:solidFill>
              </a:rPr>
              <a:t>    string date</a:t>
            </a:r>
          </a:p>
          <a:p>
            <a:r>
              <a:rPr lang="en-IE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630436" y="4657545"/>
            <a:ext cx="1262044" cy="179579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400" b="1" u="sng" dirty="0" err="1" smtClean="0">
                <a:solidFill>
                  <a:srgbClr val="FF0000"/>
                </a:solidFill>
              </a:rPr>
              <a:t>NEWS</a:t>
            </a:r>
            <a:r>
              <a:rPr lang="en-IE" sz="1400" u="sng" dirty="0" err="1" smtClean="0">
                <a:solidFill>
                  <a:schemeClr val="tx1"/>
                </a:solidFill>
              </a:rPr>
              <a:t>View</a:t>
            </a:r>
            <a:endParaRPr lang="en-IE" sz="1400" u="sng" dirty="0" smtClean="0">
              <a:solidFill>
                <a:schemeClr val="tx1"/>
              </a:solidFill>
            </a:endParaRPr>
          </a:p>
          <a:p>
            <a:endParaRPr lang="en-IE" sz="700" u="sng" dirty="0" smtClean="0">
              <a:solidFill>
                <a:schemeClr val="tx1"/>
              </a:solidFill>
            </a:endParaRPr>
          </a:p>
          <a:p>
            <a:r>
              <a:rPr lang="en-IE" sz="1400" dirty="0" smtClean="0">
                <a:solidFill>
                  <a:schemeClr val="tx1"/>
                </a:solidFill>
              </a:rPr>
              <a:t>&lt;HTML</a:t>
            </a:r>
            <a:r>
              <a:rPr lang="en-IE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IE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IE" sz="1400" dirty="0">
                <a:solidFill>
                  <a:schemeClr val="tx1"/>
                </a:solidFill>
              </a:rPr>
              <a:t>Latest news : </a:t>
            </a:r>
            <a:r>
              <a:rPr lang="en-IE" sz="1400" dirty="0" err="1" smtClean="0">
                <a:solidFill>
                  <a:srgbClr val="002060"/>
                </a:solidFill>
              </a:rPr>
              <a:t>model.title</a:t>
            </a:r>
            <a:endParaRPr lang="en-IE" sz="1400" dirty="0">
              <a:solidFill>
                <a:srgbClr val="002060"/>
              </a:solidFill>
            </a:endParaRPr>
          </a:p>
          <a:p>
            <a:r>
              <a:rPr lang="en-IE" sz="1400" dirty="0">
                <a:solidFill>
                  <a:schemeClr val="tx1"/>
                </a:solidFill>
              </a:rPr>
              <a:t> &lt;/BODY&gt;</a:t>
            </a:r>
          </a:p>
          <a:p>
            <a:r>
              <a:rPr lang="en-IE" sz="1400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80476" y="19867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21140" y="4283804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View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59898" y="4378250"/>
            <a:ext cx="1420578" cy="13921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6359898" y="3072680"/>
            <a:ext cx="1198530" cy="6994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37643" y="1074381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u="sng" dirty="0" smtClean="0"/>
              <a:t>Routing</a:t>
            </a:r>
          </a:p>
          <a:p>
            <a:r>
              <a:rPr lang="en-IE" sz="1200" dirty="0" smtClean="0"/>
              <a:t>News   = Controller name</a:t>
            </a:r>
          </a:p>
          <a:p>
            <a:r>
              <a:rPr lang="en-IE" sz="1200" dirty="0" smtClean="0"/>
              <a:t>Ireland = Controller method</a:t>
            </a:r>
            <a:endParaRPr lang="en-IE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407229" y="1669507"/>
            <a:ext cx="0" cy="371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n 58"/>
          <p:cNvSpPr/>
          <p:nvPr/>
        </p:nvSpPr>
        <p:spPr>
          <a:xfrm>
            <a:off x="8365348" y="3570909"/>
            <a:ext cx="599140" cy="584330"/>
          </a:xfrm>
          <a:prstGeom prst="can">
            <a:avLst>
              <a:gd name="adj" fmla="val 2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Database</a:t>
            </a:r>
            <a:endParaRPr lang="en-IE" sz="1400" dirty="0"/>
          </a:p>
        </p:txBody>
      </p:sp>
      <p:grpSp>
        <p:nvGrpSpPr>
          <p:cNvPr id="70" name="Group 32"/>
          <p:cNvGrpSpPr/>
          <p:nvPr/>
        </p:nvGrpSpPr>
        <p:grpSpPr>
          <a:xfrm>
            <a:off x="7010622" y="3247774"/>
            <a:ext cx="641522" cy="618157"/>
            <a:chOff x="5355983" y="1610737"/>
            <a:chExt cx="1280373" cy="1506433"/>
          </a:xfrm>
        </p:grpSpPr>
        <p:pic>
          <p:nvPicPr>
            <p:cNvPr id="71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24412" y="1610737"/>
              <a:ext cx="696559" cy="948503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5355983" y="2367125"/>
              <a:ext cx="1280373" cy="75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Model</a:t>
              </a:r>
              <a:endParaRPr lang="en-US" sz="1400" dirty="0">
                <a:latin typeface="+mn-lt"/>
              </a:endParaRPr>
            </a:p>
          </p:txBody>
        </p:sp>
      </p:grpSp>
      <p:grpSp>
        <p:nvGrpSpPr>
          <p:cNvPr id="79" name="Group 32"/>
          <p:cNvGrpSpPr/>
          <p:nvPr/>
        </p:nvGrpSpPr>
        <p:grpSpPr>
          <a:xfrm>
            <a:off x="6753366" y="5152274"/>
            <a:ext cx="641522" cy="618157"/>
            <a:chOff x="5355983" y="1610737"/>
            <a:chExt cx="1280373" cy="1506433"/>
          </a:xfrm>
        </p:grpSpPr>
        <p:pic>
          <p:nvPicPr>
            <p:cNvPr id="80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624412" y="1610737"/>
              <a:ext cx="696559" cy="948503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5355983" y="2367125"/>
              <a:ext cx="1280373" cy="750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Model</a:t>
              </a:r>
              <a:endParaRPr lang="en-US" sz="1400" dirty="0">
                <a:latin typeface="+mn-lt"/>
              </a:endParaRPr>
            </a:p>
          </p:txBody>
        </p:sp>
      </p:grpSp>
      <p:cxnSp>
        <p:nvCxnSpPr>
          <p:cNvPr id="7" name="Elbow Connector 6"/>
          <p:cNvCxnSpPr/>
          <p:nvPr/>
        </p:nvCxnSpPr>
        <p:spPr>
          <a:xfrm>
            <a:off x="2845096" y="2201610"/>
            <a:ext cx="2071500" cy="297835"/>
          </a:xfrm>
          <a:prstGeom prst="bentConnector3">
            <a:avLst>
              <a:gd name="adj1" fmla="val 2705"/>
            </a:avLst>
          </a:prstGeom>
          <a:ln>
            <a:solidFill>
              <a:srgbClr val="FF000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3407229" y="2303822"/>
            <a:ext cx="1684172" cy="660329"/>
          </a:xfrm>
          <a:prstGeom prst="bentConnector3">
            <a:avLst>
              <a:gd name="adj1" fmla="val 2687"/>
            </a:avLst>
          </a:prstGeom>
          <a:ln>
            <a:solidFill>
              <a:srgbClr val="FF0000">
                <a:alpha val="6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4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ASP.NET MVC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Web Request process flow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345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ASP.Net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MVC ?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8332" y="5301208"/>
            <a:ext cx="7442200" cy="1149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Step 1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Incoming request directed to </a:t>
            </a:r>
            <a:r>
              <a:rPr lang="en-US" sz="2400" b="1" dirty="0" smtClean="0">
                <a:solidFill>
                  <a:srgbClr val="FF9933"/>
                </a:solidFill>
              </a:rPr>
              <a:t>Controller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Controller</a:t>
            </a:r>
          </a:p>
        </p:txBody>
      </p:sp>
      <p:pic>
        <p:nvPicPr>
          <p:cNvPr id="6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6" y="1810445"/>
            <a:ext cx="573186" cy="5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4489" y="1365575"/>
            <a:ext cx="2201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400" dirty="0"/>
              <a:t>www.site.com/</a:t>
            </a:r>
            <a:r>
              <a:rPr lang="en-IE" sz="1400" dirty="0">
                <a:solidFill>
                  <a:srgbClr val="FF0000"/>
                </a:solidFill>
              </a:rPr>
              <a:t>News</a:t>
            </a:r>
            <a:r>
              <a:rPr lang="en-IE" sz="1400" dirty="0"/>
              <a:t>/</a:t>
            </a:r>
            <a:r>
              <a:rPr lang="en-IE" sz="1400" dirty="0">
                <a:solidFill>
                  <a:srgbClr val="0000FF"/>
                </a:solidFill>
              </a:rPr>
              <a:t>ireland</a:t>
            </a:r>
          </a:p>
        </p:txBody>
      </p:sp>
    </p:spTree>
    <p:extLst>
      <p:ext uri="{BB962C8B-B14F-4D97-AF65-F5344CB8AC3E}">
        <p14:creationId xmlns:p14="http://schemas.microsoft.com/office/powerpoint/2010/main" val="2161637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ASP.Net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MVC 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8332" y="5303986"/>
            <a:ext cx="7442200" cy="1149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Step 2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9933"/>
                </a:solidFill>
              </a:rPr>
              <a:t>Controller</a:t>
            </a:r>
            <a:r>
              <a:rPr lang="en-US" sz="2400" dirty="0" smtClean="0"/>
              <a:t> processes request and retrieves a data </a:t>
            </a:r>
            <a:r>
              <a:rPr lang="en-US" sz="2400" b="1" dirty="0" smtClean="0">
                <a:solidFill>
                  <a:srgbClr val="FF9933"/>
                </a:solidFill>
              </a:rPr>
              <a:t>Model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Controller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6220665" y="1531142"/>
            <a:ext cx="801823" cy="1143955"/>
            <a:chOff x="5595257" y="1415285"/>
            <a:chExt cx="801823" cy="1143955"/>
          </a:xfrm>
        </p:grpSpPr>
        <p:pic>
          <p:nvPicPr>
            <p:cNvPr id="3088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24412" y="1415285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5595257" y="2220686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Model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4" name="Straight Arrow Connector 3"/>
          <p:cNvCxnSpPr>
            <a:endCxn id="3088" idx="1"/>
          </p:cNvCxnSpPr>
          <p:nvPr/>
        </p:nvCxnSpPr>
        <p:spPr>
          <a:xfrm>
            <a:off x="4788024" y="1772816"/>
            <a:ext cx="1461796" cy="150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788024" y="2044615"/>
            <a:ext cx="1461796" cy="228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6" y="1810445"/>
            <a:ext cx="573186" cy="5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2480" y="2175833"/>
            <a:ext cx="247000" cy="277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175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Overview</a:t>
            </a:r>
            <a:endParaRPr lang="en-US" cap="none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ea typeface="ＭＳ Ｐゴシック" pitchFamily="34" charset="-128"/>
              </a:rPr>
              <a:t>What is MVC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MVC  </a:t>
            </a:r>
            <a:r>
              <a:rPr lang="en-US" dirty="0" smtClean="0">
                <a:ea typeface="ＭＳ Ｐゴシック" pitchFamily="34" charset="-128"/>
              </a:rPr>
              <a:t>vs. OO </a:t>
            </a:r>
            <a:r>
              <a:rPr lang="en-US" dirty="0">
                <a:ea typeface="ＭＳ Ｐゴシック" pitchFamily="34" charset="-128"/>
              </a:rPr>
              <a:t>design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MVC Pattern 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Separation </a:t>
            </a:r>
            <a:r>
              <a:rPr lang="en-US" dirty="0">
                <a:ea typeface="ＭＳ Ｐゴシック" pitchFamily="34" charset="-128"/>
              </a:rPr>
              <a:t>Of </a:t>
            </a:r>
            <a:r>
              <a:rPr lang="en-US" dirty="0" smtClean="0">
                <a:ea typeface="ＭＳ Ｐゴシック" pitchFamily="34" charset="-128"/>
              </a:rPr>
              <a:t>Concerns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MVC Advantages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ASP.NET MVC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Static Versus Dynamic </a:t>
            </a:r>
            <a:r>
              <a:rPr lang="en-US" dirty="0" smtClean="0">
                <a:ea typeface="ＭＳ Ｐゴシック" pitchFamily="34" charset="-128"/>
              </a:rPr>
              <a:t>websites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S</a:t>
            </a:r>
            <a:r>
              <a:rPr lang="en-US" dirty="0" smtClean="0">
                <a:ea typeface="ＭＳ Ｐゴシック" pitchFamily="34" charset="-128"/>
              </a:rPr>
              <a:t>tatic websites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Dynamic websites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MVC </a:t>
            </a:r>
            <a:r>
              <a:rPr lang="en-US" dirty="0">
                <a:ea typeface="ＭＳ Ｐゴシック" pitchFamily="34" charset="-128"/>
              </a:rPr>
              <a:t>Dynamic </a:t>
            </a:r>
            <a:r>
              <a:rPr lang="en-US" dirty="0" smtClean="0">
                <a:ea typeface="ＭＳ Ｐゴシック" pitchFamily="34" charset="-128"/>
              </a:rPr>
              <a:t>websites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dirty="0">
                <a:ea typeface="ＭＳ Ｐゴシック" pitchFamily="34" charset="-128"/>
              </a:rPr>
              <a:t>Web request Process </a:t>
            </a:r>
            <a:r>
              <a:rPr lang="en-US" dirty="0" smtClean="0">
                <a:ea typeface="ＭＳ Ｐゴシック" pitchFamily="34" charset="-128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4227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ASP.Net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MVC 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7413" y="5303986"/>
            <a:ext cx="7442200" cy="1149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Step 3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9933"/>
                </a:solidFill>
              </a:rPr>
              <a:t>Model</a:t>
            </a:r>
            <a:r>
              <a:rPr lang="en-US" sz="2400" dirty="0" smtClean="0"/>
              <a:t> is passed to </a:t>
            </a:r>
            <a:r>
              <a:rPr lang="en-US" sz="2400" b="1" dirty="0" smtClean="0">
                <a:solidFill>
                  <a:srgbClr val="FF9933"/>
                </a:solidFill>
              </a:rPr>
              <a:t>View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184904" y="3663696"/>
            <a:ext cx="2194560" cy="1005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View</a:t>
            </a:r>
          </a:p>
        </p:txBody>
      </p:sp>
      <p:cxnSp>
        <p:nvCxnSpPr>
          <p:cNvPr id="23" name="Curved Connector 22"/>
          <p:cNvCxnSpPr>
            <a:endCxn id="27" idx="0"/>
          </p:cNvCxnSpPr>
          <p:nvPr/>
        </p:nvCxnSpPr>
        <p:spPr bwMode="auto">
          <a:xfrm rot="16200000" flipH="1">
            <a:off x="3863340" y="2244852"/>
            <a:ext cx="1057656" cy="17800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88" name="Picture 16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3071" y="2863093"/>
            <a:ext cx="386913" cy="435277"/>
          </a:xfrm>
          <a:prstGeom prst="rect">
            <a:avLst/>
          </a:prstGeom>
          <a:noFill/>
        </p:spPr>
      </p:pic>
      <p:pic>
        <p:nvPicPr>
          <p:cNvPr id="9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6" y="1810445"/>
            <a:ext cx="573186" cy="5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604714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ASP.Net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MVC 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7413" y="5375994"/>
            <a:ext cx="7442200" cy="1149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Step 4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9933"/>
                </a:solidFill>
              </a:rPr>
              <a:t>View</a:t>
            </a:r>
            <a:r>
              <a:rPr lang="en-US" sz="2400" dirty="0" smtClean="0"/>
              <a:t> transforms </a:t>
            </a:r>
            <a:r>
              <a:rPr lang="en-US" sz="2400" b="1" dirty="0" smtClean="0">
                <a:solidFill>
                  <a:srgbClr val="FF9933"/>
                </a:solidFill>
              </a:rPr>
              <a:t>Model</a:t>
            </a:r>
            <a:r>
              <a:rPr lang="en-US" sz="2400" dirty="0" smtClean="0"/>
              <a:t> into appropriate output format</a:t>
            </a:r>
            <a:endParaRPr lang="en-US" sz="2400" b="1" dirty="0" smtClean="0">
              <a:solidFill>
                <a:srgbClr val="FF9933"/>
              </a:soli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184904" y="3663696"/>
            <a:ext cx="2194560" cy="1005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View</a:t>
            </a:r>
          </a:p>
        </p:txBody>
      </p:sp>
      <p:pic>
        <p:nvPicPr>
          <p:cNvPr id="4098" name="Picture 2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2661" y="4269920"/>
            <a:ext cx="846366" cy="846366"/>
          </a:xfrm>
          <a:prstGeom prst="rect">
            <a:avLst/>
          </a:prstGeom>
          <a:noFill/>
        </p:spPr>
      </p:pic>
      <p:pic>
        <p:nvPicPr>
          <p:cNvPr id="15" name="Picture 16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7860" y="4310896"/>
            <a:ext cx="696559" cy="783629"/>
          </a:xfrm>
          <a:prstGeom prst="rect">
            <a:avLst/>
          </a:prstGeom>
          <a:noFill/>
        </p:spPr>
      </p:pic>
      <p:sp>
        <p:nvSpPr>
          <p:cNvPr id="17" name="Right Arrow 16"/>
          <p:cNvSpPr/>
          <p:nvPr/>
        </p:nvSpPr>
        <p:spPr bwMode="auto">
          <a:xfrm>
            <a:off x="5159826" y="4528457"/>
            <a:ext cx="359229" cy="293914"/>
          </a:xfrm>
          <a:prstGeom prst="right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10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6" y="1810445"/>
            <a:ext cx="573186" cy="5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914791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 bwMode="auto">
          <a:xfrm>
            <a:off x="621792" y="1673352"/>
            <a:ext cx="1618488" cy="859536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404872" y="1600200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Controller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ASP.Net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MVC 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7413" y="5214260"/>
            <a:ext cx="7442200" cy="1149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u="sng" dirty="0" smtClean="0"/>
              <a:t>Step 5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Response is rendered</a:t>
            </a:r>
            <a:endParaRPr lang="en-US" sz="2400" b="1" dirty="0" smtClean="0">
              <a:solidFill>
                <a:srgbClr val="FF9933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6598920" y="3745992"/>
            <a:ext cx="1618488" cy="85953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4184904" y="3663696"/>
            <a:ext cx="2194560" cy="10058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triangle" w="med" len="med"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View</a:t>
            </a:r>
          </a:p>
        </p:txBody>
      </p:sp>
      <p:pic>
        <p:nvPicPr>
          <p:cNvPr id="12" name="Picture 2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4262" y="3301091"/>
            <a:ext cx="846366" cy="846366"/>
          </a:xfrm>
          <a:prstGeom prst="rect">
            <a:avLst/>
          </a:prstGeom>
          <a:noFill/>
        </p:spPr>
      </p:pic>
      <p:pic>
        <p:nvPicPr>
          <p:cNvPr id="9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6" y="1810445"/>
            <a:ext cx="573186" cy="5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9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5728"/>
            <a:ext cx="7813675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ASP.Net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MVC ? </a:t>
            </a:r>
            <a:endParaRPr lang="en-US" dirty="0"/>
          </a:p>
        </p:txBody>
      </p:sp>
      <p:sp>
        <p:nvSpPr>
          <p:cNvPr id="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00166" y="3714752"/>
            <a:ext cx="2541579" cy="792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Step 3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rgbClr val="FF9933"/>
                </a:solidFill>
              </a:rPr>
              <a:t>Model</a:t>
            </a:r>
            <a:r>
              <a:rPr lang="en-US" sz="1600" dirty="0" smtClean="0"/>
              <a:t> is passed to </a:t>
            </a:r>
            <a:r>
              <a:rPr lang="en-US" sz="1600" b="1" dirty="0" smtClean="0">
                <a:solidFill>
                  <a:srgbClr val="FF9933"/>
                </a:solidFill>
              </a:rPr>
              <a:t>View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963748" y="4943296"/>
            <a:ext cx="2194560" cy="762837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View</a:t>
            </a:r>
          </a:p>
        </p:txBody>
      </p:sp>
      <p:cxnSp>
        <p:nvCxnSpPr>
          <p:cNvPr id="23" name="Curved Connector 22"/>
          <p:cNvCxnSpPr>
            <a:endCxn id="27" idx="0"/>
          </p:cNvCxnSpPr>
          <p:nvPr/>
        </p:nvCxnSpPr>
        <p:spPr bwMode="auto">
          <a:xfrm rot="5400000">
            <a:off x="1858400" y="2748040"/>
            <a:ext cx="2397884" cy="199262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88" name="Picture 16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8230" y="4437112"/>
            <a:ext cx="386913" cy="435277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 bwMode="auto">
          <a:xfrm>
            <a:off x="428596" y="2143116"/>
            <a:ext cx="2286016" cy="720032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Request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14282" y="1142984"/>
            <a:ext cx="4214810" cy="1149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Incoming request directed to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929290" y="1357298"/>
            <a:ext cx="3214710" cy="1149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2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processes request 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retrieves a data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</a:p>
        </p:txBody>
      </p:sp>
      <p:grpSp>
        <p:nvGrpSpPr>
          <p:cNvPr id="13" name="Group 32"/>
          <p:cNvGrpSpPr/>
          <p:nvPr/>
        </p:nvGrpSpPr>
        <p:grpSpPr>
          <a:xfrm>
            <a:off x="6858013" y="2225332"/>
            <a:ext cx="982961" cy="1165807"/>
            <a:chOff x="5595257" y="1415285"/>
            <a:chExt cx="1225869" cy="1333456"/>
          </a:xfrm>
        </p:grpSpPr>
        <p:pic>
          <p:nvPicPr>
            <p:cNvPr id="14" name="Picture 16" descr="C:\Users\Levi\AppData\Local\Microsoft\Windows\Temporary Internet Files\Content.IE5\9BQEC2CV\MCj0431530000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24412" y="1415285"/>
              <a:ext cx="696559" cy="783629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595257" y="2220686"/>
              <a:ext cx="1225869" cy="528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+mn-lt"/>
                </a:rPr>
                <a:t>Model</a:t>
              </a:r>
              <a:endParaRPr lang="en-US" b="1" dirty="0">
                <a:latin typeface="+mn-lt"/>
              </a:endParaRPr>
            </a:p>
          </p:txBody>
        </p:sp>
      </p:grpSp>
      <p:pic>
        <p:nvPicPr>
          <p:cNvPr id="16" name="Picture 2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08903" y="5522511"/>
            <a:ext cx="612480" cy="612480"/>
          </a:xfrm>
          <a:prstGeom prst="rect">
            <a:avLst/>
          </a:prstGeom>
          <a:noFill/>
        </p:spPr>
      </p:pic>
      <p:pic>
        <p:nvPicPr>
          <p:cNvPr id="17" name="Picture 16" descr="C:\Users\Levi\AppData\Local\Microsoft\Windows\Temporary Internet Files\Content.IE5\9BQEC2CV\MCj0431530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648" y="5517232"/>
            <a:ext cx="500066" cy="562574"/>
          </a:xfrm>
          <a:prstGeom prst="rect">
            <a:avLst/>
          </a:prstGeom>
          <a:noFill/>
        </p:spPr>
      </p:pic>
      <p:sp>
        <p:nvSpPr>
          <p:cNvPr id="18" name="Right Arrow 17"/>
          <p:cNvSpPr/>
          <p:nvPr/>
        </p:nvSpPr>
        <p:spPr bwMode="auto">
          <a:xfrm>
            <a:off x="1881414" y="5706133"/>
            <a:ext cx="359229" cy="293914"/>
          </a:xfrm>
          <a:prstGeom prst="rightArrow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22" name="Straight Arrow Connector 21"/>
          <p:cNvCxnSpPr>
            <a:endCxn id="14" idx="1"/>
          </p:cNvCxnSpPr>
          <p:nvPr/>
        </p:nvCxnSpPr>
        <p:spPr>
          <a:xfrm>
            <a:off x="5123486" y="2292334"/>
            <a:ext cx="1757909" cy="27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 bwMode="auto">
          <a:xfrm>
            <a:off x="3357522" y="5135946"/>
            <a:ext cx="3014678" cy="570187"/>
          </a:xfrm>
          <a:prstGeom prst="rightArrow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Response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28" name="Picture 2" descr="C:\Users\Levi\AppData\Local\Microsoft\Windows\Temporary Internet Files\Content.IE5\HDERI5K3\MCj0431626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5214950"/>
            <a:ext cx="846366" cy="846366"/>
          </a:xfrm>
          <a:prstGeom prst="rect">
            <a:avLst/>
          </a:prstGeom>
          <a:noFill/>
        </p:spPr>
      </p:pic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6500826" y="4572008"/>
            <a:ext cx="3041645" cy="9293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5</a:t>
            </a:r>
          </a:p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Response is rendered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42003" y="5813593"/>
            <a:ext cx="4645750" cy="77036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Step 4</a:t>
            </a:r>
          </a:p>
          <a:p>
            <a:pPr>
              <a:lnSpc>
                <a:spcPct val="90000"/>
              </a:lnSpc>
              <a:buFont typeface="Wingdings"/>
              <a:buNone/>
            </a:pPr>
            <a:r>
              <a:rPr lang="en-US" sz="1800" b="1" dirty="0" smtClean="0">
                <a:solidFill>
                  <a:srgbClr val="FF9933"/>
                </a:solidFill>
              </a:rPr>
              <a:t>View</a:t>
            </a:r>
            <a:r>
              <a:rPr lang="en-US" sz="1800" dirty="0" smtClean="0"/>
              <a:t> transforms </a:t>
            </a:r>
            <a:r>
              <a:rPr lang="en-US" sz="1800" b="1" dirty="0" smtClean="0">
                <a:solidFill>
                  <a:srgbClr val="FF9933"/>
                </a:solidFill>
              </a:rPr>
              <a:t>Model</a:t>
            </a:r>
            <a:r>
              <a:rPr lang="en-US" sz="1800" dirty="0" smtClean="0"/>
              <a:t> into appropriate output format</a:t>
            </a:r>
            <a:endParaRPr lang="en-US" sz="1800" b="1" dirty="0" smtClean="0">
              <a:solidFill>
                <a:srgbClr val="FF9933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123486" y="2708920"/>
            <a:ext cx="1734531" cy="10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3" y="2177642"/>
            <a:ext cx="573186" cy="5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 bwMode="auto">
          <a:xfrm>
            <a:off x="2872439" y="2037865"/>
            <a:ext cx="2194560" cy="1005840"/>
          </a:xfrm>
          <a:prstGeom prst="roundRect">
            <a:avLst/>
          </a:prstGeom>
          <a:ln>
            <a:headEnd type="triangle" w="med" len="med"/>
            <a:tailEnd type="triangl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853751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MVC</a:t>
            </a:r>
            <a:endParaRPr lang="en-I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107504" y="1287873"/>
            <a:ext cx="8712968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E" sz="3200" dirty="0" smtClean="0"/>
              <a:t>Some common questions that arise when starting MVC</a:t>
            </a:r>
          </a:p>
          <a:p>
            <a:pPr lvl="1">
              <a:lnSpc>
                <a:spcPct val="120000"/>
              </a:lnSpc>
            </a:pPr>
            <a:r>
              <a:rPr lang="en-IE" dirty="0" smtClean="0"/>
              <a:t>What EXACTLY is MVC?</a:t>
            </a:r>
          </a:p>
          <a:p>
            <a:pPr lvl="1">
              <a:lnSpc>
                <a:spcPct val="120000"/>
              </a:lnSpc>
            </a:pPr>
            <a:r>
              <a:rPr lang="en-IE" dirty="0" smtClean="0"/>
              <a:t>Where does MVC fit into software Development?</a:t>
            </a:r>
          </a:p>
          <a:p>
            <a:pPr lvl="1">
              <a:lnSpc>
                <a:spcPct val="120000"/>
              </a:lnSpc>
            </a:pPr>
            <a:r>
              <a:rPr lang="en-IE" dirty="0" smtClean="0"/>
              <a:t>What is the relationship between OO and MVC?</a:t>
            </a:r>
          </a:p>
          <a:p>
            <a:pPr>
              <a:lnSpc>
                <a:spcPct val="120000"/>
              </a:lnSpc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13656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MVC</a:t>
            </a:r>
            <a:endParaRPr lang="en-I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107504" y="1287873"/>
            <a:ext cx="8856984" cy="5400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IE" sz="2400" dirty="0" smtClean="0"/>
              <a:t>MVC (model-view-controller) is an </a:t>
            </a:r>
            <a:r>
              <a:rPr lang="en-IE" sz="2400" u="sng" dirty="0" smtClean="0"/>
              <a:t>architectural</a:t>
            </a:r>
            <a:r>
              <a:rPr lang="en-IE" sz="2400" dirty="0" smtClean="0"/>
              <a:t> </a:t>
            </a:r>
            <a:r>
              <a:rPr lang="en-IE" sz="2400" u="sng" dirty="0" smtClean="0"/>
              <a:t>pattern</a:t>
            </a:r>
          </a:p>
          <a:p>
            <a:pPr lvl="1">
              <a:lnSpc>
                <a:spcPct val="120000"/>
              </a:lnSpc>
            </a:pPr>
            <a:r>
              <a:rPr lang="en-IE" sz="1800" dirty="0" smtClean="0"/>
              <a:t>Helps us to organise software components/objects into a working application</a:t>
            </a:r>
          </a:p>
          <a:p>
            <a:pPr lvl="1">
              <a:lnSpc>
                <a:spcPct val="120000"/>
              </a:lnSpc>
            </a:pPr>
            <a:r>
              <a:rPr lang="en-IE" sz="1800" dirty="0"/>
              <a:t>Independent of software </a:t>
            </a:r>
            <a:r>
              <a:rPr lang="en-IE" sz="1800" dirty="0" smtClean="0"/>
              <a:t>language, code or OS </a:t>
            </a:r>
          </a:p>
          <a:p>
            <a:pPr lvl="2">
              <a:lnSpc>
                <a:spcPct val="120000"/>
              </a:lnSpc>
            </a:pPr>
            <a:r>
              <a:rPr lang="en-IE" sz="1500" dirty="0" smtClean="0">
                <a:solidFill>
                  <a:srgbClr val="FF0000"/>
                </a:solidFill>
              </a:rPr>
              <a:t>MVC is not code!!  </a:t>
            </a:r>
            <a:r>
              <a:rPr lang="en-IE" sz="1500" dirty="0" smtClean="0"/>
              <a:t>It’s a pattern, a way of organising/dividing problem space into distinct independent areas</a:t>
            </a:r>
            <a:endParaRPr lang="en-IE" sz="1500" dirty="0"/>
          </a:p>
          <a:p>
            <a:pPr lvl="1">
              <a:lnSpc>
                <a:spcPct val="120000"/>
              </a:lnSpc>
            </a:pPr>
            <a:endParaRPr lang="en-IE" sz="1800" dirty="0" smtClean="0"/>
          </a:p>
          <a:p>
            <a:pPr>
              <a:lnSpc>
                <a:spcPct val="120000"/>
              </a:lnSpc>
            </a:pPr>
            <a:r>
              <a:rPr lang="en-IE" sz="2400" dirty="0" smtClean="0"/>
              <a:t>Helps us to divide up an application into 3 separate distinct areas </a:t>
            </a:r>
          </a:p>
          <a:p>
            <a:pPr marL="0" indent="0">
              <a:lnSpc>
                <a:spcPct val="120000"/>
              </a:lnSpc>
              <a:buNone/>
            </a:pPr>
            <a:endParaRPr lang="en-IE" sz="600" dirty="0" smtClean="0"/>
          </a:p>
          <a:p>
            <a:pPr marL="594360" indent="-457200">
              <a:lnSpc>
                <a:spcPct val="120000"/>
              </a:lnSpc>
              <a:buFont typeface="+mj-lt"/>
              <a:buAutoNum type="arabicPeriod"/>
            </a:pPr>
            <a:r>
              <a:rPr lang="en-IE" sz="2300" dirty="0" smtClean="0">
                <a:solidFill>
                  <a:srgbClr val="FF0000"/>
                </a:solidFill>
              </a:rPr>
              <a:t>Domain</a:t>
            </a:r>
            <a:r>
              <a:rPr lang="en-IE" sz="2300" dirty="0" smtClean="0"/>
              <a:t>     	 = business data and rules   		- </a:t>
            </a:r>
            <a:r>
              <a:rPr lang="en-IE" sz="2300" dirty="0" smtClean="0">
                <a:solidFill>
                  <a:srgbClr val="00B050"/>
                </a:solidFill>
              </a:rPr>
              <a:t>Model</a:t>
            </a:r>
          </a:p>
          <a:p>
            <a:pPr marL="594360" indent="-457200">
              <a:lnSpc>
                <a:spcPct val="120000"/>
              </a:lnSpc>
              <a:buFont typeface="+mj-lt"/>
              <a:buAutoNum type="arabicPeriod"/>
            </a:pPr>
            <a:r>
              <a:rPr lang="en-IE" sz="2300" dirty="0" smtClean="0">
                <a:solidFill>
                  <a:srgbClr val="FF0000"/>
                </a:solidFill>
              </a:rPr>
              <a:t>Presentation</a:t>
            </a:r>
            <a:r>
              <a:rPr lang="en-IE" sz="2300" dirty="0" smtClean="0"/>
              <a:t>  	 = displaying of business info		- </a:t>
            </a:r>
            <a:r>
              <a:rPr lang="en-IE" sz="2300" dirty="0" smtClean="0">
                <a:solidFill>
                  <a:srgbClr val="00B050"/>
                </a:solidFill>
              </a:rPr>
              <a:t>View</a:t>
            </a:r>
          </a:p>
          <a:p>
            <a:pPr marL="594360" indent="-457200">
              <a:lnSpc>
                <a:spcPct val="120000"/>
              </a:lnSpc>
              <a:buFont typeface="+mj-lt"/>
              <a:buAutoNum type="arabicPeriod"/>
            </a:pPr>
            <a:r>
              <a:rPr lang="en-IE" sz="2300" dirty="0" smtClean="0">
                <a:solidFill>
                  <a:srgbClr val="FF0000"/>
                </a:solidFill>
              </a:rPr>
              <a:t>User interaction     </a:t>
            </a:r>
            <a:r>
              <a:rPr lang="en-IE" sz="2300" dirty="0" smtClean="0">
                <a:solidFill>
                  <a:schemeClr val="tx1"/>
                </a:solidFill>
              </a:rPr>
              <a:t>=</a:t>
            </a:r>
            <a:r>
              <a:rPr lang="en-IE" sz="2300" dirty="0" smtClean="0">
                <a:solidFill>
                  <a:srgbClr val="FF0000"/>
                </a:solidFill>
              </a:rPr>
              <a:t> </a:t>
            </a:r>
            <a:r>
              <a:rPr lang="en-IE" sz="2300" dirty="0" smtClean="0">
                <a:solidFill>
                  <a:schemeClr val="tx1"/>
                </a:solidFill>
              </a:rPr>
              <a:t>interactions</a:t>
            </a:r>
            <a:r>
              <a:rPr lang="en-IE" sz="2300" dirty="0" smtClean="0">
                <a:solidFill>
                  <a:srgbClr val="FF0000"/>
                </a:solidFill>
              </a:rPr>
              <a:t> </a:t>
            </a:r>
            <a:r>
              <a:rPr lang="en-IE" sz="2300" dirty="0" smtClean="0"/>
              <a:t>with our system   	- </a:t>
            </a:r>
            <a:r>
              <a:rPr lang="en-IE" sz="2300" dirty="0" smtClean="0">
                <a:solidFill>
                  <a:srgbClr val="00B050"/>
                </a:solidFill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4198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MVC</a:t>
            </a:r>
            <a:endParaRPr lang="en-IE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107504" y="1287873"/>
            <a:ext cx="8712968" cy="5400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IE" sz="3200" dirty="0"/>
              <a:t>The Model-View-Controller (MVC) </a:t>
            </a:r>
            <a:r>
              <a:rPr lang="en-IE" sz="3200" b="1" dirty="0" smtClean="0">
                <a:solidFill>
                  <a:srgbClr val="FF0000"/>
                </a:solidFill>
              </a:rPr>
              <a:t>architectural </a:t>
            </a:r>
            <a:r>
              <a:rPr lang="en-IE" sz="3200" b="1" dirty="0">
                <a:solidFill>
                  <a:srgbClr val="FF0000"/>
                </a:solidFill>
              </a:rPr>
              <a:t>pattern </a:t>
            </a:r>
            <a:r>
              <a:rPr lang="en-IE" sz="3200" dirty="0"/>
              <a:t>separates an application into three main components: </a:t>
            </a:r>
            <a:endParaRPr lang="en-IE" sz="3200" dirty="0" smtClean="0"/>
          </a:p>
          <a:p>
            <a:pPr lvl="1">
              <a:lnSpc>
                <a:spcPct val="120000"/>
              </a:lnSpc>
            </a:pPr>
            <a:r>
              <a:rPr lang="en-IE" b="1" dirty="0" smtClean="0">
                <a:solidFill>
                  <a:srgbClr val="FF0000"/>
                </a:solidFill>
              </a:rPr>
              <a:t>the model   (Business Logic)</a:t>
            </a:r>
            <a:endParaRPr lang="en-IE" b="1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IE" dirty="0"/>
              <a:t>implement the logic for the </a:t>
            </a:r>
            <a:r>
              <a:rPr lang="en-IE" dirty="0" smtClean="0"/>
              <a:t>applications </a:t>
            </a:r>
            <a:r>
              <a:rPr lang="en-IE" dirty="0"/>
              <a:t>data domain</a:t>
            </a:r>
            <a:r>
              <a:rPr lang="en-IE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IE" dirty="0"/>
              <a:t>Often, model objects retrieve and store model state in a </a:t>
            </a:r>
            <a:r>
              <a:rPr lang="en-IE" dirty="0" smtClean="0"/>
              <a:t>database</a:t>
            </a:r>
          </a:p>
          <a:p>
            <a:pPr lvl="2">
              <a:lnSpc>
                <a:spcPct val="120000"/>
              </a:lnSpc>
            </a:pPr>
            <a:r>
              <a:rPr lang="en-IE" dirty="0" smtClean="0"/>
              <a:t>In small apps the database class (</a:t>
            </a:r>
            <a:r>
              <a:rPr lang="en-IE" dirty="0" err="1" smtClean="0"/>
              <a:t>e.g</a:t>
            </a:r>
            <a:r>
              <a:rPr lang="en-IE" dirty="0" smtClean="0"/>
              <a:t> entity classes will be the model)</a:t>
            </a:r>
          </a:p>
          <a:p>
            <a:pPr lvl="1">
              <a:lnSpc>
                <a:spcPct val="120000"/>
              </a:lnSpc>
            </a:pPr>
            <a:r>
              <a:rPr lang="en-IE" b="1" dirty="0" smtClean="0">
                <a:solidFill>
                  <a:srgbClr val="FF0000"/>
                </a:solidFill>
              </a:rPr>
              <a:t>the view (UI logic) </a:t>
            </a:r>
          </a:p>
          <a:p>
            <a:pPr lvl="2">
              <a:lnSpc>
                <a:spcPct val="120000"/>
              </a:lnSpc>
            </a:pPr>
            <a:r>
              <a:rPr lang="en-IE" dirty="0"/>
              <a:t>the components that display the </a:t>
            </a:r>
            <a:r>
              <a:rPr lang="en-IE" dirty="0" smtClean="0"/>
              <a:t>applications </a:t>
            </a:r>
            <a:r>
              <a:rPr lang="en-IE" dirty="0"/>
              <a:t>user interface (UI</a:t>
            </a:r>
            <a:r>
              <a:rPr lang="en-IE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IE" dirty="0" smtClean="0"/>
              <a:t>In web app this often means generating HTML to display in browser</a:t>
            </a:r>
          </a:p>
          <a:p>
            <a:pPr lvl="2">
              <a:lnSpc>
                <a:spcPct val="120000"/>
              </a:lnSpc>
            </a:pPr>
            <a:r>
              <a:rPr lang="en-IE" dirty="0" smtClean="0"/>
              <a:t>Typically</a:t>
            </a:r>
            <a:r>
              <a:rPr lang="en-IE" dirty="0"/>
              <a:t>, this UI is created from the model </a:t>
            </a:r>
            <a:r>
              <a:rPr lang="en-IE" dirty="0" smtClean="0"/>
              <a:t>data</a:t>
            </a:r>
          </a:p>
          <a:p>
            <a:pPr lvl="2">
              <a:lnSpc>
                <a:spcPct val="120000"/>
              </a:lnSpc>
            </a:pPr>
            <a:r>
              <a:rPr lang="en-IE" dirty="0" smtClean="0"/>
              <a:t>Views should concentrate only on </a:t>
            </a:r>
            <a:r>
              <a:rPr lang="en-IE" i="1" dirty="0" smtClean="0"/>
              <a:t>displaying</a:t>
            </a:r>
            <a:r>
              <a:rPr lang="en-IE" dirty="0" smtClean="0"/>
              <a:t> data and should not contain any business logic</a:t>
            </a:r>
          </a:p>
          <a:p>
            <a:pPr lvl="1">
              <a:lnSpc>
                <a:spcPct val="120000"/>
              </a:lnSpc>
            </a:pPr>
            <a:r>
              <a:rPr lang="en-IE" b="1" dirty="0" smtClean="0">
                <a:solidFill>
                  <a:srgbClr val="FF0000"/>
                </a:solidFill>
              </a:rPr>
              <a:t>the controller  (Input Logic)</a:t>
            </a:r>
          </a:p>
          <a:p>
            <a:pPr lvl="2">
              <a:lnSpc>
                <a:spcPct val="120000"/>
              </a:lnSpc>
            </a:pPr>
            <a:r>
              <a:rPr lang="en-IE" dirty="0" smtClean="0"/>
              <a:t>The </a:t>
            </a:r>
            <a:r>
              <a:rPr lang="en-IE" dirty="0"/>
              <a:t>components that handle user interaction, work with the model, and ultimately select a view to render that displays UI. </a:t>
            </a:r>
            <a:endParaRPr lang="en-IE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Controllers receive input from users via the view, then work with the model to perform specific actions, passing the results back to the view.</a:t>
            </a:r>
            <a:endParaRPr lang="en-IE" dirty="0" smtClean="0"/>
          </a:p>
          <a:p>
            <a:pPr>
              <a:lnSpc>
                <a:spcPct val="120000"/>
              </a:lnSpc>
            </a:pPr>
            <a:r>
              <a:rPr lang="en-IE" b="1" dirty="0" smtClean="0"/>
              <a:t>SOC (Separation of concerns)</a:t>
            </a:r>
            <a:r>
              <a:rPr lang="en-IE" dirty="0" smtClean="0"/>
              <a:t> : MVC helps </a:t>
            </a:r>
            <a:r>
              <a:rPr lang="en-IE" dirty="0"/>
              <a:t>you create applications that separate the different aspects of the application (input logic, business logic, and UI logic), while providing a loose coupling between these elements</a:t>
            </a:r>
            <a:r>
              <a:rPr lang="en-IE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48757"/>
            <a:ext cx="2489324" cy="203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7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251926" y="5000747"/>
            <a:ext cx="1640554" cy="10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Rounded Rectangle 22"/>
          <p:cNvSpPr/>
          <p:nvPr/>
        </p:nvSpPr>
        <p:spPr>
          <a:xfrm>
            <a:off x="4876533" y="5000747"/>
            <a:ext cx="1986538" cy="10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MVC  </a:t>
            </a:r>
            <a:r>
              <a:rPr lang="en-IE" i="1" dirty="0" err="1" smtClean="0"/>
              <a:t>v</a:t>
            </a:r>
            <a:r>
              <a:rPr lang="en-IE" sz="3600" i="1" dirty="0" err="1" smtClean="0"/>
              <a:t>s</a:t>
            </a:r>
            <a:r>
              <a:rPr lang="en-IE" i="1" dirty="0" smtClean="0"/>
              <a:t> </a:t>
            </a:r>
            <a:r>
              <a:rPr lang="en-IE" dirty="0" smtClean="0"/>
              <a:t> OO design</a:t>
            </a:r>
            <a:endParaRPr lang="en-I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660" y="1307754"/>
            <a:ext cx="4104456" cy="5069160"/>
          </a:xfrm>
        </p:spPr>
        <p:txBody>
          <a:bodyPr/>
          <a:lstStyle/>
          <a:p>
            <a:pPr marL="0" indent="0">
              <a:buNone/>
            </a:pPr>
            <a:r>
              <a:rPr lang="en-IE" b="1" dirty="0" smtClean="0"/>
              <a:t>OO Design</a:t>
            </a:r>
          </a:p>
          <a:p>
            <a:r>
              <a:rPr lang="en-IE" sz="2400" u="sng" dirty="0" smtClean="0">
                <a:solidFill>
                  <a:srgbClr val="002060"/>
                </a:solidFill>
              </a:rPr>
              <a:t>Coding </a:t>
            </a:r>
            <a:r>
              <a:rPr lang="en-IE" sz="2400" u="sng" dirty="0" smtClean="0"/>
              <a:t>: </a:t>
            </a:r>
            <a:r>
              <a:rPr lang="en-IE" sz="2400" dirty="0" smtClean="0"/>
              <a:t>Break up problem into classes(objects)  that represent your system</a:t>
            </a:r>
          </a:p>
          <a:p>
            <a:endParaRPr lang="en-IE" sz="2400" dirty="0"/>
          </a:p>
          <a:p>
            <a:r>
              <a:rPr lang="en-IE" sz="2000" dirty="0" err="1" smtClean="0"/>
              <a:t>e.g</a:t>
            </a:r>
            <a:r>
              <a:rPr lang="en-IE" sz="2000" dirty="0" smtClean="0"/>
              <a:t> Classes in a banking App</a:t>
            </a:r>
            <a:endParaRPr lang="en-IE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774839" y="1340768"/>
            <a:ext cx="4176464" cy="5102761"/>
          </a:xfrm>
        </p:spPr>
        <p:txBody>
          <a:bodyPr/>
          <a:lstStyle/>
          <a:p>
            <a:pPr marL="0" indent="0">
              <a:buNone/>
            </a:pPr>
            <a:r>
              <a:rPr lang="en-IE" b="1" dirty="0" smtClean="0"/>
              <a:t>MVC Pattern</a:t>
            </a:r>
          </a:p>
          <a:p>
            <a:r>
              <a:rPr lang="en-IE" sz="2400" u="sng" dirty="0" smtClean="0">
                <a:solidFill>
                  <a:srgbClr val="002060"/>
                </a:solidFill>
              </a:rPr>
              <a:t>Organising</a:t>
            </a:r>
            <a:r>
              <a:rPr lang="en-IE" sz="2400" dirty="0" smtClean="0">
                <a:solidFill>
                  <a:srgbClr val="002060"/>
                </a:solidFill>
              </a:rPr>
              <a:t> </a:t>
            </a:r>
            <a:r>
              <a:rPr lang="en-IE" sz="2400" dirty="0" smtClean="0"/>
              <a:t>all the objects into manageable chunks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7444" y="3965074"/>
            <a:ext cx="1166765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u="sng" dirty="0" smtClean="0">
                <a:solidFill>
                  <a:srgbClr val="FF0000"/>
                </a:solidFill>
              </a:rPr>
              <a:t>Customer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1" y="3965074"/>
            <a:ext cx="1082348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E" sz="1200" u="sng" dirty="0" smtClean="0">
                <a:solidFill>
                  <a:srgbClr val="FF0000"/>
                </a:solidFill>
              </a:rPr>
              <a:t>Bank Account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7785" y="3965074"/>
            <a:ext cx="1387948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u="sng" dirty="0" err="1">
                <a:solidFill>
                  <a:srgbClr val="FF0000"/>
                </a:solidFill>
              </a:rPr>
              <a:t>A</a:t>
            </a:r>
            <a:r>
              <a:rPr lang="en-IE" sz="1200" u="sng" dirty="0" err="1" smtClean="0">
                <a:solidFill>
                  <a:srgbClr val="FF0000"/>
                </a:solidFill>
              </a:rPr>
              <a:t>ccountDisplay</a:t>
            </a:r>
            <a:endParaRPr lang="en-IE" sz="1200" u="sng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7444" y="4689597"/>
            <a:ext cx="1166765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u="sng" dirty="0" err="1">
                <a:solidFill>
                  <a:srgbClr val="FF0000"/>
                </a:solidFill>
              </a:rPr>
              <a:t>C</a:t>
            </a:r>
            <a:r>
              <a:rPr lang="en-IE" sz="1200" u="sng" dirty="0" err="1" smtClean="0">
                <a:solidFill>
                  <a:srgbClr val="FF0000"/>
                </a:solidFill>
              </a:rPr>
              <a:t>reditCard</a:t>
            </a:r>
            <a:endParaRPr lang="en-IE" sz="1200" u="sng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5930" y="5405735"/>
            <a:ext cx="1171924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u="sng" dirty="0" err="1" smtClean="0">
                <a:solidFill>
                  <a:srgbClr val="FF0000"/>
                </a:solidFill>
              </a:rPr>
              <a:t>DataReport</a:t>
            </a:r>
            <a:endParaRPr lang="en-IE" sz="1200" u="sng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2" y="4689597"/>
            <a:ext cx="1082347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u="sng" dirty="0" err="1" smtClean="0">
                <a:solidFill>
                  <a:srgbClr val="FF0000"/>
                </a:solidFill>
              </a:rPr>
              <a:t>UserInput</a:t>
            </a:r>
            <a:endParaRPr lang="en-IE" sz="1200" u="sng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61750" y="3501008"/>
            <a:ext cx="2738642" cy="1020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185726" y="5329212"/>
            <a:ext cx="1368152" cy="1692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IE" sz="1100" u="sng" dirty="0" err="1" smtClean="0">
                <a:solidFill>
                  <a:srgbClr val="FF0000"/>
                </a:solidFill>
              </a:rPr>
              <a:t>DataReport</a:t>
            </a:r>
            <a:endParaRPr lang="en-IE" sz="1100" u="sng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5726" y="5090578"/>
            <a:ext cx="1368152" cy="1692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IE" sz="1100" u="sng" dirty="0" err="1">
                <a:solidFill>
                  <a:srgbClr val="FF0000"/>
                </a:solidFill>
              </a:rPr>
              <a:t>A</a:t>
            </a:r>
            <a:r>
              <a:rPr lang="en-IE" sz="1100" u="sng" dirty="0" err="1" smtClean="0">
                <a:solidFill>
                  <a:srgbClr val="FF0000"/>
                </a:solidFill>
              </a:rPr>
              <a:t>ccountDisplay</a:t>
            </a:r>
            <a:endParaRPr lang="en-IE" sz="1100" u="sng" dirty="0" smtClean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322" y="3585445"/>
            <a:ext cx="1234433" cy="184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IE" sz="1200" u="sng" dirty="0" err="1" smtClean="0">
                <a:solidFill>
                  <a:srgbClr val="FF0000"/>
                </a:solidFill>
              </a:rPr>
              <a:t>BankAccount</a:t>
            </a:r>
            <a:endParaRPr lang="en-IE" sz="1200" u="sng" dirty="0" smtClean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083" y="3585444"/>
            <a:ext cx="1167987" cy="184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IE" sz="1200" u="sng" dirty="0" smtClean="0">
                <a:solidFill>
                  <a:srgbClr val="FF0000"/>
                </a:solidFill>
              </a:rPr>
              <a:t>Customer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3083" y="3842334"/>
            <a:ext cx="1167987" cy="184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IE" sz="1200" u="sng" dirty="0" err="1" smtClean="0">
                <a:solidFill>
                  <a:srgbClr val="FF0000"/>
                </a:solidFill>
              </a:rPr>
              <a:t>DatabaseAccess</a:t>
            </a:r>
            <a:r>
              <a:rPr lang="en-IE" sz="1200" u="sng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784" y="5405735"/>
            <a:ext cx="1387950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u="sng" dirty="0" smtClean="0">
                <a:solidFill>
                  <a:srgbClr val="FF0000"/>
                </a:solidFill>
              </a:rPr>
              <a:t>Database Access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520" y="5405735"/>
            <a:ext cx="1082349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u="sng" dirty="0" smtClean="0">
                <a:solidFill>
                  <a:srgbClr val="FF0000"/>
                </a:solidFill>
              </a:rPr>
              <a:t>Payments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27784" y="4682610"/>
            <a:ext cx="1387949" cy="6155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u="sng" dirty="0" err="1" smtClean="0">
                <a:solidFill>
                  <a:srgbClr val="FF0000"/>
                </a:solidFill>
              </a:rPr>
              <a:t>Bankstatement</a:t>
            </a:r>
            <a:endParaRPr lang="en-IE" sz="1200" u="sng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E" sz="1100" dirty="0" smtClean="0"/>
              <a:t>Properties</a:t>
            </a:r>
          </a:p>
          <a:p>
            <a:pPr marL="285750" indent="-285750">
              <a:buFontTx/>
              <a:buChar char="-"/>
            </a:pPr>
            <a:r>
              <a:rPr lang="en-IE" sz="1100" dirty="0" smtClean="0"/>
              <a:t>Methods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80312" y="5203939"/>
            <a:ext cx="1368152" cy="1692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IE" sz="1100" u="sng" dirty="0" err="1" smtClean="0">
                <a:solidFill>
                  <a:srgbClr val="FF0000"/>
                </a:solidFill>
              </a:rPr>
              <a:t>UserInput</a:t>
            </a:r>
            <a:endParaRPr lang="en-IE" sz="1100" u="sng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4322" y="3852620"/>
            <a:ext cx="1197642" cy="184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IE" sz="1200" u="sng" dirty="0" err="1">
                <a:solidFill>
                  <a:srgbClr val="FF0000"/>
                </a:solidFill>
              </a:rPr>
              <a:t>C</a:t>
            </a:r>
            <a:r>
              <a:rPr lang="en-IE" sz="1200" u="sng" dirty="0" err="1" smtClean="0">
                <a:solidFill>
                  <a:srgbClr val="FF0000"/>
                </a:solidFill>
              </a:rPr>
              <a:t>reditCard</a:t>
            </a:r>
            <a:endParaRPr lang="en-IE" sz="1200" u="sng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85726" y="5563979"/>
            <a:ext cx="1368152" cy="1692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IE" sz="1100" u="sng" dirty="0" err="1" smtClean="0">
                <a:solidFill>
                  <a:srgbClr val="FF0000"/>
                </a:solidFill>
              </a:rPr>
              <a:t>Bankstatement</a:t>
            </a:r>
            <a:endParaRPr lang="en-IE" sz="1100" u="sng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1" y="4089501"/>
            <a:ext cx="1150959" cy="184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IE" sz="1200" u="sng" dirty="0" smtClean="0">
                <a:solidFill>
                  <a:srgbClr val="FF0000"/>
                </a:solidFill>
              </a:rPr>
              <a:t>Payments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5845" y="31316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u="sng" dirty="0" smtClean="0"/>
              <a:t>Model</a:t>
            </a:r>
            <a:endParaRPr lang="en-IE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364088" y="4643844"/>
            <a:ext cx="63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u="sng" dirty="0" smtClean="0"/>
              <a:t>View</a:t>
            </a:r>
            <a:endParaRPr lang="en-IE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7427962" y="4643844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u="sng" dirty="0" smtClean="0"/>
              <a:t>Controller</a:t>
            </a:r>
            <a:endParaRPr lang="en-IE" b="1" u="sng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499992" y="1340768"/>
            <a:ext cx="0" cy="5112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2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/>
              <a:t>Pattern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MVC pattern is not new (dates back to 1978 &amp; </a:t>
            </a:r>
            <a:r>
              <a:rPr lang="en-US" dirty="0"/>
              <a:t>S</a:t>
            </a:r>
            <a:r>
              <a:rPr lang="en-US" dirty="0" smtClean="0"/>
              <a:t>malltalk</a:t>
            </a:r>
            <a:r>
              <a:rPr lang="en-US" dirty="0" smtClean="0"/>
              <a:t>) but gaining popularity with web-apps because : </a:t>
            </a:r>
          </a:p>
          <a:p>
            <a:r>
              <a:rPr lang="en-US" dirty="0" smtClean="0"/>
              <a:t>User interaction with MVC follows a cycle 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User takes an action,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 response  the application changes its data model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&amp; delivers an updated view to the user</a:t>
            </a:r>
          </a:p>
          <a:p>
            <a:pPr lvl="1"/>
            <a:r>
              <a:rPr lang="en-US" i="1" dirty="0" smtClean="0"/>
              <a:t>Cycle repeats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None/>
            </a:pPr>
            <a:r>
              <a:rPr lang="en-US" dirty="0" smtClean="0"/>
              <a:t>(very convenient fit for web applications delivered as series of HTTP requests and responses)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024" y="142852"/>
            <a:ext cx="8153400" cy="824136"/>
          </a:xfrm>
        </p:spPr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124200" y="5013176"/>
            <a:ext cx="3124200" cy="1143000"/>
          </a:xfrm>
          <a:prstGeom prst="rect">
            <a:avLst/>
          </a:prstGeom>
          <a:ln>
            <a:headEnd/>
            <a:tailEnd/>
          </a:ln>
          <a:effectLst>
            <a:outerShdw blurRad="88900" dist="152400" dir="2400000" sx="101000" sy="101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model</a:t>
            </a:r>
          </a:p>
          <a:p>
            <a:pPr algn="ctr"/>
            <a:r>
              <a:rPr lang="en-US" i="1" dirty="0" smtClean="0"/>
              <a:t>(&amp; business rules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071538" y="2360614"/>
            <a:ext cx="2714644" cy="1384311"/>
          </a:xfrm>
          <a:prstGeom prst="rect">
            <a:avLst/>
          </a:prstGeom>
          <a:ln>
            <a:headEnd/>
            <a:tailEnd/>
          </a:ln>
          <a:effectLst>
            <a:outerShdw blurRad="88900" dist="152400" dir="2400000" sx="101000" sy="101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Data </a:t>
            </a:r>
            <a:r>
              <a:rPr lang="en-US" dirty="0"/>
              <a:t>display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5448328" y="2247912"/>
            <a:ext cx="2695572" cy="1497013"/>
          </a:xfrm>
          <a:prstGeom prst="rect">
            <a:avLst/>
          </a:prstGeom>
          <a:ln>
            <a:headEnd/>
            <a:tailEnd/>
          </a:ln>
          <a:effectLst>
            <a:outerShdw blurRad="88900" dist="152400" dir="2400000" sx="101000" sy="101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 smtClean="0"/>
              <a:t> User </a:t>
            </a:r>
            <a:r>
              <a:rPr lang="en-US" dirty="0"/>
              <a:t>input</a:t>
            </a:r>
          </a:p>
        </p:txBody>
      </p:sp>
      <p:cxnSp>
        <p:nvCxnSpPr>
          <p:cNvPr id="137225" name="AutoShape 9"/>
          <p:cNvCxnSpPr>
            <a:cxnSpLocks noChangeShapeType="1"/>
          </p:cNvCxnSpPr>
          <p:nvPr/>
        </p:nvCxnSpPr>
        <p:spPr bwMode="auto">
          <a:xfrm flipH="1">
            <a:off x="3995936" y="3068960"/>
            <a:ext cx="1224136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209847" y="4941168"/>
            <a:ext cx="1150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chemeClr val="accent2"/>
                </a:solidFill>
              </a:rPr>
              <a:t>Model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893244" y="2329716"/>
            <a:ext cx="8806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2"/>
                </a:solidFill>
              </a:rPr>
              <a:t>View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000760" y="2247912"/>
            <a:ext cx="1656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Controller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137230" name="AutoShape 14"/>
          <p:cNvSpPr>
            <a:spLocks noChangeArrowheads="1"/>
          </p:cNvSpPr>
          <p:nvPr/>
        </p:nvSpPr>
        <p:spPr bwMode="auto">
          <a:xfrm>
            <a:off x="5796136" y="5445224"/>
            <a:ext cx="1066800" cy="914400"/>
          </a:xfrm>
          <a:prstGeom prst="flowChartMagneticDisk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88900" dist="152400" dir="2400000" sx="101000" sy="1010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IE"/>
          </a:p>
        </p:txBody>
      </p:sp>
      <p:pic>
        <p:nvPicPr>
          <p:cNvPr id="137231" name="Picture 15"/>
          <p:cNvPicPr>
            <a:picLocks noChangeAspect="1" noChangeArrowheads="1"/>
          </p:cNvPicPr>
          <p:nvPr/>
        </p:nvPicPr>
        <p:blipFill>
          <a:blip r:embed="rId3"/>
          <a:srcRect t="7246" r="21053" b="44440"/>
          <a:stretch>
            <a:fillRect/>
          </a:stretch>
        </p:blipFill>
        <p:spPr bwMode="auto">
          <a:xfrm>
            <a:off x="2627784" y="2772922"/>
            <a:ext cx="1075560" cy="76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3503" y="2764178"/>
            <a:ext cx="5693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UI</a:t>
            </a:r>
            <a:r>
              <a:rPr lang="en-US" sz="24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33503" y="5470546"/>
            <a:ext cx="862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dirty="0"/>
              <a:t>:</a:t>
            </a:r>
          </a:p>
        </p:txBody>
      </p:sp>
      <p:cxnSp>
        <p:nvCxnSpPr>
          <p:cNvPr id="137237" name="AutoShape 21"/>
          <p:cNvCxnSpPr>
            <a:cxnSpLocks noChangeShapeType="1"/>
          </p:cNvCxnSpPr>
          <p:nvPr/>
        </p:nvCxnSpPr>
        <p:spPr bwMode="auto">
          <a:xfrm flipH="1">
            <a:off x="4283968" y="3068960"/>
            <a:ext cx="1008112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pic>
        <p:nvPicPr>
          <p:cNvPr id="137241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4" y="2819416"/>
            <a:ext cx="1066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7242" name="Line 26"/>
          <p:cNvSpPr>
            <a:spLocks noChangeShapeType="1"/>
          </p:cNvSpPr>
          <p:nvPr/>
        </p:nvSpPr>
        <p:spPr bwMode="auto">
          <a:xfrm flipV="1">
            <a:off x="3071802" y="1571612"/>
            <a:ext cx="1071570" cy="428628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5072066" y="1571612"/>
            <a:ext cx="1000132" cy="571504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572132" y="3857628"/>
            <a:ext cx="1214446" cy="108354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3131840" y="3933056"/>
            <a:ext cx="571504" cy="1008112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E"/>
          </a:p>
        </p:txBody>
      </p:sp>
      <p:pic>
        <p:nvPicPr>
          <p:cNvPr id="307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2" y="981494"/>
            <a:ext cx="922824" cy="87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SOC (Separation of </a:t>
            </a:r>
            <a:r>
              <a:rPr lang="en-IE" dirty="0" smtClean="0"/>
              <a:t>concerns)</a:t>
            </a:r>
            <a:endParaRPr lang="en-US" dirty="0"/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Separation between the data layer and the interface is the key:</a:t>
            </a:r>
          </a:p>
          <a:p>
            <a:pPr lvl="1"/>
            <a:r>
              <a:rPr lang="en-US" dirty="0"/>
              <a:t>The view is easily replaced or expanded.</a:t>
            </a:r>
          </a:p>
          <a:p>
            <a:pPr lvl="1"/>
            <a:r>
              <a:rPr lang="en-US" dirty="0"/>
              <a:t>Model data changes are reflected in all </a:t>
            </a:r>
            <a:r>
              <a:rPr lang="en-US" dirty="0" smtClean="0"/>
              <a:t>attached views because </a:t>
            </a:r>
            <a:r>
              <a:rPr lang="en-US" dirty="0"/>
              <a:t>all views are </a:t>
            </a:r>
            <a:r>
              <a:rPr lang="en-US" dirty="0" smtClean="0"/>
              <a:t>observers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Better scalability since UI and application logic are separated.</a:t>
            </a:r>
          </a:p>
          <a:p>
            <a:pPr lvl="1"/>
            <a:r>
              <a:rPr lang="en-US" dirty="0"/>
              <a:t>Distribution over a network is greatly </a:t>
            </a:r>
            <a:r>
              <a:rPr lang="en-US" dirty="0" smtClean="0"/>
              <a:t>simplified (because application is split up).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1504</Words>
  <Application>Microsoft Office PowerPoint</Application>
  <PresentationFormat>On-screen Show (4:3)</PresentationFormat>
  <Paragraphs>361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MVC Architectural Pattern</vt:lpstr>
      <vt:lpstr>Overview</vt:lpstr>
      <vt:lpstr>MVC</vt:lpstr>
      <vt:lpstr>MVC</vt:lpstr>
      <vt:lpstr>MVC</vt:lpstr>
      <vt:lpstr>MVC  vs  OO design</vt:lpstr>
      <vt:lpstr>MVC Pattern</vt:lpstr>
      <vt:lpstr>Model-View-Controller (MVC)</vt:lpstr>
      <vt:lpstr>SOC (Separation of concerns)</vt:lpstr>
      <vt:lpstr>Advantages</vt:lpstr>
      <vt:lpstr>ASP.NET MVC</vt:lpstr>
      <vt:lpstr>ASP.Net MVC</vt:lpstr>
      <vt:lpstr>ASP.Net MVC</vt:lpstr>
      <vt:lpstr>Pre MVC : Static Website</vt:lpstr>
      <vt:lpstr>Pre MVC : Dynamic Website</vt:lpstr>
      <vt:lpstr>MVC : Dynamic Website</vt:lpstr>
      <vt:lpstr>ASP.NET MVC Web Request process flow</vt:lpstr>
      <vt:lpstr>What is ASP.Net MVC ? </vt:lpstr>
      <vt:lpstr>What is ASP.Net MVC ? </vt:lpstr>
      <vt:lpstr>What is ASP.Net MVC ? </vt:lpstr>
      <vt:lpstr>What is ASP.Net MVC ? </vt:lpstr>
      <vt:lpstr>What is ASP.Net MVC ? </vt:lpstr>
      <vt:lpstr>What is ASP.Net MVC ?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Walsh</dc:creator>
  <cp:lastModifiedBy>Clynch, Gary - Lecturer of Computing</cp:lastModifiedBy>
  <cp:revision>78</cp:revision>
  <dcterms:created xsi:type="dcterms:W3CDTF">2013-09-25T20:52:38Z</dcterms:created>
  <dcterms:modified xsi:type="dcterms:W3CDTF">2015-01-27T11:09:52Z</dcterms:modified>
</cp:coreProperties>
</file>