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63" r:id="rId5"/>
    <p:sldId id="272" r:id="rId6"/>
    <p:sldId id="273" r:id="rId7"/>
    <p:sldId id="278" r:id="rId8"/>
    <p:sldId id="268" r:id="rId9"/>
    <p:sldId id="277" r:id="rId10"/>
    <p:sldId id="267" r:id="rId11"/>
    <p:sldId id="27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9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6A4DB-1B1D-47D8-8151-C22545210BEE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9347E-8E24-4CF4-A647-6AC29D7E4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3C5A-BB8A-9E0C-4695-2F5A50E5D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B469A-ABAD-DEB3-E9A3-E50A89B5B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6257-CDBF-7515-16B7-74C6EC3F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BEE-CF72-4233-A253-2A06A24FD0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3D007-03A1-F230-CE0F-4AE1A151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D122D-3EE1-3CBE-0446-748A0DBB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8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4FAB-073B-253F-4C5C-758B66C1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8464-30D4-F421-7260-5DE3DF071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9917E-4AFF-EFF7-C635-114C1006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BEE-CF72-4233-A253-2A06A24FD0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5335-EACC-0F78-C835-4A63ABD6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70ED2-E013-45E8-827F-E9056712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8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9126A-1BDB-A900-FD34-E243C6682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5FE8C-E962-0C69-770D-4D4FA6903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FAFA-8024-F00E-47EA-B2577018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BEE-CF72-4233-A253-2A06A24FD0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E65B4-872C-0CFE-1963-EE7F199E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7E5C-121F-1B9C-4755-9B2BF98D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45EF-A36A-CF89-99B9-F0F4921F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4EBB-FB9C-17C3-EA84-B394A3DA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F75F-5687-5E20-73EE-F74A4A94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BEE-CF72-4233-A253-2A06A24FD0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A8D1-5A20-DD7E-EC55-67A06F08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12BA5-D2E7-6966-673E-35E16294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A801-22C4-AE06-1122-221446B0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42BD-7FDF-66C6-B929-7DA9A7B9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2A38-23B5-8D2E-9D5F-39CCF899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BEE-CF72-4233-A253-2A06A24FD0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7515C-3183-56F2-44C9-DC583425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0DA7D-4059-11B3-A58E-D75CC7E3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7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412B-F328-CEBD-B1DF-C3E74A17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858E4-99A8-2D30-628B-833040DA5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9E904-0279-0FE2-C7FC-5093C5522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0F22A-9C99-FD38-9A9A-378C812E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BEE-CF72-4233-A253-2A06A24FD0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A44EB-B49D-5DC3-4886-9C71641D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21153-D6CD-D5CC-B297-F827D043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8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1D7A-C146-E952-F930-8D5319A9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5FD16-D50A-A96F-FF0C-BBB0F2E62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F57A9-2A78-C984-331E-3D21742BC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7D367-F687-68FF-F027-5A0CA5183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50F52-3D81-18E3-0DB2-7E1E03928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D7959-0975-97F5-5C76-B53882B1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BEE-CF72-4233-A253-2A06A24FD0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A5DDE-6068-516A-9FE1-7F7A7437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CF7AC-2834-EEC3-1E42-14C826F0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C99B-F9AF-C7B2-B894-87ECE4B6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ADE5E-EA2B-0C7F-138E-B5F4AF3F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BEE-CF72-4233-A253-2A06A24FD0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7AE3E-2307-E903-E74A-027F53B1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8F2EA-270D-CEDD-17D3-93C95DEF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0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BA595-7525-2F5D-46F2-C67B53C3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BEE-CF72-4233-A253-2A06A24FD0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8E4A7-27B6-7424-B620-4A5140A0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C536C-F1FE-5061-6534-00DDC19D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4339-8284-13A7-F90F-4AAFD2FC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A7AC-4D52-CD8E-A2EC-0B9ABAE8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2B70C-FD4B-1D76-7F08-A4815AA6B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6269C-BFD4-9214-39DD-2B98813F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BEE-CF72-4233-A253-2A06A24FD0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92CC1-8E87-717E-E3EB-684746EC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10549-EB4E-D62A-2D3C-49BA1252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6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9DD0-A316-12E8-21D2-2D966BE2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D38B0-C4EC-D6F1-FA6B-1C612013B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981-DCA6-13E9-1B04-F3684AF93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2A962-8B10-70C9-F1EC-E2AB1BCD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BEE-CF72-4233-A253-2A06A24FD0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30B30-2709-D76C-4D46-9EE547AE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6511C-114F-A3F7-0830-7A35B50E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8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F91A2-1341-228F-5306-3B1A283C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BE3C1-2A38-BAA8-D968-AB5F4F859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C43C-2DEC-8A71-52FD-356E899A2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FBEE-CF72-4233-A253-2A06A24FD0D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0E363-40B9-87F7-3FBE-8E207E14A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E7AF5-7519-3CB0-A1EA-FDB508AC0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8B1E0-72C3-409C-9AA6-32E9FD87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5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Rockbuster_16944945822470/Story1?:language=en-US&amp;publish=yes&amp;:display_count=n&amp;:origin=viz_share_lin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6D81-0D18-5267-398C-557616317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427"/>
            <a:ext cx="9144000" cy="2069432"/>
          </a:xfrm>
          <a:ln w="12700">
            <a:solidFill>
              <a:schemeClr val="accent2"/>
            </a:solidFill>
          </a:ln>
        </p:spPr>
        <p:txBody>
          <a:bodyPr anchor="ctr"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MOVIES AND MARKET ANALYSIS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FOR ROCKBUSTER STEALTH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B5817-7AE0-3634-9F90-709DB05B9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0720" y="4646227"/>
            <a:ext cx="236728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Prepared by Marta Kolesnyk</a:t>
            </a:r>
          </a:p>
        </p:txBody>
      </p:sp>
    </p:spTree>
    <p:extLst>
      <p:ext uri="{BB962C8B-B14F-4D97-AF65-F5344CB8AC3E}">
        <p14:creationId xmlns:p14="http://schemas.microsoft.com/office/powerpoint/2010/main" val="354949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17165E-0E27-A5F5-1C62-E93799FDCFF4}"/>
              </a:ext>
            </a:extLst>
          </p:cNvPr>
          <p:cNvSpPr txBox="1">
            <a:spLocks/>
          </p:cNvSpPr>
          <p:nvPr/>
        </p:nvSpPr>
        <p:spPr>
          <a:xfrm>
            <a:off x="1706995" y="1920598"/>
            <a:ext cx="9032050" cy="22457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l">
              <a:buNone/>
            </a:pPr>
            <a:r>
              <a:rPr lang="en-US" sz="4400" b="1" i="0" u="none" strike="noStrike" baseline="0" dirty="0"/>
              <a:t>Where are customers with a high lifetime value based? </a:t>
            </a:r>
          </a:p>
        </p:txBody>
      </p:sp>
    </p:spTree>
    <p:extLst>
      <p:ext uri="{BB962C8B-B14F-4D97-AF65-F5344CB8AC3E}">
        <p14:creationId xmlns:p14="http://schemas.microsoft.com/office/powerpoint/2010/main" val="286969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4BB766-BA20-D772-F29C-9D0045469AF8}"/>
              </a:ext>
            </a:extLst>
          </p:cNvPr>
          <p:cNvSpPr txBox="1"/>
          <p:nvPr/>
        </p:nvSpPr>
        <p:spPr>
          <a:xfrm>
            <a:off x="3043413" y="499576"/>
            <a:ext cx="6510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+mj-lt"/>
              </a:rPr>
              <a:t>COUNTRIES WITH THE MOST LOYAL CUSTOMERS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7BAF22-9981-1B95-C8CE-C5648E5D7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4" y="994528"/>
            <a:ext cx="11690318" cy="581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7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BCEA-8CF5-C86F-D8E2-AA28F35A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683" y="462386"/>
            <a:ext cx="4853884" cy="865882"/>
          </a:xfrm>
        </p:spPr>
        <p:txBody>
          <a:bodyPr>
            <a:normAutofit/>
          </a:bodyPr>
          <a:lstStyle/>
          <a:p>
            <a:r>
              <a:rPr lang="en-US" sz="3600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5874-6D76-DB40-0EF6-4C740C73A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430" y="1519419"/>
            <a:ext cx="9254000" cy="23691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dirty="0">
              <a:latin typeface="+mj-lt"/>
            </a:endParaRPr>
          </a:p>
          <a:p>
            <a:pPr marL="0" indent="0" algn="l">
              <a:buNone/>
            </a:pPr>
            <a:endParaRPr lang="en-US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41A7BD-84CA-20B0-2B9E-E1ECC211E2EE}"/>
              </a:ext>
            </a:extLst>
          </p:cNvPr>
          <p:cNvCxnSpPr/>
          <p:nvPr/>
        </p:nvCxnSpPr>
        <p:spPr>
          <a:xfrm>
            <a:off x="1560666" y="847366"/>
            <a:ext cx="0" cy="54657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6003AB-FEDF-3EEF-57AE-63041DEA7DF9}"/>
              </a:ext>
            </a:extLst>
          </p:cNvPr>
          <p:cNvSpPr txBox="1"/>
          <p:nvPr/>
        </p:nvSpPr>
        <p:spPr>
          <a:xfrm>
            <a:off x="2024456" y="4053163"/>
            <a:ext cx="94264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Analyze countries with only 1 customer to determine the reasons of the </a:t>
            </a:r>
            <a:r>
              <a:rPr lang="en-US" sz="2000"/>
              <a:t>low company products’ </a:t>
            </a:r>
            <a:r>
              <a:rPr lang="en-US" sz="2000" dirty="0"/>
              <a:t>popularity in these places.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Consider surveying the existing customers to find out their product preferences and use results of the survey to modify the current movie catalog. </a:t>
            </a:r>
          </a:p>
          <a:p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86F8B5-92A0-3498-674C-60CA4AAB257A}"/>
              </a:ext>
            </a:extLst>
          </p:cNvPr>
          <p:cNvSpPr txBox="1">
            <a:spLocks/>
          </p:cNvSpPr>
          <p:nvPr/>
        </p:nvSpPr>
        <p:spPr>
          <a:xfrm>
            <a:off x="2110683" y="3760431"/>
            <a:ext cx="4853884" cy="865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NEXT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6F875-9BB3-4055-6646-5AC9E0535155}"/>
              </a:ext>
            </a:extLst>
          </p:cNvPr>
          <p:cNvSpPr txBox="1"/>
          <p:nvPr/>
        </p:nvSpPr>
        <p:spPr>
          <a:xfrm>
            <a:off x="2110683" y="1391985"/>
            <a:ext cx="925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Extend licenses for movies with the most popular genres and ratings.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Prioritize Asia, North and South America regions when launching the online platform.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Introduce special rates or rewards for loyal customers to encourage them to rent more movies and to attract new customers. 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7102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6D81-0D18-5267-398C-557616317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128" y="2213811"/>
            <a:ext cx="9144000" cy="1880604"/>
          </a:xfrm>
          <a:solidFill>
            <a:schemeClr val="accent5">
              <a:lumMod val="50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C468E-9684-D625-8CBF-6B8560DD4E48}"/>
              </a:ext>
            </a:extLst>
          </p:cNvPr>
          <p:cNvSpPr txBox="1"/>
          <p:nvPr/>
        </p:nvSpPr>
        <p:spPr>
          <a:xfrm>
            <a:off x="3286340" y="4448247"/>
            <a:ext cx="6036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All visualizations are available on </a:t>
            </a:r>
            <a:r>
              <a:rPr lang="en-US" sz="2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Public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045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BCEA-8CF5-C86F-D8E2-AA28F35A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64" y="2399442"/>
            <a:ext cx="3155712" cy="1325563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5874-6D76-DB40-0EF6-4C740C73A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872" y="1265036"/>
            <a:ext cx="6836801" cy="519381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u="none" strike="noStrike" baseline="0" dirty="0" err="1">
                <a:latin typeface="+mj-lt"/>
              </a:rPr>
              <a:t>Rockbuster</a:t>
            </a:r>
            <a:r>
              <a:rPr lang="en-US" b="0" i="0" u="none" strike="noStrike" baseline="0" dirty="0">
                <a:latin typeface="+mj-lt"/>
              </a:rPr>
              <a:t> Stealth LLC is a movie rental company that used to have stores around the world. </a:t>
            </a:r>
          </a:p>
          <a:p>
            <a:pPr marL="0" indent="0" algn="l">
              <a:buNone/>
            </a:pPr>
            <a:endParaRPr lang="en-US" dirty="0">
              <a:latin typeface="+mj-lt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+mj-lt"/>
              </a:rPr>
              <a:t>Facing stiff competition from </a:t>
            </a:r>
            <a:r>
              <a:rPr lang="en-US" b="0" i="0" u="none" strike="noStrike" baseline="0">
                <a:latin typeface="+mj-lt"/>
              </a:rPr>
              <a:t>streaming services, </a:t>
            </a:r>
            <a:r>
              <a:rPr lang="en-US" b="0" i="0" u="none" strike="noStrike" baseline="0" dirty="0">
                <a:latin typeface="+mj-lt"/>
              </a:rPr>
              <a:t>the </a:t>
            </a:r>
            <a:r>
              <a:rPr lang="en-US" b="0" i="0" u="none" strike="noStrike" baseline="0" dirty="0" err="1">
                <a:latin typeface="+mj-lt"/>
              </a:rPr>
              <a:t>Rockbuster</a:t>
            </a:r>
            <a:r>
              <a:rPr lang="en-US" b="0" i="0" u="none" strike="noStrike" baseline="0" dirty="0">
                <a:latin typeface="+mj-lt"/>
              </a:rPr>
              <a:t> Stealth management team is planning to use i</a:t>
            </a:r>
            <a:r>
              <a:rPr lang="en-US" dirty="0">
                <a:latin typeface="+mj-lt"/>
              </a:rPr>
              <a:t>t</a:t>
            </a:r>
            <a:r>
              <a:rPr lang="en-US" b="0" i="0" u="none" strike="noStrike" baseline="0" dirty="0">
                <a:latin typeface="+mj-lt"/>
              </a:rPr>
              <a:t>s existing movie licenses to launch an online video rental service in order to stay competitive.</a:t>
            </a:r>
            <a:endParaRPr lang="en-US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41A7BD-84CA-20B0-2B9E-E1ECC211E2EE}"/>
              </a:ext>
            </a:extLst>
          </p:cNvPr>
          <p:cNvCxnSpPr/>
          <p:nvPr/>
        </p:nvCxnSpPr>
        <p:spPr>
          <a:xfrm>
            <a:off x="3953232" y="696112"/>
            <a:ext cx="0" cy="54657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6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A2F0-C983-BC45-8275-4A99303E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91" y="2206564"/>
            <a:ext cx="2757523" cy="1325563"/>
          </a:xfrm>
        </p:spPr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F19A2-B8FE-37BF-CB08-28BAFA7F2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978" y="2422418"/>
            <a:ext cx="7975220" cy="15294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Determine the most profitable movies and regions that should be prioritized when switching to the online platform.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B3CF8C-AFDA-DE6C-F49C-6DCDB475A25D}"/>
              </a:ext>
            </a:extLst>
          </p:cNvPr>
          <p:cNvCxnSpPr/>
          <p:nvPr/>
        </p:nvCxnSpPr>
        <p:spPr>
          <a:xfrm>
            <a:off x="3423844" y="696112"/>
            <a:ext cx="0" cy="54657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4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D2EA8A-8527-18DD-BA6B-45EE204675B9}"/>
              </a:ext>
            </a:extLst>
          </p:cNvPr>
          <p:cNvSpPr/>
          <p:nvPr/>
        </p:nvSpPr>
        <p:spPr>
          <a:xfrm>
            <a:off x="22779" y="1927084"/>
            <a:ext cx="12192000" cy="30024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01136-2175-E0E4-35A3-336D06A7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71" y="3201811"/>
            <a:ext cx="1546650" cy="89471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1,000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BB27BE0-E1A9-E215-4054-969108F3A7C7}"/>
              </a:ext>
            </a:extLst>
          </p:cNvPr>
          <p:cNvSpPr txBox="1">
            <a:spLocks/>
          </p:cNvSpPr>
          <p:nvPr/>
        </p:nvSpPr>
        <p:spPr>
          <a:xfrm>
            <a:off x="491399" y="2406805"/>
            <a:ext cx="1625236" cy="795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Amount of movies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17BA9CA-B78E-6610-5FAF-E1C5C841D454}"/>
              </a:ext>
            </a:extLst>
          </p:cNvPr>
          <p:cNvSpPr txBox="1">
            <a:spLocks/>
          </p:cNvSpPr>
          <p:nvPr/>
        </p:nvSpPr>
        <p:spPr>
          <a:xfrm>
            <a:off x="7213397" y="2500117"/>
            <a:ext cx="2163248" cy="581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Average      rental duration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BE49B39-A3AD-AC32-1BDF-55A92762E5DC}"/>
              </a:ext>
            </a:extLst>
          </p:cNvPr>
          <p:cNvSpPr txBox="1">
            <a:spLocks/>
          </p:cNvSpPr>
          <p:nvPr/>
        </p:nvSpPr>
        <p:spPr>
          <a:xfrm>
            <a:off x="7631901" y="3194385"/>
            <a:ext cx="1821830" cy="79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5 days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E255175-FA01-DD61-C4C8-E34F5E574C15}"/>
              </a:ext>
            </a:extLst>
          </p:cNvPr>
          <p:cNvSpPr txBox="1">
            <a:spLocks/>
          </p:cNvSpPr>
          <p:nvPr/>
        </p:nvSpPr>
        <p:spPr>
          <a:xfrm>
            <a:off x="4633090" y="2380284"/>
            <a:ext cx="2220242" cy="795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Most common movie language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865BB77-9FB3-3C8D-1D3B-472FF6EA117A}"/>
              </a:ext>
            </a:extLst>
          </p:cNvPr>
          <p:cNvSpPr txBox="1">
            <a:spLocks/>
          </p:cNvSpPr>
          <p:nvPr/>
        </p:nvSpPr>
        <p:spPr>
          <a:xfrm>
            <a:off x="4983376" y="3272207"/>
            <a:ext cx="1869956" cy="71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English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40D4AD2-AFC4-B7B8-100D-6581E65DA77F}"/>
              </a:ext>
            </a:extLst>
          </p:cNvPr>
          <p:cNvSpPr txBox="1">
            <a:spLocks/>
          </p:cNvSpPr>
          <p:nvPr/>
        </p:nvSpPr>
        <p:spPr>
          <a:xfrm>
            <a:off x="3512292" y="531394"/>
            <a:ext cx="4686769" cy="79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DATA OVERVIEW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70EB949-3F6A-5265-9ACE-C0B4588B9CB9}"/>
              </a:ext>
            </a:extLst>
          </p:cNvPr>
          <p:cNvSpPr txBox="1">
            <a:spLocks/>
          </p:cNvSpPr>
          <p:nvPr/>
        </p:nvSpPr>
        <p:spPr>
          <a:xfrm>
            <a:off x="2653938" y="2380285"/>
            <a:ext cx="1546650" cy="79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Number of customers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80529A1-7723-C71C-783C-29B268DDE246}"/>
              </a:ext>
            </a:extLst>
          </p:cNvPr>
          <p:cNvSpPr txBox="1">
            <a:spLocks/>
          </p:cNvSpPr>
          <p:nvPr/>
        </p:nvSpPr>
        <p:spPr>
          <a:xfrm>
            <a:off x="2964290" y="3379592"/>
            <a:ext cx="1609672" cy="579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599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18E941A-CDCB-78D2-FD41-F285F741240A}"/>
              </a:ext>
            </a:extLst>
          </p:cNvPr>
          <p:cNvSpPr txBox="1">
            <a:spLocks/>
          </p:cNvSpPr>
          <p:nvPr/>
        </p:nvSpPr>
        <p:spPr>
          <a:xfrm>
            <a:off x="9828515" y="2500117"/>
            <a:ext cx="1926995" cy="581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Average      rental rate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8722EEB-3039-94F3-12EB-2478950AEA22}"/>
              </a:ext>
            </a:extLst>
          </p:cNvPr>
          <p:cNvSpPr txBox="1">
            <a:spLocks/>
          </p:cNvSpPr>
          <p:nvPr/>
        </p:nvSpPr>
        <p:spPr>
          <a:xfrm>
            <a:off x="10139935" y="3194385"/>
            <a:ext cx="1821830" cy="79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$2.98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69D944-57F5-0591-C1C7-E2F0E9165AFA}"/>
              </a:ext>
            </a:extLst>
          </p:cNvPr>
          <p:cNvSpPr txBox="1"/>
          <p:nvPr/>
        </p:nvSpPr>
        <p:spPr>
          <a:xfrm>
            <a:off x="0" y="202727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D0814A3-97B8-AF83-F046-90DFE24775FF}"/>
              </a:ext>
            </a:extLst>
          </p:cNvPr>
          <p:cNvSpPr/>
          <p:nvPr/>
        </p:nvSpPr>
        <p:spPr>
          <a:xfrm>
            <a:off x="597055" y="4333068"/>
            <a:ext cx="1284108" cy="129478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Presentation with bar chart RTL">
            <a:extLst>
              <a:ext uri="{FF2B5EF4-FFF2-40B4-BE49-F238E27FC236}">
                <a16:creationId xmlns:a16="http://schemas.microsoft.com/office/drawing/2014/main" id="{C9CC65FC-6847-5C88-4D1E-CE8109CF1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587" y="4593793"/>
            <a:ext cx="829181" cy="829181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85E300D0-7975-F392-9BA6-074527FE8B81}"/>
              </a:ext>
            </a:extLst>
          </p:cNvPr>
          <p:cNvSpPr/>
          <p:nvPr/>
        </p:nvSpPr>
        <p:spPr>
          <a:xfrm>
            <a:off x="2785209" y="4375439"/>
            <a:ext cx="1284108" cy="129478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4A59C00-6C63-A6B4-7D6D-E17956372A5A}"/>
              </a:ext>
            </a:extLst>
          </p:cNvPr>
          <p:cNvSpPr/>
          <p:nvPr/>
        </p:nvSpPr>
        <p:spPr>
          <a:xfrm>
            <a:off x="5162698" y="4358183"/>
            <a:ext cx="1284108" cy="129478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1110EF9-DB60-6203-6388-021A5C3863FE}"/>
              </a:ext>
            </a:extLst>
          </p:cNvPr>
          <p:cNvSpPr/>
          <p:nvPr/>
        </p:nvSpPr>
        <p:spPr>
          <a:xfrm>
            <a:off x="7711766" y="4358183"/>
            <a:ext cx="1284108" cy="129478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711DFA5-9094-6130-17BA-63D0AF86376F}"/>
              </a:ext>
            </a:extLst>
          </p:cNvPr>
          <p:cNvSpPr/>
          <p:nvPr/>
        </p:nvSpPr>
        <p:spPr>
          <a:xfrm>
            <a:off x="10260834" y="4320447"/>
            <a:ext cx="1284108" cy="129478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Money">
            <a:extLst>
              <a:ext uri="{FF2B5EF4-FFF2-40B4-BE49-F238E27FC236}">
                <a16:creationId xmlns:a16="http://schemas.microsoft.com/office/drawing/2014/main" id="{E4BE64F1-CE21-0774-5331-1EB95CF87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2931" y="4555974"/>
            <a:ext cx="795005" cy="795005"/>
          </a:xfrm>
          <a:prstGeom prst="rect">
            <a:avLst/>
          </a:prstGeom>
        </p:spPr>
      </p:pic>
      <p:pic>
        <p:nvPicPr>
          <p:cNvPr id="32" name="Graphic 31" descr="Hourglass">
            <a:extLst>
              <a:ext uri="{FF2B5EF4-FFF2-40B4-BE49-F238E27FC236}">
                <a16:creationId xmlns:a16="http://schemas.microsoft.com/office/drawing/2014/main" id="{4C478644-5B6A-F7CD-E375-10785DA9E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82198" y="4593793"/>
            <a:ext cx="748573" cy="748573"/>
          </a:xfrm>
          <a:prstGeom prst="rect">
            <a:avLst/>
          </a:prstGeom>
        </p:spPr>
      </p:pic>
      <p:pic>
        <p:nvPicPr>
          <p:cNvPr id="38" name="Graphic 37" descr="Globe">
            <a:extLst>
              <a:ext uri="{FF2B5EF4-FFF2-40B4-BE49-F238E27FC236}">
                <a16:creationId xmlns:a16="http://schemas.microsoft.com/office/drawing/2014/main" id="{3F74FCBD-57BF-F611-5F85-73BCDB5FBE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1658" y="4641520"/>
            <a:ext cx="672898" cy="672898"/>
          </a:xfrm>
          <a:prstGeom prst="rect">
            <a:avLst/>
          </a:prstGeom>
        </p:spPr>
      </p:pic>
      <p:pic>
        <p:nvPicPr>
          <p:cNvPr id="28" name="Graphic 27" descr="Target Audience">
            <a:extLst>
              <a:ext uri="{FF2B5EF4-FFF2-40B4-BE49-F238E27FC236}">
                <a16:creationId xmlns:a16="http://schemas.microsoft.com/office/drawing/2014/main" id="{0085FA16-70A9-D0B3-79CF-DB806649CF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7239" y="45656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6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17165E-0E27-A5F5-1C62-E93799FDCFF4}"/>
              </a:ext>
            </a:extLst>
          </p:cNvPr>
          <p:cNvSpPr txBox="1">
            <a:spLocks/>
          </p:cNvSpPr>
          <p:nvPr/>
        </p:nvSpPr>
        <p:spPr>
          <a:xfrm>
            <a:off x="1706995" y="1920598"/>
            <a:ext cx="9032050" cy="22457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i="0" u="none" strike="noStrike" baseline="0" dirty="0"/>
              <a:t>WHICH MOVIES CONTRIBUTED THE MOST/LEAST TO REVENUE GAIN?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507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173BA7-0D71-CC31-5E3F-E2CC7ED69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08" y="1251284"/>
            <a:ext cx="11363766" cy="54363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640376-AE1A-58CF-28B8-FF9FD01A57E0}"/>
              </a:ext>
            </a:extLst>
          </p:cNvPr>
          <p:cNvSpPr txBox="1"/>
          <p:nvPr/>
        </p:nvSpPr>
        <p:spPr>
          <a:xfrm>
            <a:off x="1065654" y="404930"/>
            <a:ext cx="95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</a:rPr>
              <a:t>MOVIES CONTRIBUTION TO THE REVENUE GAIN</a:t>
            </a:r>
          </a:p>
        </p:txBody>
      </p:sp>
    </p:spTree>
    <p:extLst>
      <p:ext uri="{BB962C8B-B14F-4D97-AF65-F5344CB8AC3E}">
        <p14:creationId xmlns:p14="http://schemas.microsoft.com/office/powerpoint/2010/main" val="403585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6E9B1F9-1C8A-583B-E612-1FFED4F990A5}"/>
              </a:ext>
            </a:extLst>
          </p:cNvPr>
          <p:cNvSpPr txBox="1"/>
          <p:nvPr/>
        </p:nvSpPr>
        <p:spPr>
          <a:xfrm>
            <a:off x="3650727" y="648926"/>
            <a:ext cx="443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</a:rPr>
              <a:t>MOVIES POPULARITY BY GENRE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4EFE10-E07D-40FF-A6D6-B850E6408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" y="1452259"/>
            <a:ext cx="11126346" cy="466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8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17165E-0E27-A5F5-1C62-E93799FDCFF4}"/>
              </a:ext>
            </a:extLst>
          </p:cNvPr>
          <p:cNvSpPr txBox="1">
            <a:spLocks/>
          </p:cNvSpPr>
          <p:nvPr/>
        </p:nvSpPr>
        <p:spPr>
          <a:xfrm>
            <a:off x="1686369" y="1913723"/>
            <a:ext cx="9032050" cy="22457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i="0" u="none" strike="noStrike" baseline="0" dirty="0"/>
              <a:t>How do sales and customer numbers vary between geographic regions?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535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14E3C2-FBE7-14A9-5B7D-FD8DD1BE8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7" y="1309861"/>
            <a:ext cx="11799710" cy="4971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4D5F7F-655F-5F6E-982E-08CC1BB5509A}"/>
              </a:ext>
            </a:extLst>
          </p:cNvPr>
          <p:cNvSpPr txBox="1"/>
          <p:nvPr/>
        </p:nvSpPr>
        <p:spPr>
          <a:xfrm>
            <a:off x="1694128" y="576809"/>
            <a:ext cx="950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</a:rPr>
              <a:t>SALES AND CUSTOMER NUMBERS ACROSS GEOGRAPHIC REGIONS</a:t>
            </a:r>
          </a:p>
        </p:txBody>
      </p:sp>
    </p:spTree>
    <p:extLst>
      <p:ext uri="{BB962C8B-B14F-4D97-AF65-F5344CB8AC3E}">
        <p14:creationId xmlns:p14="http://schemas.microsoft.com/office/powerpoint/2010/main" val="287425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268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MOVIES AND MARKET ANALYSIS FOR ROCKBUSTER STEALTH</vt:lpstr>
      <vt:lpstr>MOTIVATION</vt:lpstr>
      <vt:lpstr>OBJECTIVE</vt:lpstr>
      <vt:lpstr>1,000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Analysis for Rockbuster Stealth</dc:title>
  <dc:creator>marta.kolesnyk@outlook.com</dc:creator>
  <cp:lastModifiedBy>marta.kolesnyk@outlook.com</cp:lastModifiedBy>
  <cp:revision>17</cp:revision>
  <dcterms:created xsi:type="dcterms:W3CDTF">2023-09-11T21:13:44Z</dcterms:created>
  <dcterms:modified xsi:type="dcterms:W3CDTF">2023-09-16T00:51:27Z</dcterms:modified>
</cp:coreProperties>
</file>