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4" r:id="rId2"/>
    <p:sldId id="296" r:id="rId3"/>
    <p:sldId id="297" r:id="rId4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5F"/>
    <a:srgbClr val="9DF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5" autoAdjust="0"/>
    <p:restoredTop sz="94293" autoAdjust="0"/>
  </p:normalViewPr>
  <p:slideViewPr>
    <p:cSldViewPr>
      <p:cViewPr>
        <p:scale>
          <a:sx n="99" d="100"/>
          <a:sy n="99" d="100"/>
        </p:scale>
        <p:origin x="1496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C59C-0B7E-439C-8D84-7EA43B7F9F62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85BF2-A6C9-45FE-B8EE-B7B2CA3A2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3DCD7-574A-4650-9A65-946F88E5CEE6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56C89-5671-468F-9EDB-C2652BD4AB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7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U_PPT_eld"/>
          <p:cNvPicPr>
            <a:picLocks noChangeAspect="1" noChangeArrowheads="1"/>
          </p:cNvPicPr>
          <p:nvPr userDrawn="1"/>
        </p:nvPicPr>
        <p:blipFill>
          <a:blip r:embed="rId2" cstate="print"/>
          <a:srcRect l="4988" t="-362"/>
          <a:stretch>
            <a:fillRect/>
          </a:stretch>
        </p:blipFill>
        <p:spPr bwMode="auto">
          <a:xfrm>
            <a:off x="0" y="1571625"/>
            <a:ext cx="7258050" cy="5286375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008000" y="2437200"/>
            <a:ext cx="6631200" cy="1425600"/>
          </a:xfrm>
          <a:prstGeom prst="rect">
            <a:avLst/>
          </a:prstGeom>
        </p:spPr>
        <p:txBody>
          <a:bodyPr lIns="72000" tIns="36000" rIns="72000" bIns="36000" anchor="ctr" anchorCtr="0">
            <a:normAutofit/>
          </a:bodyPr>
          <a:lstStyle>
            <a:lvl1pPr algn="l">
              <a:defRPr sz="44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08000" y="3859200"/>
            <a:ext cx="6631200" cy="116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900"/>
              </a:lnSpc>
              <a:spcBef>
                <a:spcPts val="480"/>
              </a:spcBef>
              <a:buNone/>
              <a:defRPr sz="20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81200" y="6152400"/>
            <a:ext cx="1123200" cy="280800"/>
          </a:xfrm>
        </p:spPr>
        <p:txBody>
          <a:bodyPr/>
          <a:lstStyle/>
          <a:p>
            <a:fld id="{DCAD0FF4-D49C-43BC-9119-4EF626B6C9BA}" type="datetime1">
              <a:rPr lang="en-GB" smtClean="0"/>
              <a:pPr/>
              <a:t>09/10/2018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936800" y="6152400"/>
            <a:ext cx="4492800" cy="280800"/>
          </a:xfrm>
        </p:spPr>
        <p:txBody>
          <a:bodyPr/>
          <a:lstStyle/>
          <a:p>
            <a:r>
              <a:rPr lang="en-GB" smtClean="0"/>
              <a:t>/Name Name, Institution or similar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88000" y="6152400"/>
            <a:ext cx="2133600" cy="280800"/>
          </a:xfrm>
        </p:spPr>
        <p:txBody>
          <a:bodyPr/>
          <a:lstStyle/>
          <a:p>
            <a:fld id="{400B66ED-EE6C-4E7E-848D-94DB84BF311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21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81200" y="6152400"/>
            <a:ext cx="11232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EFE5D8C-6658-4CE8-AFEF-D97C75A23B81}" type="datetime1">
              <a:rPr lang="en-GB" smtClean="0"/>
              <a:pPr/>
              <a:t>09/10/2018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36800" y="6152400"/>
            <a:ext cx="4492800" cy="518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GB" dirty="0" smtClean="0"/>
              <a:t>/Name </a:t>
            </a:r>
            <a:r>
              <a:rPr lang="en-GB" dirty="0" err="1" smtClean="0"/>
              <a:t>Name</a:t>
            </a:r>
            <a:r>
              <a:rPr lang="en-GB" dirty="0" smtClean="0"/>
              <a:t>, Institution or similar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88000" y="6152400"/>
            <a:ext cx="213360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00B66ED-EE6C-4E7E-848D-94DB84BF3115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92000" y="2808000"/>
            <a:ext cx="6850800" cy="32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792000" y="1944000"/>
            <a:ext cx="6850800" cy="79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11" name="Picture 10" descr="logo-org-engelsk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2800" y="288000"/>
            <a:ext cx="1062230" cy="10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ts val="2900"/>
        </a:lnSpc>
        <a:spcBef>
          <a:spcPct val="20000"/>
        </a:spcBef>
        <a:buSzPct val="93000"/>
        <a:buFont typeface="Verdana" pitchFamily="34" charset="0"/>
        <a:buChar char="●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kemi.su.se/" TargetMode="External"/><Relationship Id="rId12" Type="http://schemas.openxmlformats.org/officeDocument/2006/relationships/hyperlink" Target="http://www.kemi.su.se/english/" TargetMode="External"/><Relationship Id="rId13" Type="http://schemas.openxmlformats.org/officeDocument/2006/relationships/hyperlink" Target="http://www.science.su.se/forskning/forskningsomr%C3%A5den/sektionen-f%C3%B6r-geo-och-milj%C3%B6vetenskaper" TargetMode="External"/><Relationship Id="rId14" Type="http://schemas.openxmlformats.org/officeDocument/2006/relationships/hyperlink" Target="http://www.science.su.se/english/research/research-areas/section-for-earth-and-environmental-science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u.se/hjs/" TargetMode="External"/><Relationship Id="rId3" Type="http://schemas.openxmlformats.org/officeDocument/2006/relationships/hyperlink" Target="http://www.hum.su.se/" TargetMode="External"/><Relationship Id="rId4" Type="http://schemas.openxmlformats.org/officeDocument/2006/relationships/hyperlink" Target="http://www.hum.su.se/english/" TargetMode="External"/><Relationship Id="rId5" Type="http://schemas.openxmlformats.org/officeDocument/2006/relationships/hyperlink" Target="http://www.jurfak.su.se/" TargetMode="External"/><Relationship Id="rId6" Type="http://schemas.openxmlformats.org/officeDocument/2006/relationships/hyperlink" Target="http://www.jurfak.su.se/english/" TargetMode="External"/><Relationship Id="rId7" Type="http://schemas.openxmlformats.org/officeDocument/2006/relationships/hyperlink" Target="http://www.samfak.su.se/" TargetMode="External"/><Relationship Id="rId8" Type="http://schemas.openxmlformats.org/officeDocument/2006/relationships/hyperlink" Target="http://www.samfak.su.se/english/" TargetMode="External"/><Relationship Id="rId9" Type="http://schemas.openxmlformats.org/officeDocument/2006/relationships/hyperlink" Target="http://www.science.su.se/" TargetMode="External"/><Relationship Id="rId10" Type="http://schemas.openxmlformats.org/officeDocument/2006/relationships/hyperlink" Target="http://www.science.su.se/english/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su.se/publichealth" TargetMode="External"/><Relationship Id="rId20" Type="http://schemas.openxmlformats.org/officeDocument/2006/relationships/hyperlink" Target="http://www.statsvet.su.se/" TargetMode="External"/><Relationship Id="rId21" Type="http://schemas.openxmlformats.org/officeDocument/2006/relationships/hyperlink" Target="http://www.score.su.se/" TargetMode="External"/><Relationship Id="rId22" Type="http://schemas.openxmlformats.org/officeDocument/2006/relationships/hyperlink" Target="http://www.stressforskning.su.se/" TargetMode="External"/><Relationship Id="rId23" Type="http://schemas.openxmlformats.org/officeDocument/2006/relationships/hyperlink" Target="http://www.samfak.su.se/" TargetMode="External"/><Relationship Id="rId24" Type="http://schemas.openxmlformats.org/officeDocument/2006/relationships/hyperlink" Target="http://www.samfak.su.se/english/" TargetMode="External"/><Relationship Id="rId10" Type="http://schemas.openxmlformats.org/officeDocument/2006/relationships/hyperlink" Target="http://www.edu.su.se/" TargetMode="External"/><Relationship Id="rId11" Type="http://schemas.openxmlformats.org/officeDocument/2006/relationships/hyperlink" Target="http://www.criminology.su.se/" TargetMode="External"/><Relationship Id="rId12" Type="http://schemas.openxmlformats.org/officeDocument/2006/relationships/hyperlink" Target="http://www.humangeo.su.se/" TargetMode="External"/><Relationship Id="rId13" Type="http://schemas.openxmlformats.org/officeDocument/2006/relationships/hyperlink" Target="http://www.ne.su.se/" TargetMode="External"/><Relationship Id="rId14" Type="http://schemas.openxmlformats.org/officeDocument/2006/relationships/hyperlink" Target="http://www.psychology.su.se/" TargetMode="External"/><Relationship Id="rId15" Type="http://schemas.openxmlformats.org/officeDocument/2006/relationships/hyperlink" Target="http://www.socant.su.se/" TargetMode="External"/><Relationship Id="rId16" Type="http://schemas.openxmlformats.org/officeDocument/2006/relationships/hyperlink" Target="http://www.socarb.su.se/" TargetMode="External"/><Relationship Id="rId17" Type="http://schemas.openxmlformats.org/officeDocument/2006/relationships/hyperlink" Target="http://www.sociology.su.se/" TargetMode="External"/><Relationship Id="rId18" Type="http://schemas.openxmlformats.org/officeDocument/2006/relationships/hyperlink" Target="http://www.specped.su.se/" TargetMode="External"/><Relationship Id="rId19" Type="http://schemas.openxmlformats.org/officeDocument/2006/relationships/hyperlink" Target="http://www.statistics.su.se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buv.su.se/" TargetMode="External"/><Relationship Id="rId3" Type="http://schemas.openxmlformats.org/officeDocument/2006/relationships/hyperlink" Target="http://www.ki-su-arc.se/" TargetMode="External"/><Relationship Id="rId4" Type="http://schemas.openxmlformats.org/officeDocument/2006/relationships/hyperlink" Target="http://www.sbs.su.se/" TargetMode="External"/><Relationship Id="rId5" Type="http://schemas.openxmlformats.org/officeDocument/2006/relationships/hyperlink" Target="http://www.iies.su.se/" TargetMode="External"/><Relationship Id="rId6" Type="http://schemas.openxmlformats.org/officeDocument/2006/relationships/hyperlink" Target="http://www.sofi.su.se/" TargetMode="External"/><Relationship Id="rId7" Type="http://schemas.openxmlformats.org/officeDocument/2006/relationships/hyperlink" Target="http://www.dsv.su.se/" TargetMode="External"/><Relationship Id="rId8" Type="http://schemas.openxmlformats.org/officeDocument/2006/relationships/hyperlink" Target="http://www.ekohist.su.se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humangeo.su.se/english" TargetMode="External"/><Relationship Id="rId20" Type="http://schemas.openxmlformats.org/officeDocument/2006/relationships/hyperlink" Target="http://www.score.su.se/english/" TargetMode="External"/><Relationship Id="rId21" Type="http://schemas.openxmlformats.org/officeDocument/2006/relationships/hyperlink" Target="http://www.sofi.su.se/english/" TargetMode="External"/><Relationship Id="rId22" Type="http://schemas.openxmlformats.org/officeDocument/2006/relationships/hyperlink" Target="http://www.stressforskning.su.se/english/" TargetMode="External"/><Relationship Id="rId23" Type="http://schemas.openxmlformats.org/officeDocument/2006/relationships/hyperlink" Target="http://www.samfak.su.se/" TargetMode="External"/><Relationship Id="rId24" Type="http://schemas.openxmlformats.org/officeDocument/2006/relationships/hyperlink" Target="http://www.samfak.su.se/english/" TargetMode="External"/><Relationship Id="rId10" Type="http://schemas.openxmlformats.org/officeDocument/2006/relationships/hyperlink" Target="http://www.statsvet.su.se/english/" TargetMode="External"/><Relationship Id="rId11" Type="http://schemas.openxmlformats.org/officeDocument/2006/relationships/hyperlink" Target="http://www.psychology.su.se/english" TargetMode="External"/><Relationship Id="rId12" Type="http://schemas.openxmlformats.org/officeDocument/2006/relationships/hyperlink" Target="http://su.se/publichealth/english" TargetMode="External"/><Relationship Id="rId13" Type="http://schemas.openxmlformats.org/officeDocument/2006/relationships/hyperlink" Target="http://www.socant.su.se/english/" TargetMode="External"/><Relationship Id="rId14" Type="http://schemas.openxmlformats.org/officeDocument/2006/relationships/hyperlink" Target="http://www.socarb.su.se/english/" TargetMode="External"/><Relationship Id="rId15" Type="http://schemas.openxmlformats.org/officeDocument/2006/relationships/hyperlink" Target="http://www.sociology.su.se/english/" TargetMode="External"/><Relationship Id="rId16" Type="http://schemas.openxmlformats.org/officeDocument/2006/relationships/hyperlink" Target="http://www.specped.su.se/english/" TargetMode="External"/><Relationship Id="rId17" Type="http://schemas.openxmlformats.org/officeDocument/2006/relationships/hyperlink" Target="http://www.statistics.su.se/english/" TargetMode="External"/><Relationship Id="rId18" Type="http://schemas.openxmlformats.org/officeDocument/2006/relationships/hyperlink" Target="http://www.iies.su.se/" TargetMode="External"/><Relationship Id="rId19" Type="http://schemas.openxmlformats.org/officeDocument/2006/relationships/hyperlink" Target="http://www.sbs.su.se/en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i-su-arc.se/" TargetMode="External"/><Relationship Id="rId3" Type="http://schemas.openxmlformats.org/officeDocument/2006/relationships/hyperlink" Target="http://www.dsv.su.se/en/" TargetMode="External"/><Relationship Id="rId4" Type="http://schemas.openxmlformats.org/officeDocument/2006/relationships/hyperlink" Target="http://www.buv.su.se/english" TargetMode="External"/><Relationship Id="rId5" Type="http://schemas.openxmlformats.org/officeDocument/2006/relationships/hyperlink" Target="http://www.criminology.su.se/english/" TargetMode="External"/><Relationship Id="rId6" Type="http://schemas.openxmlformats.org/officeDocument/2006/relationships/hyperlink" Target="http://www.ekohist.su.se/english/" TargetMode="External"/><Relationship Id="rId7" Type="http://schemas.openxmlformats.org/officeDocument/2006/relationships/hyperlink" Target="http://www.ne.su.se/english/" TargetMode="External"/><Relationship Id="rId8" Type="http://schemas.openxmlformats.org/officeDocument/2006/relationships/hyperlink" Target="http://www.edu.su.se/engli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2972" y="598773"/>
            <a:ext cx="4163191" cy="64633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Stockholm University</a:t>
            </a:r>
            <a:endParaRPr lang="en-GB" sz="3600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986" y="1510094"/>
            <a:ext cx="4037195" cy="406265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>
                <a:lumMod val="10000"/>
                <a:lumOff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 fontAlgn="base"/>
            <a:r>
              <a:rPr lang="en-US" sz="2400" b="1" u="sng" dirty="0" err="1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Humanvetenskapliga</a:t>
            </a:r>
            <a:r>
              <a:rPr lang="en-US" sz="2400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2400" b="1" u="sng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området</a:t>
            </a:r>
            <a:endParaRPr lang="en-US" sz="2400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  <a:hlinkClick r:id="rId2"/>
            </a:endParaRPr>
          </a:p>
          <a:p>
            <a:pPr algn="ctr" fontAlgn="base"/>
            <a:r>
              <a:rPr lang="en-US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2"/>
              </a:rPr>
              <a:t>(Human Science Academic Area</a:t>
            </a:r>
            <a:r>
              <a:rPr lang="en-US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algn="ctr" fontAlgn="base"/>
            <a:endParaRPr lang="en-US" b="1" u="sng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2581898"/>
            <a:ext cx="3374127" cy="5847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3" tooltip="Humanistiska fakulteten webbplats"/>
              </a:rPr>
              <a:t>Humanistiska </a:t>
            </a:r>
            <a:r>
              <a:rPr lang="en-US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3" tooltip="Humanistiska fakulteten webbplats"/>
              </a:rPr>
              <a:t>fakultete</a:t>
            </a:r>
            <a:r>
              <a:rPr lang="en-US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n</a:t>
            </a:r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  <a:hlinkClick r:id="rId4"/>
            </a:endParaRPr>
          </a:p>
          <a:p>
            <a:pPr algn="ctr" fontAlgn="base"/>
            <a:r>
              <a:rPr lang="en-US" sz="1400" b="1" i="0" u="none" strike="noStrike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  <a:hlinkClick r:id="rId4"/>
              </a:rPr>
              <a:t>(Faculty of Humanities</a:t>
            </a:r>
            <a:r>
              <a:rPr lang="en-US" sz="14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4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3649165"/>
            <a:ext cx="3374127" cy="5847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5" tooltip="Juridiska fakultetens webbplats "/>
              </a:rPr>
              <a:t>Juridiska fakulteten</a:t>
            </a:r>
            <a:endParaRPr lang="en-US" b="1" i="0" u="sng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  <a:hlinkClick r:id="rId6"/>
            </a:endParaRPr>
          </a:p>
          <a:p>
            <a:pPr algn="ctr" fontAlgn="base"/>
            <a:r>
              <a:rPr lang="en-US" sz="1400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400" b="1" u="sng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6"/>
              </a:rPr>
              <a:t>Faculty of </a:t>
            </a:r>
            <a:r>
              <a:rPr lang="en-US" sz="1400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6"/>
              </a:rPr>
              <a:t>Law</a:t>
            </a:r>
            <a:r>
              <a:rPr lang="en-US" sz="14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4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281" y="4716433"/>
            <a:ext cx="3380604" cy="5847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28575">
            <a:solidFill>
              <a:schemeClr val="tx1">
                <a:lumMod val="25000"/>
                <a:lumOff val="75000"/>
              </a:schemeClr>
            </a:solidFill>
          </a:ln>
        </p:spPr>
        <p:txBody>
          <a:bodyPr wrap="none" anchor="ctr">
            <a:spAutoFit/>
          </a:bodyPr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7" tooltip="Samhällsvetenskapliga fakultetens webbplats "/>
              </a:rPr>
              <a:t>Samhällsvetenskapliga fakulteten</a:t>
            </a:r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  <a:hlinkClick r:id="rId8"/>
            </a:endParaRPr>
          </a:p>
          <a:p>
            <a:pPr algn="ctr" fontAlgn="base"/>
            <a:r>
              <a:rPr lang="en-US" sz="14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8"/>
              </a:rPr>
              <a:t>(</a:t>
            </a:r>
            <a:r>
              <a:rPr lang="en-US" sz="1400" b="1" i="0" u="none" strike="noStrike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  <a:hlinkClick r:id="rId8"/>
              </a:rPr>
              <a:t>Faculty of Social Sciences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400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4568" y="1510094"/>
            <a:ext cx="3850413" cy="4062651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>
                <a:lumMod val="10000"/>
                <a:lumOff val="90000"/>
              </a:schemeClr>
            </a:solidFill>
          </a:ln>
        </p:spPr>
        <p:txBody>
          <a:bodyPr wrap="none" anchor="ctr">
            <a:spAutoFit/>
          </a:bodyPr>
          <a:lstStyle/>
          <a:p>
            <a:pPr algn="ctr" fontAlgn="base"/>
            <a:r>
              <a:rPr lang="en-US" sz="2400" b="1" u="sng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9"/>
              </a:rPr>
              <a:t>Naturvetenskapliga </a:t>
            </a:r>
            <a:r>
              <a:rPr lang="en-US" sz="2400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9"/>
              </a:rPr>
              <a:t>området</a:t>
            </a:r>
            <a:endParaRPr lang="en-US" sz="2400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  <a:hlinkClick r:id="rId10"/>
            </a:endParaRPr>
          </a:p>
          <a:p>
            <a:pPr algn="ctr" fontAlgn="base"/>
            <a:r>
              <a:rPr lang="en-US" b="1" i="0" u="none" strike="noStrike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  <a:hlinkClick r:id="rId10"/>
              </a:rPr>
              <a:t>Science Academic Area</a:t>
            </a:r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endParaRPr lang="en-US" b="1" i="0" u="none" strike="noStrike" dirty="0" smtClean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48064" y="2581898"/>
            <a:ext cx="3247694" cy="477054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Matematisk-fysiska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sektionen</a:t>
            </a:r>
            <a:endParaRPr lang="en-US" sz="1400" b="1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r>
              <a:rPr lang="en-US" sz="1100" b="1" i="0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1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Mathematics-Physics </a:t>
            </a:r>
            <a:r>
              <a:rPr lang="en-US" sz="11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Section)</a:t>
            </a:r>
            <a:endParaRPr lang="en-US" sz="11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8064" y="3710722"/>
            <a:ext cx="3224896" cy="477054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1"/>
              </a:rPr>
              <a:t>Kemiska </a:t>
            </a:r>
            <a:r>
              <a:rPr lang="en-US" sz="14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1"/>
              </a:rPr>
              <a:t>sektionen</a:t>
            </a:r>
            <a:endParaRPr lang="en-US" sz="1400" b="1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r>
              <a:rPr lang="en-US" sz="11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1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2"/>
              </a:rPr>
              <a:t>Chemistry </a:t>
            </a:r>
            <a:r>
              <a:rPr lang="en-US" sz="11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2"/>
              </a:rPr>
              <a:t>Section</a:t>
            </a:r>
            <a:r>
              <a:rPr lang="en-US" sz="11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1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8064" y="3146310"/>
            <a:ext cx="3224895" cy="477054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Biologiska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sektionen</a:t>
            </a:r>
            <a:endParaRPr lang="en-US" sz="1400" b="1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r>
              <a:rPr lang="en-US" sz="1100" b="1" i="0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1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Biology </a:t>
            </a:r>
            <a:r>
              <a:rPr lang="en-US" sz="11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Section</a:t>
            </a:r>
            <a:r>
              <a:rPr lang="en-US" sz="1100" b="1" i="0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100" b="1" i="0" dirty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064" y="4275134"/>
            <a:ext cx="3244991" cy="469359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none" anchor="ctr">
            <a:spAutoFit/>
          </a:bodyPr>
          <a:lstStyle/>
          <a:p>
            <a:pPr algn="ctr" fontAlgn="base"/>
            <a:r>
              <a:rPr lang="en-US" sz="1400" b="1" u="sng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3"/>
              </a:rPr>
              <a:t>Sektionen för geo- och </a:t>
            </a:r>
            <a:r>
              <a:rPr lang="en-US" sz="1400" b="1" u="sng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3"/>
              </a:rPr>
              <a:t>miljövetenskaper</a:t>
            </a:r>
            <a:endParaRPr lang="en-US" sz="1400" b="1" u="sng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r>
              <a:rPr lang="en-US" sz="1050" b="1" i="0" u="sng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05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4"/>
              </a:rPr>
              <a:t>Section for Earth and Environmental </a:t>
            </a:r>
            <a:r>
              <a:rPr lang="en-US" sz="105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14"/>
              </a:rPr>
              <a:t>Sciences</a:t>
            </a:r>
            <a:r>
              <a:rPr lang="en-US" sz="1050" b="1" i="0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lang="en-US" sz="1050" b="1" i="0" dirty="0">
              <a:solidFill>
                <a:schemeClr val="bg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64" y="4831849"/>
            <a:ext cx="3224896" cy="469359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Centra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och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institut</a:t>
            </a:r>
            <a:r>
              <a:rPr lang="en-US" sz="1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under </a:t>
            </a:r>
            <a:r>
              <a:rPr lang="en-US" sz="1400" b="1" dirty="0" err="1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området</a:t>
            </a:r>
            <a:endParaRPr lang="en-US" sz="1400" b="1" dirty="0" smtClean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 fontAlgn="base"/>
            <a:r>
              <a:rPr lang="en-US" sz="1050" b="1" i="0" dirty="0" smtClean="0">
                <a:solidFill>
                  <a:schemeClr val="bg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105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Centres</a:t>
            </a:r>
            <a:r>
              <a:rPr lang="en-US" sz="105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and institutes within </a:t>
            </a:r>
            <a:r>
              <a:rPr lang="en-US" sz="105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science)</a:t>
            </a:r>
            <a:endParaRPr lang="en-US" sz="105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76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1268760"/>
            <a:ext cx="61926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u="sng" dirty="0" smtClean="0">
                <a:solidFill>
                  <a:srgbClr val="7D7D7D"/>
                </a:solidFill>
                <a:latin typeface="inherit" charset="0"/>
                <a:hlinkClick r:id="rId2"/>
              </a:rPr>
              <a:t>Barn- </a:t>
            </a:r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"/>
              </a:rPr>
              <a:t>och ungdomsvetenskapliga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3" tooltip="ARC-Forskning om äldre och åldrande"/>
              </a:rPr>
              <a:t>Forskning om äldre och åldrande (ARC)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4" tooltip="Företagsekonomiska institutionen"/>
              </a:rPr>
              <a:t>Företagsekonomiska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5" tooltip="IIES-Institutet för internationell ekonomi"/>
              </a:rPr>
              <a:t>Institutet för internationell ekonomi (IIES)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6" tooltip="SOFI-Institutet för social forskning "/>
              </a:rPr>
              <a:t>Institutet för social forskning (SOFI)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7" tooltip="Institutionen för data- och systemvetenskap"/>
              </a:rPr>
              <a:t>Institutionen för data- och systemvetenskap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8" tooltip="Ekonomisk-historiska institutionen"/>
              </a:rPr>
              <a:t>Institutionen för ekonomisk historiska och internationella relationer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9"/>
              </a:rPr>
              <a:t>Institutionen för folkhälsovetenskap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0"/>
              </a:rPr>
              <a:t>Institutionen för pedagogik och didaktik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1" tooltip="Kriminologiska institutionen"/>
              </a:rPr>
              <a:t>Kriminologiska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2" tooltip="Kulturgeografiska institutionen"/>
              </a:rPr>
              <a:t>Kulturgeografiska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3" tooltip="Nationalekonomiska institutionen"/>
              </a:rPr>
              <a:t>Nationalekonomiska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4" tooltip="Psykologiska institutionen"/>
              </a:rPr>
              <a:t>Psykologiska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5" tooltip="Socialantropologiska institutionen"/>
              </a:rPr>
              <a:t>Socialantropologiska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6" tooltip="Institutionen för socialt arbete - Socialhögskolan"/>
              </a:rPr>
              <a:t>Institutionen för socialt arbete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7" tooltip="Sociologiska institutionen"/>
              </a:rPr>
              <a:t>Sociologiska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8" tooltip="Specialpedagogiska institutionen "/>
              </a:rPr>
              <a:t>Specialpedagogiska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9" tooltip="Statistiska institutionen"/>
              </a:rPr>
              <a:t>Statistiska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0" tooltip="Statsvetenskapliga institutionen"/>
              </a:rPr>
              <a:t>Statsvetenskapliga institutionen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1" tooltip="SCORE-Stockholms centrum för forskning om offentlig sektor"/>
              </a:rPr>
              <a:t>Stockholms centrum för forskning om offentlig sektor (SCORE)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 smtClean="0">
                <a:solidFill>
                  <a:srgbClr val="7D7D7D"/>
                </a:solidFill>
                <a:latin typeface="inherit" charset="0"/>
                <a:hlinkClick r:id="rId22" tooltip="Stressforskningsinstitutet"/>
              </a:rPr>
              <a:t>Stressforskningsinstitutet</a:t>
            </a:r>
            <a:endParaRPr lang="en-US" sz="1600" u="sng" dirty="0" smtClean="0">
              <a:solidFill>
                <a:srgbClr val="7D7D7D"/>
              </a:solidFill>
              <a:latin typeface="inherit" charset="0"/>
            </a:endParaRPr>
          </a:p>
          <a:p>
            <a:pPr fontAlgn="base"/>
            <a:r>
              <a:rPr lang="en-US" sz="1600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Institutionen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för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socialt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arbete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(SSAS)</a:t>
            </a:r>
          </a:p>
          <a:p>
            <a:pPr fontAlgn="base"/>
            <a:endParaRPr lang="en-US" sz="1600" u="sng" dirty="0" smtClean="0">
              <a:solidFill>
                <a:srgbClr val="7D7D7D"/>
              </a:solidFill>
              <a:latin typeface="inherit" charset="0"/>
            </a:endParaRPr>
          </a:p>
          <a:p>
            <a:pPr fontAlgn="base"/>
            <a:endParaRPr lang="en-US" sz="1600" dirty="0">
              <a:solidFill>
                <a:srgbClr val="000000"/>
              </a:solidFill>
              <a:latin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27312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23" tooltip="Samhällsvetenskapliga fakultetens webbplats "/>
              </a:rPr>
              <a:t>Samhällsvetenskapliga fakulteten</a:t>
            </a:r>
            <a:endParaRPr lang="en-US" sz="24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  <a:hlinkClick r:id="rId24"/>
            </a:endParaRPr>
          </a:p>
          <a:p>
            <a:pPr algn="ctr" fontAlgn="base"/>
            <a:r>
              <a:rPr lang="en-US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24"/>
              </a:rPr>
              <a:t>(Faculty of Social Sciences</a:t>
            </a:r>
            <a:r>
              <a:rPr lang="en-US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8104" y="992661"/>
            <a:ext cx="35283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1600" dirty="0" smtClean="0">
                <a:solidFill>
                  <a:schemeClr val="tx1">
                    <a:lumMod val="25000"/>
                    <a:lumOff val="75000"/>
                  </a:schemeClr>
                </a:solidFill>
                <a:latin typeface="inherit" charset="0"/>
              </a:rPr>
              <a:t>Currently in SFR:</a:t>
            </a: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</a:endParaRPr>
          </a:p>
          <a:p>
            <a:pPr algn="r" fontAlgn="base"/>
            <a:endParaRPr lang="en-US" sz="1600" dirty="0" smtClean="0">
              <a:solidFill>
                <a:schemeClr val="tx1">
                  <a:lumMod val="25000"/>
                  <a:lumOff val="75000"/>
                </a:schemeClr>
              </a:solidFill>
              <a:latin typeface="inherit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033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7704" y="1268760"/>
            <a:ext cx="5886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"/>
              </a:rPr>
              <a:t>Aging Research Center (ARC)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3" tooltip="Department of Computer and Systems Sciences"/>
              </a:rPr>
              <a:t>Department of Computer and Systems Sciences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4" tooltip="Department of Child and Youth Studies"/>
              </a:rPr>
              <a:t>Department of Child and Youth Studies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5" tooltip="Department of Criminology"/>
              </a:rPr>
              <a:t>Department of Criminology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6" tooltip="Department of Economic History"/>
              </a:rPr>
              <a:t>Department of Economic History and International Relations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7" tooltip="Department of Economics"/>
              </a:rPr>
              <a:t>Department of Economics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8" tooltip="Department of Education"/>
              </a:rPr>
              <a:t>Department of Education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9" tooltip="Department of Human Geography"/>
              </a:rPr>
              <a:t>Department of Human Geography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0" tooltip="Department of Political Science"/>
              </a:rPr>
              <a:t>Department of Political Science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1" tooltip="Department of Psychology"/>
              </a:rPr>
              <a:t>Department of Psychology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2"/>
              </a:rPr>
              <a:t>Department of Public Health Sciences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3" tooltip="Department of Social Anthropology"/>
              </a:rPr>
              <a:t>Department of Social Anthropology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4" tooltip="Department of Social Work"/>
              </a:rPr>
              <a:t>Department of Social Work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5" tooltip="Department of Sociology"/>
              </a:rPr>
              <a:t>Department of Sociology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6" tooltip="Department of Special Education"/>
              </a:rPr>
              <a:t>Department of Special Education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7" tooltip="Department of Statistics"/>
              </a:rPr>
              <a:t>Department of Statistics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8"/>
              </a:rPr>
              <a:t>Institute for International Economic Studies (IIES)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19" tooltip="Stockholm Business School"/>
              </a:rPr>
              <a:t>Stockholm Business School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0"/>
              </a:rPr>
              <a:t>Stockholm Centre for Organizational Research (SCORE)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1"/>
              </a:rPr>
              <a:t>Swedish Institute for Social Research (SOFI)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  <a:p>
            <a:pPr fontAlgn="base"/>
            <a:r>
              <a:rPr lang="en-US" sz="1600" u="sng" dirty="0">
                <a:solidFill>
                  <a:srgbClr val="7D7D7D"/>
                </a:solidFill>
                <a:latin typeface="inherit" charset="0"/>
                <a:hlinkClick r:id="rId22"/>
              </a:rPr>
              <a:t>Stress Research </a:t>
            </a:r>
            <a:r>
              <a:rPr lang="en-US" sz="1600" u="sng" dirty="0" smtClean="0">
                <a:solidFill>
                  <a:srgbClr val="7D7D7D"/>
                </a:solidFill>
                <a:latin typeface="inherit" charset="0"/>
                <a:hlinkClick r:id="rId22"/>
              </a:rPr>
              <a:t>Institute</a:t>
            </a:r>
            <a:endParaRPr lang="en-US" sz="1600" dirty="0">
              <a:solidFill>
                <a:srgbClr val="000000"/>
              </a:solidFill>
              <a:latin typeface="Georgi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752" y="27312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23" tooltip="Samhällsvetenskapliga fakultetens webbplats "/>
              </a:rPr>
              <a:t>Samhällsvetenskapliga fakulteten</a:t>
            </a:r>
            <a:endParaRPr lang="en-US" sz="24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  <a:hlinkClick r:id="rId24"/>
            </a:endParaRPr>
          </a:p>
          <a:p>
            <a:pPr algn="ctr" fontAlgn="base"/>
            <a:r>
              <a:rPr lang="en-US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  <a:hlinkClick r:id="rId24"/>
              </a:rPr>
              <a:t>(Faculty of Social Sciences</a:t>
            </a:r>
            <a:r>
              <a:rPr lang="en-US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5151285"/>
      </p:ext>
    </p:extLst>
  </p:cSld>
  <p:clrMapOvr>
    <a:masterClrMapping/>
  </p:clrMapOvr>
</p:sld>
</file>

<file path=ppt/theme/theme1.xml><?xml version="1.0" encoding="utf-8"?>
<a:theme xmlns:a="http://schemas.openxmlformats.org/drawingml/2006/main" name="SU_Powerpoint_template_english">
  <a:themeElements>
    <a:clrScheme name="Custom 2">
      <a:dk1>
        <a:srgbClr val="002F5F"/>
      </a:dk1>
      <a:lt1>
        <a:srgbClr val="FFFFFF"/>
      </a:lt1>
      <a:dk2>
        <a:srgbClr val="002F5F"/>
      </a:dk2>
      <a:lt2>
        <a:srgbClr val="808080"/>
      </a:lt2>
      <a:accent1>
        <a:srgbClr val="A3A86B"/>
      </a:accent1>
      <a:accent2>
        <a:srgbClr val="ACDEE6"/>
      </a:accent2>
      <a:accent3>
        <a:srgbClr val="9BB2CE"/>
      </a:accent3>
      <a:accent4>
        <a:srgbClr val="D95E00"/>
      </a:accent4>
      <a:accent5>
        <a:srgbClr val="DADCC3"/>
      </a:accent5>
      <a:accent6>
        <a:srgbClr val="FF9B4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e there ERP correlates of olfactory and visual mental imagery" id="{43707A22-7557-354A-A4AD-AF48BEC31E9A}" vid="{8A568E6A-2365-1C47-BA16-AE5485CD0F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</Template>
  <TotalTime>70</TotalTime>
  <Words>286</Words>
  <Application>Microsoft Macintosh PowerPoint</Application>
  <PresentationFormat>On-screen Show (4:3)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Hebrew</vt:lpstr>
      <vt:lpstr>Calibri</vt:lpstr>
      <vt:lpstr>Georgia</vt:lpstr>
      <vt:lpstr>inherit</vt:lpstr>
      <vt:lpstr>Times</vt:lpstr>
      <vt:lpstr>Verdana</vt:lpstr>
      <vt:lpstr>Arial</vt:lpstr>
      <vt:lpstr>SU_Powerpoint_template_english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Zakrewska</dc:creator>
  <cp:lastModifiedBy>Marta Zakrewska</cp:lastModifiedBy>
  <cp:revision>12</cp:revision>
  <cp:lastPrinted>2016-05-04T11:12:53Z</cp:lastPrinted>
  <dcterms:created xsi:type="dcterms:W3CDTF">2018-09-29T13:00:13Z</dcterms:created>
  <dcterms:modified xsi:type="dcterms:W3CDTF">2018-10-09T12:38:40Z</dcterms:modified>
</cp:coreProperties>
</file>