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6" r:id="rId2"/>
    <p:sldId id="268" r:id="rId3"/>
    <p:sldId id="307" r:id="rId4"/>
    <p:sldId id="297" r:id="rId5"/>
    <p:sldId id="298" r:id="rId6"/>
    <p:sldId id="299" r:id="rId7"/>
    <p:sldId id="300" r:id="rId8"/>
    <p:sldId id="301" r:id="rId9"/>
    <p:sldId id="302" r:id="rId10"/>
    <p:sldId id="305" r:id="rId11"/>
    <p:sldId id="303" r:id="rId12"/>
    <p:sldId id="304" r:id="rId13"/>
    <p:sldId id="306" r:id="rId14"/>
    <p:sldId id="308" r:id="rId15"/>
    <p:sldId id="309" r:id="rId16"/>
    <p:sldId id="310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Godinho" initials="AG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4686"/>
  </p:normalViewPr>
  <p:slideViewPr>
    <p:cSldViewPr snapToGrid="0" snapToObjects="1">
      <p:cViewPr varScale="1">
        <p:scale>
          <a:sx n="162" d="100"/>
          <a:sy n="162" d="100"/>
        </p:scale>
        <p:origin x="25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45" d="100"/>
          <a:sy n="145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CB0CAB-A528-CD45-8F12-922B94DEC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AD8C8-453F-104C-B81F-526301CF40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2EAA-2733-D14F-950A-8F4240385864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BBD38-63DF-604F-9396-6BB856125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48731-E0D0-B242-9967-4E9E135D8D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750F-00B8-E148-9878-D197EE9CB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5:58.6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35,'42'-2,"73"-13,-73 8,74-3,589 11,-487 16,-53-1,-118-14,68 13,30 1,-82-15,-26-2,0 3,0 1,56 11,-47-6,1-2,0-2,0-2,60-6,-2 2,323 2,-414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10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0,'1172'0,"-1157"1,0 1,0 0,0 1,17 6,-16-4,-1-1,1-1,26 2,-29-5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15.4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1,'496'0,"-470"1,0 2,44 9,-44-6,0-1,45 1,63 9,-120-14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19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43,'35'-1,"0"-3,36-7,-36 4,-1 2,43 0,1187 5,-1221-6,-32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20.7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3,'130'-2,"136"5,-167 14,-81-15,32 5,63 0,-99-8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23.4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2,'102'-2,"110"5,-186 0,-1 2,36 11,-38-9,0-1,1-1,25 2,-36-6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24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37,'0'-2,"1"1,0 0,0-1,0 1,0 0,0 0,0 0,0 0,0 0,0 0,0 0,1 0,-1 0,0 0,1 1,-1-1,1 0,-1 1,1-1,2 1,32-10,1 6,-1 1,67 5,-28 0,-60-1,0 1,0 0,-1 1,1 1,26 10,25 6,-52-17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25.4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1,'528'0,"-513"0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6:04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3,'239'-3,"265"6,-435 3,95 21,-106-15,0-3,107 4,455-15,-336 3,-270-1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6:06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1,'653'29,"-393"-7,23 3,-131-15,-116-10,0 2,0 1,0 2,40 10,-20-3,0-2,1-3,67 1,-121-8,228 0,-217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6:10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2,'40'0,"17"-2,0 3,-1 3,105 20,-77-13,-63-9,1 0,26 8,16 3,-50-12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6:10.3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1,'3'0,"3"0,4 0,3 0,2 0,-1 2,-1 2,-2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6:12.6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1,'1799'0,"-1785"0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03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38,'45'0,"-1"-2,53-9,15 2,-13 2,-33 1,0 3,67 6,-19-1,232-2,-332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06.3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0,'179'14,"-174"-13,25 3,-1 2,0 1,52 20,-67-23,1-1,-1-1,0 0,0-1,1-1,24-1,-20 0,0 1,36 4,-3 3,62 0,-65-5,79 13,-96-10,0-2,44-1,10 0,-27 6,28 1,-38-9,84 12,-77-7,0-2,64-5,-22 0,-84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2T14:07:08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17,'274'-17,"475"18,-704 1,71 12,-72-7,80 3,-57-11,98 2,-109 6,36 2,74-9,-152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062E-52F7-A14D-A443-1F3854784447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0EE9E-52B8-AA4F-8DD5-ED0FB4E5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5FC4307-AADB-BE47-352D-8E9764B34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2542" y="2075542"/>
            <a:ext cx="2706915" cy="27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0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5616574" cy="1065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4588863-2E7B-784C-BD2D-8C3D0E7E1D8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0"/>
            <a:ext cx="6024562" cy="6317986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9A83A09-9AFD-C14A-9C29-D6392D85326F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ictur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5616575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AD99CC-CC35-2540-9734-9D7F73E48FC4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7B07ADD-2F17-5640-985B-72FA646913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7438" y="159226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41C95B-0CD0-B44F-9130-66CCD53B86B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67438" y="3969703"/>
            <a:ext cx="5616575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036724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9" y="373593"/>
            <a:ext cx="11376024" cy="1065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8658"/>
            <a:ext cx="3708401" cy="46085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A2-06D5-5F4B-9504-4CD77560E6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BD7848-FBB4-4345-AA38-AE81003E421D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37B2A-B53F-3C4D-BD2B-2DAF3F47C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1311B-199C-CA4B-81C4-F7ADC1D997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55B7D9F-7313-2F46-8079-FEA6DAA0CF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5613" y="1592263"/>
            <a:ext cx="3708400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ECDCA30-A5C6-3549-9DAD-01819664F15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681" y="396970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0332EED6-F049-354D-90C1-2CDBDFEB153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59263" y="1592263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6E76A3-B525-534D-9396-8E4D08F06F6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59263" y="3978015"/>
            <a:ext cx="3659332" cy="2232025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40705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and 2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2420938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0609-1753-094D-A27B-B1604B6E44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86B3FD-B4E3-E84D-B775-AF72F11FC408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0C24-4584-494A-B2E2-7C02911E02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BEDBAA-E014-4E48-AA09-5D0DC18C0C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35BE112-10C7-F548-91D2-DD3128654F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72200" y="2420938"/>
            <a:ext cx="5616575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GB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845831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3708401" cy="668337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75612" y="1604966"/>
            <a:ext cx="3713187" cy="655634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9" y="2420938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C779F7E-9707-2542-A19F-DD09A53038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75613" y="2416175"/>
            <a:ext cx="3713187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1"/>
            </a:lvl1pPr>
          </a:lstStyle>
          <a:p>
            <a:r>
              <a:rPr lang="en-US"/>
              <a:t>Drag and Drop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53846" y="1601227"/>
            <a:ext cx="3708401" cy="668337"/>
          </a:xfrm>
        </p:spPr>
        <p:txBody>
          <a:bodyPr anchor="t" anchorCtr="0"/>
          <a:lstStyle>
            <a:lvl1pPr marL="0" indent="0">
              <a:spcBef>
                <a:spcPts val="400"/>
              </a:spcBef>
              <a:spcAft>
                <a:spcPts val="0"/>
              </a:spcAft>
              <a:buNone/>
              <a:defRPr sz="21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53848" y="2429902"/>
            <a:ext cx="3708400" cy="377983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F10010C-F6F0-144E-BAF3-A429F55C618E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5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ictures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494478-3D3E-894B-9652-AD035750548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116386" y="1601376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F540559-B2D9-2E46-A3D6-32F0B01F69A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16386" y="2732442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D2BF-D955-984C-BC88-5F6A8BCB9E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FB9380C-4B51-7241-B1C5-FEB689A995C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C0286-4FA5-DB4D-961C-C9035150A22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A103EE-A109-9549-821B-7193CDF3E1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0E95B09-A858-4A4A-B159-8C5B917D41E5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275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FF76D54-8841-EA4B-B514-DFCE90D05C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050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ED6363A-4107-5A4F-9E1E-0E88F802ABE9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32388" y="5078524"/>
            <a:ext cx="3960000" cy="1131215"/>
          </a:xfrm>
          <a:solidFill>
            <a:schemeClr val="tx1"/>
          </a:solidFill>
          <a:ln>
            <a:noFill/>
          </a:ln>
        </p:spPr>
        <p:txBody>
          <a:bodyPr lIns="36000" tIns="36000" rIns="36000" bIns="36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1039F33-9CD5-004A-9F94-52D16B2EB08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232388" y="1601376"/>
            <a:ext cx="3959225" cy="3477297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3550207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2776" y="1592263"/>
            <a:ext cx="11376024" cy="2563906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B12E276-0EB9-0B47-B368-FA480A6A2BED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685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orizontal and text i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125C7E-94FD-9B43-A74A-5A12DA74F2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592263"/>
            <a:ext cx="12192000" cy="2945870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7AFC8C-E604-7447-B130-D845972B5A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9" y="4294188"/>
            <a:ext cx="3708400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33DD4F-F84F-4A45-A378-099F8963A5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1" y="4294188"/>
            <a:ext cx="3665537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D880-B3D6-7548-AFF1-D644AAD7B3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56C087-DF20-6544-90B6-C842B78D52E8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87D45-A6BD-6040-8ECE-F9608F53134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D3D89-638E-6949-858F-F83F83B33D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A3085A2-8BF3-9742-B023-7524E7B1C8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85668" y="4294188"/>
            <a:ext cx="3703132" cy="1906587"/>
          </a:xfrm>
          <a:solidFill>
            <a:schemeClr val="tx1"/>
          </a:solidFill>
        </p:spPr>
        <p:txBody>
          <a:bodyPr tIns="72000"/>
          <a:lstStyle>
            <a:lvl1pPr algn="ctr">
              <a:defRPr>
                <a:solidFill>
                  <a:schemeClr val="bg2"/>
                </a:solidFill>
              </a:defRPr>
            </a:lvl1pPr>
            <a:lvl2pPr algn="ctr">
              <a:defRPr>
                <a:solidFill>
                  <a:schemeClr val="bg2"/>
                </a:solidFill>
              </a:defRPr>
            </a:lvl2pPr>
            <a:lvl3pPr algn="ctr">
              <a:defRPr>
                <a:solidFill>
                  <a:schemeClr val="bg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3906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>
          <p15:clr>
            <a:srgbClr val="FBAE40"/>
          </p15:clr>
        </p15:guide>
        <p15:guide id="2" orient="horz" pos="152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7" y="1709738"/>
            <a:ext cx="11376025" cy="2852737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4589463"/>
            <a:ext cx="1137602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FEBF6-CE90-CC4E-8695-4D9E4AF1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68DD-2BC1-C446-ADB7-76A3823DB7E7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BCDCA-F2B2-9249-AB85-06169E64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4A1B0-EF49-4F43-ACA9-49641973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23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8F7083-D188-D543-8008-F25F138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38F0-58D5-7848-A9A4-32D0F73A6EDD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980EB7-C2CB-9D4D-8C5E-3EB09317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74050C-1801-2345-9DC3-F06B163A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61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B3E2A-0B0F-434E-B8B5-23D05F7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09E1-6519-4041-842E-5879904EEBF6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ECA80-B569-3D47-B163-138B2BA8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8CA65-7C13-A442-AF74-D3BBDBCB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25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63763-5414-8544-AF6D-F8D5C9B1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761-F68E-3B41-BA03-528973F27F26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8A5D0-906E-0046-B0F3-9628330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B140E-F283-BD43-9D8C-905BDA42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3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59AC4-96B9-704B-82C7-32D5BEFF3254}"/>
              </a:ext>
            </a:extLst>
          </p:cNvPr>
          <p:cNvSpPr txBox="1"/>
          <p:nvPr userDrawn="1"/>
        </p:nvSpPr>
        <p:spPr>
          <a:xfrm>
            <a:off x="407988" y="6196406"/>
            <a:ext cx="1137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fr-CH" dirty="0" err="1"/>
              <a:t>home.cern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196E8-CA32-8449-8B2F-F83D475BC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8632" y="4869770"/>
            <a:ext cx="1074737" cy="107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logooutline.eps">
            <a:extLst>
              <a:ext uri="{FF2B5EF4-FFF2-40B4-BE49-F238E27FC236}">
                <a16:creationId xmlns:a16="http://schemas.microsoft.com/office/drawing/2014/main" id="{ED75A508-7D60-F841-B3C4-7CB2A400A8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0" y="710117"/>
            <a:ext cx="1990424" cy="19704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F8ADC9-30DB-1243-8F69-09A7AAEA84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987" y="3429000"/>
            <a:ext cx="11376025" cy="2153265"/>
          </a:xfrm>
        </p:spPr>
        <p:txBody>
          <a:bodyPr anchor="t" anchorCtr="0"/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56D6D28-7860-E045-9091-E722B947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650824"/>
            <a:ext cx="11376026" cy="549951"/>
          </a:xfrm>
        </p:spPr>
        <p:txBody>
          <a:bodyPr>
            <a:noAutofit/>
          </a:bodyPr>
          <a:lstStyle>
            <a:lvl1pPr marL="0" indent="0" algn="l">
              <a:buNone/>
              <a:defRPr sz="17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3B4A7CD-041C-B2EA-8B83-3451E07EC5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2224" y="714489"/>
            <a:ext cx="2059046" cy="20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4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1800">
                <a:solidFill>
                  <a:schemeClr val="tx2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2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tx2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7441-B772-D048-9C1B-F8600B03CAE1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628650" indent="-261938"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889000" indent="-26035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209675" indent="-269875">
              <a:buSzPct val="100000"/>
              <a:buFont typeface="Arial" panose="020B0604020202020204" pitchFamily="34" charset="0"/>
              <a:buChar char="•"/>
              <a:tabLst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D6D585-D452-F44C-919B-4BD50B66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3E4A-8068-0C49-BC04-63A2AAFFE1E4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BAAC3B-64E8-6A4D-B184-3057E6D0D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988" y="1439863"/>
            <a:ext cx="11376025" cy="4760912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</p:spTree>
    <p:extLst>
      <p:ext uri="{BB962C8B-B14F-4D97-AF65-F5344CB8AC3E}">
        <p14:creationId xmlns:p14="http://schemas.microsoft.com/office/powerpoint/2010/main" val="291332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1A8103C-80BA-7941-AEF5-FB81302B57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5266"/>
            <a:ext cx="12192000" cy="6351588"/>
          </a:xfrm>
          <a:pattFill prst="lgCheck">
            <a:fgClr>
              <a:schemeClr val="accent4"/>
            </a:fgClr>
            <a:bgClr>
              <a:schemeClr val="bg1"/>
            </a:bgClr>
          </a:patt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Drag and drop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5612" y="-27752"/>
            <a:ext cx="4116387" cy="637082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>
              <a:defRPr sz="2800">
                <a:solidFill>
                  <a:schemeClr val="bg1"/>
                </a:solidFill>
              </a:defRPr>
            </a:lvl1pPr>
            <a:lvl2pPr marL="324000" indent="-324000">
              <a:buFont typeface="Arial" charset="0"/>
              <a:buChar char="•"/>
              <a:tabLst/>
              <a:defRPr sz="2100">
                <a:solidFill>
                  <a:schemeClr val="bg1"/>
                </a:solidFill>
              </a:defRPr>
            </a:lvl2pPr>
            <a:lvl3pPr marL="648000" indent="-324000"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972000" indent="-324000">
              <a:buSzPct val="100000"/>
              <a:buFont typeface="Arial" charset="0"/>
              <a:buChar char="•"/>
              <a:tabLst/>
              <a:defRPr>
                <a:solidFill>
                  <a:schemeClr val="bg1"/>
                </a:solidFill>
              </a:defRPr>
            </a:lvl4pPr>
            <a:lvl5pPr marL="2057400" indent="-228600">
              <a:buSzPct val="100000"/>
              <a:buFont typeface="Arial" charset="0"/>
              <a:buChar char="•"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478EFE-6141-4244-92ED-79EEE922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62F9-973D-F640-93B7-064AFF6A55AE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F044A7-6055-B744-AD25-E9D675BB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72E3875-F7E3-A247-8E75-A4EC4E79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0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7" y="1592264"/>
            <a:ext cx="5616575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592264"/>
            <a:ext cx="5611813" cy="460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3A8A69A-7619-C44B-A930-6AC38A3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9978-A0B0-5D47-B017-3DE9DCAF3819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55D6E3-4871-704B-B795-99BD30E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E4B464-E744-A34F-B223-6B554979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88" y="365125"/>
            <a:ext cx="11380812" cy="1084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592263"/>
            <a:ext cx="5616575" cy="668337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987" y="2427287"/>
            <a:ext cx="5616575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04966"/>
            <a:ext cx="5616600" cy="655634"/>
          </a:xfrm>
        </p:spPr>
        <p:txBody>
          <a:bodyPr anchor="t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27287"/>
            <a:ext cx="5611813" cy="3762376"/>
          </a:xfrm>
        </p:spPr>
        <p:txBody>
          <a:bodyPr/>
          <a:lstStyle>
            <a:lvl1pPr marL="324000" indent="-3240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511762-E0C9-6C4A-9015-D9D3D4FF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14D2-5EA4-D441-9B05-EA6BE2669C71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2689900-D127-9840-8E06-B694B9FE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| 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B398DFD-572D-D549-8BBF-A86A1DFF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orient="horz" pos="152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8" y="373593"/>
            <a:ext cx="11376025" cy="1065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9" y="1592263"/>
            <a:ext cx="11376024" cy="4608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1915" y="6424993"/>
            <a:ext cx="177392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FCF6715-A2B5-A045-B72C-B503686710DB}" type="datetime3">
              <a:rPr lang="en-US" smtClean="0"/>
              <a:pPr/>
              <a:t>29 June 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07546" y="6424993"/>
            <a:ext cx="6812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36B5EA5A-BC32-A742-B11B-8E7414D5B5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B22024-69B4-1F4F-8860-CB954517F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5352" y="6424993"/>
            <a:ext cx="678738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| Presentation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7B0EED-0D00-C37F-0787-98F0B94C9550}"/>
              </a:ext>
            </a:extLst>
          </p:cNvPr>
          <p:cNvCxnSpPr>
            <a:cxnSpLocks/>
          </p:cNvCxnSpPr>
          <p:nvPr userDrawn="1"/>
        </p:nvCxnSpPr>
        <p:spPr>
          <a:xfrm>
            <a:off x="404070" y="6370802"/>
            <a:ext cx="1137994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2929EC-EE14-2FC5-158D-B07C2EFC934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404070" y="6439074"/>
            <a:ext cx="352448" cy="3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  <p:sldLayoutId id="2147483650" r:id="rId4"/>
    <p:sldLayoutId id="2147483665" r:id="rId5"/>
    <p:sldLayoutId id="2147483668" r:id="rId6"/>
    <p:sldLayoutId id="2147483674" r:id="rId7"/>
    <p:sldLayoutId id="2147483652" r:id="rId8"/>
    <p:sldLayoutId id="2147483653" r:id="rId9"/>
    <p:sldLayoutId id="2147483661" r:id="rId10"/>
    <p:sldLayoutId id="2147483666" r:id="rId11"/>
    <p:sldLayoutId id="2147483667" r:id="rId12"/>
    <p:sldLayoutId id="2147483658" r:id="rId13"/>
    <p:sldLayoutId id="2147483659" r:id="rId14"/>
    <p:sldLayoutId id="2147483673" r:id="rId15"/>
    <p:sldLayoutId id="2147483660" r:id="rId16"/>
    <p:sldLayoutId id="2147483671" r:id="rId17"/>
    <p:sldLayoutId id="2147483651" r:id="rId18"/>
    <p:sldLayoutId id="2147483654" r:id="rId19"/>
    <p:sldLayoutId id="2147483669" r:id="rId20"/>
    <p:sldLayoutId id="2147483655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Font typeface="Arial"/>
        <a:buNone/>
        <a:tabLst/>
        <a:defRPr sz="2100" b="1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2385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charset="0"/>
        <a:buChar char="•"/>
        <a:tabLst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48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72000" indent="-3240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pos="5087" userDrawn="1">
          <p15:clr>
            <a:srgbClr val="F26B43"/>
          </p15:clr>
        </p15:guide>
        <p15:guide id="9" pos="4997" userDrawn="1">
          <p15:clr>
            <a:srgbClr val="F26B43"/>
          </p15:clr>
        </p15:guide>
        <p15:guide id="10" pos="2683" userDrawn="1">
          <p15:clr>
            <a:srgbClr val="F26B43"/>
          </p15:clr>
        </p15:guide>
        <p15:guide id="11" pos="2593" userDrawn="1">
          <p15:clr>
            <a:srgbClr val="F26B43"/>
          </p15:clr>
        </p15:guide>
        <p15:guide id="12" orient="horz" pos="3906" userDrawn="1">
          <p15:clr>
            <a:srgbClr val="F26B43"/>
          </p15:clr>
        </p15:guide>
        <p15:guide id="13" orient="horz" pos="2409" userDrawn="1">
          <p15:clr>
            <a:srgbClr val="F26B43"/>
          </p15:clr>
        </p15:guide>
        <p15:guide id="14" orient="horz" pos="913" userDrawn="1">
          <p15:clr>
            <a:srgbClr val="F26B43"/>
          </p15:clr>
        </p15:guide>
        <p15:guide id="15" orient="horz" pos="1003" userDrawn="1">
          <p15:clr>
            <a:srgbClr val="F26B43"/>
          </p15:clr>
        </p15:guide>
        <p15:guide id="16" orient="horz" pos="2500" userDrawn="1">
          <p15:clr>
            <a:srgbClr val="F26B43"/>
          </p15:clr>
        </p15:guide>
        <p15:guide id="17" pos="6312" userDrawn="1">
          <p15:clr>
            <a:srgbClr val="F26B43"/>
          </p15:clr>
        </p15:guide>
        <p15:guide id="18" pos="62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9" Type="http://schemas.openxmlformats.org/officeDocument/2006/relationships/image" Target="../media/image36.png"/><Relationship Id="rId21" Type="http://schemas.openxmlformats.org/officeDocument/2006/relationships/image" Target="../media/image27.png"/><Relationship Id="rId34" Type="http://schemas.openxmlformats.org/officeDocument/2006/relationships/customXml" Target="../ink/ink14.xml"/><Relationship Id="rId7" Type="http://schemas.openxmlformats.org/officeDocument/2006/relationships/image" Target="../media/image20.png"/><Relationship Id="rId12" Type="http://schemas.openxmlformats.org/officeDocument/2006/relationships/customXml" Target="../ink/ink3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16.xml"/><Relationship Id="rId2" Type="http://schemas.openxmlformats.org/officeDocument/2006/relationships/hyperlink" Target="obsidian://open/?vault=_CERN_PARA&amp;file=3_RESOURCES%2FCircuits_and_components%2FAmplifiers%2FGeneral%20questions%20on%20amplifiers" TargetMode="Externa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35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10" Type="http://schemas.openxmlformats.org/officeDocument/2006/relationships/customXml" Target="../ink/ink2.xml"/><Relationship Id="rId19" Type="http://schemas.openxmlformats.org/officeDocument/2006/relationships/image" Target="../media/image26.png"/><Relationship Id="rId31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30.png"/><Relationship Id="rId30" Type="http://schemas.openxmlformats.org/officeDocument/2006/relationships/customXml" Target="../ink/ink12.xml"/><Relationship Id="rId35" Type="http://schemas.openxmlformats.org/officeDocument/2006/relationships/image" Target="../media/image34.png"/><Relationship Id="rId8" Type="http://schemas.openxmlformats.org/officeDocument/2006/relationships/customXml" Target="../ink/ink1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obsidian://open/?vault=_CERN_PARA&amp;file=3_RESOURCES%2FMechatronics%2FPiezos%2Fmodelling_and_control_of_piezoactuators_for_high_precision_positioning_systems_used_in_radioactive_environments.pdf" TargetMode="External"/><Relationship Id="rId2" Type="http://schemas.openxmlformats.org/officeDocument/2006/relationships/hyperlink" Target="https://www.optomet.com/products/single-point-vibrometers/fiber-serie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55D0-EF65-5184-5180-70C748F9E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speed PA testbench for studying vibrations on preloaded piezo actuators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0DD35-25FE-650C-D3E7-DA9E47CBB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Marta Alfonso</a:t>
            </a:r>
          </a:p>
          <a:p>
            <a:r>
              <a:rPr lang="en-GB" dirty="0"/>
              <a:t>26-05-2023</a:t>
            </a:r>
          </a:p>
        </p:txBody>
      </p:sp>
    </p:spTree>
    <p:extLst>
      <p:ext uri="{BB962C8B-B14F-4D97-AF65-F5344CB8AC3E}">
        <p14:creationId xmlns:p14="http://schemas.microsoft.com/office/powerpoint/2010/main" val="3816345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E8552-94EE-3933-5E29-32EE8182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376024" cy="1934002"/>
          </a:xfrm>
        </p:spPr>
        <p:txBody>
          <a:bodyPr>
            <a:normAutofit fontScale="92500" lnSpcReduction="10000"/>
          </a:bodyPr>
          <a:lstStyle/>
          <a:p>
            <a:r>
              <a:rPr lang="ca-ES" dirty="0"/>
              <a:t>Unipolar bridge configuration with two amplifiers</a:t>
            </a:r>
          </a:p>
          <a:p>
            <a:pPr lvl="1"/>
            <a:r>
              <a:rPr lang="ca-ES" dirty="0"/>
              <a:t>Supply rails</a:t>
            </a:r>
          </a:p>
          <a:p>
            <a:pPr lvl="2"/>
            <a:r>
              <a:rPr lang="ca-ES" dirty="0">
                <a:solidFill>
                  <a:srgbClr val="FF0000"/>
                </a:solidFill>
              </a:rPr>
              <a:t>Report says +Vs = 85 V to have a maximum output of +Vs – 8.4 ≈ 75 V</a:t>
            </a:r>
          </a:p>
          <a:p>
            <a:pPr lvl="2"/>
            <a:r>
              <a:rPr lang="ca-ES" dirty="0">
                <a:solidFill>
                  <a:srgbClr val="FF0000"/>
                </a:solidFill>
              </a:rPr>
              <a:t>And –Vs =-20 V to have a minimum output of –Vs ≈ -14.2 V </a:t>
            </a:r>
          </a:p>
          <a:p>
            <a:pPr lvl="2"/>
            <a:r>
              <a:rPr lang="ca-ES" dirty="0">
                <a:solidFill>
                  <a:srgbClr val="303030"/>
                </a:solidFill>
              </a:rPr>
              <a:t>Input </a:t>
            </a:r>
            <a:r>
              <a:rPr lang="ca-ES" i="1" dirty="0">
                <a:solidFill>
                  <a:srgbClr val="303030"/>
                </a:solidFill>
              </a:rPr>
              <a:t>common mode </a:t>
            </a:r>
            <a:r>
              <a:rPr lang="ca-ES" dirty="0">
                <a:solidFill>
                  <a:srgbClr val="303030"/>
                </a:solidFill>
              </a:rPr>
              <a:t>range taking </a:t>
            </a:r>
            <a:r>
              <a:rPr lang="ca-ES" dirty="0">
                <a:solidFill>
                  <a:srgbClr val="303030"/>
                </a:solidFill>
                <a:hlinkClick r:id="rId2"/>
              </a:rPr>
              <a:t>Vcm</a:t>
            </a:r>
            <a:r>
              <a:rPr lang="ca-ES" dirty="0">
                <a:solidFill>
                  <a:srgbClr val="303030"/>
                </a:solidFill>
              </a:rPr>
              <a:t> into account: +Vs – 15 V = 70 V and </a:t>
            </a:r>
            <a:r>
              <a:rPr lang="ca-ES" dirty="0">
                <a:solidFill>
                  <a:srgbClr val="2F2F2F"/>
                </a:solidFill>
              </a:rPr>
              <a:t>–Vs + 15 V = -5 V</a:t>
            </a:r>
          </a:p>
          <a:p>
            <a:pPr lvl="2"/>
            <a:r>
              <a:rPr lang="ca-ES" dirty="0"/>
              <a:t>Datasheet: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Electrical design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 descr="A diagram of a bridge&#10;&#10;Description automatically generated">
            <a:extLst>
              <a:ext uri="{FF2B5EF4-FFF2-40B4-BE49-F238E27FC236}">
                <a16:creationId xmlns:a16="http://schemas.microsoft.com/office/drawing/2014/main" id="{657B9DFE-E347-7F2A-886C-5B6372C07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91"/>
          <a:stretch/>
        </p:blipFill>
        <p:spPr>
          <a:xfrm>
            <a:off x="7932738" y="401572"/>
            <a:ext cx="3050802" cy="1591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484F4-65E1-202E-70AB-6FA9B17D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91" y="4037690"/>
            <a:ext cx="3524893" cy="503888"/>
          </a:xfrm>
          <a:prstGeom prst="rect">
            <a:avLst/>
          </a:prstGeom>
        </p:spPr>
      </p:pic>
      <p:pic>
        <p:nvPicPr>
          <p:cNvPr id="11" name="Picture 10" descr="A picture containing text, number, font, screenshot&#10;&#10;Description automatically generated">
            <a:extLst>
              <a:ext uri="{FF2B5EF4-FFF2-40B4-BE49-F238E27FC236}">
                <a16:creationId xmlns:a16="http://schemas.microsoft.com/office/drawing/2014/main" id="{77BE4FE1-BC4E-F019-4875-A48283001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66" y="4585283"/>
            <a:ext cx="3501141" cy="1539337"/>
          </a:xfrm>
          <a:prstGeom prst="rect">
            <a:avLst/>
          </a:prstGeom>
        </p:spPr>
      </p:pic>
      <p:pic>
        <p:nvPicPr>
          <p:cNvPr id="14" name="Picture 13" descr="A picture containing text, number, screenshot, font&#10;&#10;Description automatically generated">
            <a:extLst>
              <a:ext uri="{FF2B5EF4-FFF2-40B4-BE49-F238E27FC236}">
                <a16:creationId xmlns:a16="http://schemas.microsoft.com/office/drawing/2014/main" id="{30A4B1DD-0E8C-3A20-62EA-27E6240F6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443" y="3745145"/>
            <a:ext cx="4183269" cy="2390573"/>
          </a:xfrm>
          <a:prstGeom prst="rect">
            <a:avLst/>
          </a:prstGeom>
        </p:spPr>
      </p:pic>
      <p:pic>
        <p:nvPicPr>
          <p:cNvPr id="24" name="Picture 23" descr="A picture containing text, number, screenshot, font&#10;&#10;Description automatically generated">
            <a:extLst>
              <a:ext uri="{FF2B5EF4-FFF2-40B4-BE49-F238E27FC236}">
                <a16:creationId xmlns:a16="http://schemas.microsoft.com/office/drawing/2014/main" id="{0F237065-F7AD-10EF-B9D3-4227223F8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1915" y="3745145"/>
            <a:ext cx="3939889" cy="21529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37A3200-10D1-7E94-163E-F244F725C8A5}"/>
                  </a:ext>
                </a:extLst>
              </p14:cNvPr>
              <p14:cNvContentPartPr/>
              <p14:nvPr/>
            </p14:nvContentPartPr>
            <p14:xfrm>
              <a:off x="8196695" y="5298270"/>
              <a:ext cx="1014840" cy="38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37A3200-10D1-7E94-163E-F244F725C8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43055" y="5190630"/>
                <a:ext cx="11224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083B159-1687-A6D5-725F-FFE70CB8134D}"/>
                  </a:ext>
                </a:extLst>
              </p14:cNvPr>
              <p14:cNvContentPartPr/>
              <p14:nvPr/>
            </p14:nvContentPartPr>
            <p14:xfrm>
              <a:off x="11218895" y="5309790"/>
              <a:ext cx="783360" cy="25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083B159-1687-A6D5-725F-FFE70CB813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65255" y="5201790"/>
                <a:ext cx="891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EB37DAE-F57E-0308-D888-D5FF9ABBFC2B}"/>
                  </a:ext>
                </a:extLst>
              </p14:cNvPr>
              <p14:cNvContentPartPr/>
              <p14:nvPr/>
            </p14:nvContentPartPr>
            <p14:xfrm>
              <a:off x="3903695" y="4152750"/>
              <a:ext cx="759600" cy="53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EB37DAE-F57E-0308-D888-D5FF9ABBFC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0055" y="4045110"/>
                <a:ext cx="867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DF5B5E-746A-6AA7-9B27-476858C53E62}"/>
                  </a:ext>
                </a:extLst>
              </p14:cNvPr>
              <p14:cNvContentPartPr/>
              <p14:nvPr/>
            </p14:nvContentPartPr>
            <p14:xfrm>
              <a:off x="6949655" y="4164270"/>
              <a:ext cx="225360" cy="24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DF5B5E-746A-6AA7-9B27-476858C53E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6015" y="4056270"/>
                <a:ext cx="3330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A786C58-B186-4261-45F4-A5FAABDA0920}"/>
                  </a:ext>
                </a:extLst>
              </p14:cNvPr>
              <p14:cNvContentPartPr/>
              <p14:nvPr/>
            </p14:nvContentPartPr>
            <p14:xfrm>
              <a:off x="7217135" y="4188390"/>
              <a:ext cx="30960" cy="3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A786C58-B186-4261-45F4-A5FAABDA09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63135" y="4080750"/>
                <a:ext cx="138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281A3F0-0D8D-3A59-0B85-6E110F143952}"/>
                  </a:ext>
                </a:extLst>
              </p14:cNvPr>
              <p14:cNvContentPartPr/>
              <p14:nvPr/>
            </p14:nvContentPartPr>
            <p14:xfrm>
              <a:off x="7193375" y="4182270"/>
              <a:ext cx="65304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281A3F0-0D8D-3A59-0B85-6E110F1439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39375" y="4074630"/>
                <a:ext cx="760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38576A7-787F-A239-ED80-15C6E501C179}"/>
                  </a:ext>
                </a:extLst>
              </p14:cNvPr>
              <p14:cNvContentPartPr/>
              <p14:nvPr/>
            </p14:nvContentPartPr>
            <p14:xfrm>
              <a:off x="275975" y="4976430"/>
              <a:ext cx="409320" cy="14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38576A7-787F-A239-ED80-15C6E501C1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1975" y="4868430"/>
                <a:ext cx="5169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81BC18-0EB4-3D7D-7CE3-550B35F16746}"/>
                  </a:ext>
                </a:extLst>
              </p14:cNvPr>
              <p14:cNvContentPartPr/>
              <p14:nvPr/>
            </p14:nvContentPartPr>
            <p14:xfrm>
              <a:off x="2217455" y="4978230"/>
              <a:ext cx="653040" cy="55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81BC18-0EB4-3D7D-7CE3-550B35F167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63815" y="4870230"/>
                <a:ext cx="7606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F2B265-78DA-77A1-590C-725BC70AF199}"/>
                  </a:ext>
                </a:extLst>
              </p14:cNvPr>
              <p14:cNvContentPartPr/>
              <p14:nvPr/>
            </p14:nvContentPartPr>
            <p14:xfrm>
              <a:off x="2217455" y="5150310"/>
              <a:ext cx="688680" cy="18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F2B265-78DA-77A1-590C-725BC70AF1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3815" y="5042310"/>
                <a:ext cx="796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239F43-2F38-AC4D-DA82-77DC7C08B7E1}"/>
                  </a:ext>
                </a:extLst>
              </p14:cNvPr>
              <p14:cNvContentPartPr/>
              <p14:nvPr/>
            </p14:nvContentPartPr>
            <p14:xfrm>
              <a:off x="251855" y="5120790"/>
              <a:ext cx="492480" cy="12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239F43-2F38-AC4D-DA82-77DC7C08B7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215" y="5012790"/>
                <a:ext cx="6001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FB7806-7C6B-D3FA-F29D-F236D67F9BE1}"/>
                  </a:ext>
                </a:extLst>
              </p14:cNvPr>
              <p14:cNvContentPartPr/>
              <p14:nvPr/>
            </p14:nvContentPartPr>
            <p14:xfrm>
              <a:off x="234220" y="4645590"/>
              <a:ext cx="320400" cy="18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FB7806-7C6B-D3FA-F29D-F236D67F9B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0580" y="4537950"/>
                <a:ext cx="428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4AAF5C-FE69-5702-B0AD-6EE5BA049AB9}"/>
                  </a:ext>
                </a:extLst>
              </p14:cNvPr>
              <p14:cNvContentPartPr/>
              <p14:nvPr/>
            </p14:nvContentPartPr>
            <p14:xfrm>
              <a:off x="246287" y="4077870"/>
              <a:ext cx="578160" cy="158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4AAF5C-FE69-5702-B0AD-6EE5BA049A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2287" y="3969870"/>
                <a:ext cx="685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31139C1-FFC4-7686-1C45-F93A46BC7DFB}"/>
                  </a:ext>
                </a:extLst>
              </p14:cNvPr>
              <p14:cNvContentPartPr/>
              <p14:nvPr/>
            </p14:nvContentPartPr>
            <p14:xfrm>
              <a:off x="252047" y="4413030"/>
              <a:ext cx="248760" cy="13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31139C1-FFC4-7686-1C45-F93A46BC7DF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8407" y="4305390"/>
                <a:ext cx="3564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F8FBE9-BA5F-DBCC-38B0-131E4162D4C3}"/>
                  </a:ext>
                </a:extLst>
              </p14:cNvPr>
              <p14:cNvContentPartPr/>
              <p14:nvPr/>
            </p14:nvContentPartPr>
            <p14:xfrm>
              <a:off x="3054647" y="4413390"/>
              <a:ext cx="201600" cy="19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F8FBE9-BA5F-DBCC-38B0-131E4162D4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01007" y="4305390"/>
                <a:ext cx="3092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6F414A6-DB5F-4A46-B61C-9D75F1B209CF}"/>
                  </a:ext>
                </a:extLst>
              </p14:cNvPr>
              <p14:cNvContentPartPr/>
              <p14:nvPr/>
            </p14:nvContentPartPr>
            <p14:xfrm>
              <a:off x="3054647" y="4311870"/>
              <a:ext cx="183960" cy="19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6F414A6-DB5F-4A46-B61C-9D75F1B209C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01007" y="4203870"/>
                <a:ext cx="2916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42EE03-0622-3252-8555-432ED22EDC42}"/>
                  </a:ext>
                </a:extLst>
              </p14:cNvPr>
              <p14:cNvContentPartPr/>
              <p14:nvPr/>
            </p14:nvContentPartPr>
            <p14:xfrm>
              <a:off x="3434807" y="4479270"/>
              <a:ext cx="19584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42EE03-0622-3252-8555-432ED22EDC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80807" y="4371630"/>
                <a:ext cx="303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50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E8552-94EE-3933-5E29-32EE8182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API for the remote configuration of the function generator.</a:t>
            </a:r>
          </a:p>
          <a:p>
            <a:pPr lvl="1"/>
            <a:r>
              <a:rPr lang="ca-ES" dirty="0"/>
              <a:t>Python interface with Agilent 33600A series function generator.</a:t>
            </a:r>
          </a:p>
          <a:p>
            <a:pPr lvl="1"/>
            <a:r>
              <a:rPr lang="ca-ES" dirty="0"/>
              <a:t>Use of PyVISA library with Keysight’s VISA driver for PC.</a:t>
            </a:r>
          </a:p>
          <a:p>
            <a:pPr lvl="1"/>
            <a:r>
              <a:rPr lang="ca-ES" dirty="0"/>
              <a:t>Configuration of the instrument with SCPI commands.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Software design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33622A | Keysight Technologies 33600A Arbitrary Waveform Generator, 120MHz  Max, 2-Channel, 1 μHz Min | RS">
            <a:extLst>
              <a:ext uri="{FF2B5EF4-FFF2-40B4-BE49-F238E27FC236}">
                <a16:creationId xmlns:a16="http://schemas.microsoft.com/office/drawing/2014/main" id="{511030AE-8CA8-A83D-007C-6FFB1D6B2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2" y="3286369"/>
            <a:ext cx="3000499" cy="168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9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E8552-94EE-3933-5E29-32EE8182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User interface</a:t>
            </a:r>
          </a:p>
          <a:p>
            <a:pPr lvl="1"/>
            <a:r>
              <a:rPr lang="ca-ES" dirty="0"/>
              <a:t>Control of one or both input signals for the two amplifiers of the bridge configuration.</a:t>
            </a:r>
          </a:p>
          <a:p>
            <a:pPr lvl="1"/>
            <a:r>
              <a:rPr lang="ca-ES" dirty="0"/>
              <a:t>Setting of vibration characteristics: Amplitude and Frequency.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Visualization of the generated signals as well as signal across the piezo load.</a:t>
            </a:r>
          </a:p>
          <a:p>
            <a:pPr lvl="1"/>
            <a:r>
              <a:rPr lang="ca-ES" dirty="0"/>
              <a:t>Logging and reporting features.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Software design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E8552-94EE-3933-5E29-32EE8182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System on rack</a:t>
            </a:r>
          </a:p>
          <a:p>
            <a:pPr lvl="1"/>
            <a:r>
              <a:rPr lang="ca-ES" dirty="0"/>
              <a:t>Encapsulation of the power amplifiers in a subrack</a:t>
            </a:r>
          </a:p>
          <a:p>
            <a:pPr lvl="1"/>
            <a:r>
              <a:rPr lang="ca-ES" dirty="0"/>
              <a:t>Power supplies and generator mounted on the rack as well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PXI?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ca-ES" dirty="0"/>
              <a:t>Opamps subrack</a:t>
            </a:r>
          </a:p>
          <a:p>
            <a:pPr lvl="1"/>
            <a:r>
              <a:rPr lang="ca-ES" dirty="0"/>
              <a:t>Front panel and back panel connections with other instruments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ON/OFF general switch?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Emergency stop button?</a:t>
            </a:r>
          </a:p>
          <a:p>
            <a:r>
              <a:rPr lang="ca-ES" dirty="0">
                <a:solidFill>
                  <a:srgbClr val="303030"/>
                </a:solidFill>
              </a:rPr>
              <a:t>Preloaded piezo stacks mounting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Piezo support? Mounting?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Measurement system: interferometers?</a:t>
            </a:r>
          </a:p>
          <a:p>
            <a:r>
              <a:rPr lang="ca-ES" dirty="0">
                <a:solidFill>
                  <a:srgbClr val="FF0000"/>
                </a:solidFill>
              </a:rPr>
              <a:t>Also needed to include in the rack: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Measurement systems: vibrometer, interferometer?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Mechanical design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Measurements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23C7559-1F8A-9B14-F3FE-42815AEA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376024" cy="4608512"/>
          </a:xfrm>
        </p:spPr>
        <p:txBody>
          <a:bodyPr/>
          <a:lstStyle/>
          <a:p>
            <a:r>
              <a:rPr lang="ca-ES" dirty="0">
                <a:solidFill>
                  <a:srgbClr val="FF0000"/>
                </a:solidFill>
              </a:rPr>
              <a:t>Measurements performed with the piezo stack mounted in the piezogoniometer?</a:t>
            </a:r>
          </a:p>
          <a:p>
            <a:r>
              <a:rPr lang="ca-ES" dirty="0">
                <a:solidFill>
                  <a:srgbClr val="FF0000"/>
                </a:solidFill>
              </a:rPr>
              <a:t>Different/new structure for the testbench?</a:t>
            </a:r>
          </a:p>
          <a:p>
            <a:r>
              <a:rPr lang="ca-ES" dirty="0">
                <a:solidFill>
                  <a:srgbClr val="FF0000"/>
                </a:solidFill>
              </a:rPr>
              <a:t>Moving part (piezo) vs fixed part (measurement system)</a:t>
            </a:r>
          </a:p>
          <a:p>
            <a:r>
              <a:rPr lang="ca-ES" dirty="0">
                <a:solidFill>
                  <a:srgbClr val="FF0000"/>
                </a:solidFill>
              </a:rPr>
              <a:t>Relative or absolute measurements?</a:t>
            </a:r>
          </a:p>
          <a:p>
            <a:r>
              <a:rPr lang="ca-ES" dirty="0">
                <a:solidFill>
                  <a:srgbClr val="FF0000"/>
                </a:solidFill>
              </a:rPr>
              <a:t>Which measurements?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Angle of displacement? Distance of displacement?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Speed? Acceleration?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Frequency? Voltage amplitude?</a:t>
            </a:r>
          </a:p>
          <a:p>
            <a:r>
              <a:rPr lang="ca-ES" dirty="0">
                <a:solidFill>
                  <a:srgbClr val="FF0000"/>
                </a:solidFill>
              </a:rPr>
              <a:t>Which instruments?</a:t>
            </a:r>
          </a:p>
          <a:p>
            <a:pPr lvl="1"/>
            <a:r>
              <a:rPr lang="ca-ES" dirty="0">
                <a:solidFill>
                  <a:srgbClr val="FF0000"/>
                </a:solidFill>
              </a:rPr>
              <a:t>Interferometer?</a:t>
            </a:r>
          </a:p>
          <a:p>
            <a:pPr lvl="1"/>
            <a:r>
              <a:rPr lang="ca-ES" dirty="0">
                <a:solidFill>
                  <a:srgbClr val="FF0000"/>
                </a:solidFill>
                <a:hlinkClick r:id="rId2"/>
              </a:rPr>
              <a:t>Vibrometer</a:t>
            </a:r>
            <a:r>
              <a:rPr lang="ca-ES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1" name="Picture 10" descr="A close-up of a machine&#10;&#10;Description automatically generated with low confidence">
            <a:hlinkClick r:id="rId3"/>
            <a:extLst>
              <a:ext uri="{FF2B5EF4-FFF2-40B4-BE49-F238E27FC236}">
                <a16:creationId xmlns:a16="http://schemas.microsoft.com/office/drawing/2014/main" id="{F72EC0FA-5828-530F-9109-1FC5B18DA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49" y="2943703"/>
            <a:ext cx="5231523" cy="33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5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System validation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23C7559-1F8A-9B14-F3FE-42815AEA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376024" cy="4608512"/>
          </a:xfrm>
        </p:spPr>
        <p:txBody>
          <a:bodyPr/>
          <a:lstStyle/>
          <a:p>
            <a:r>
              <a:rPr lang="ca-ES" dirty="0">
                <a:solidFill>
                  <a:srgbClr val="2F2F2F"/>
                </a:solidFill>
              </a:rPr>
              <a:t>Experiments to validate the system</a:t>
            </a:r>
          </a:p>
        </p:txBody>
      </p:sp>
    </p:spTree>
    <p:extLst>
      <p:ext uri="{BB962C8B-B14F-4D97-AF65-F5344CB8AC3E}">
        <p14:creationId xmlns:p14="http://schemas.microsoft.com/office/powerpoint/2010/main" val="254302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Troubleshooting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23C7559-1F8A-9B14-F3FE-42815AEA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9" y="1592263"/>
            <a:ext cx="11376024" cy="4608512"/>
          </a:xfrm>
        </p:spPr>
        <p:txBody>
          <a:bodyPr/>
          <a:lstStyle/>
          <a:p>
            <a:r>
              <a:rPr lang="ca-ES" dirty="0"/>
              <a:t>Problem #1: one of the amplifiers doesn’t work</a:t>
            </a:r>
            <a:endParaRPr lang="ca-ES" dirty="0">
              <a:solidFill>
                <a:srgbClr val="2F2F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8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6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7989" y="1592263"/>
            <a:ext cx="9467849" cy="4608512"/>
          </a:xfrm>
        </p:spPr>
        <p:txBody>
          <a:bodyPr/>
          <a:lstStyle/>
          <a:p>
            <a:r>
              <a:rPr lang="en-US" dirty="0"/>
              <a:t>Overview of the architecture of the system</a:t>
            </a:r>
          </a:p>
          <a:p>
            <a:r>
              <a:rPr lang="en-US" dirty="0"/>
              <a:t>Requirements of the system</a:t>
            </a:r>
          </a:p>
          <a:p>
            <a:r>
              <a:rPr lang="en-US" dirty="0"/>
              <a:t>Electrical design</a:t>
            </a:r>
          </a:p>
          <a:p>
            <a:r>
              <a:rPr lang="en-US" dirty="0"/>
              <a:t>Software design</a:t>
            </a:r>
          </a:p>
          <a:p>
            <a:pPr lvl="1"/>
            <a:r>
              <a:rPr lang="en-US" dirty="0"/>
              <a:t>API</a:t>
            </a:r>
          </a:p>
          <a:p>
            <a:pPr lvl="1"/>
            <a:r>
              <a:rPr lang="en-US" dirty="0"/>
              <a:t>GUI</a:t>
            </a:r>
          </a:p>
          <a:p>
            <a:r>
              <a:rPr lang="en-US" dirty="0"/>
              <a:t>Mechanical design</a:t>
            </a:r>
          </a:p>
          <a:p>
            <a:r>
              <a:rPr lang="en-US" dirty="0"/>
              <a:t>Measurements</a:t>
            </a:r>
          </a:p>
          <a:p>
            <a:r>
              <a:rPr lang="en-US" dirty="0"/>
              <a:t>System validation</a:t>
            </a:r>
          </a:p>
          <a:p>
            <a:r>
              <a:rPr lang="en-US" dirty="0"/>
              <a:t>Troubleshooting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B769-3205-794E-B162-1A4E0ECB4A97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2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BC6099-73F5-D888-357F-7DDC8CA6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Architecture of the system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4BF43-A325-8DFD-3298-0DE68796911D}"/>
              </a:ext>
            </a:extLst>
          </p:cNvPr>
          <p:cNvSpPr/>
          <p:nvPr/>
        </p:nvSpPr>
        <p:spPr>
          <a:xfrm>
            <a:off x="4974741" y="2010334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Functional generator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439F6-32E7-E995-A4CE-D29B4B1584A3}"/>
              </a:ext>
            </a:extLst>
          </p:cNvPr>
          <p:cNvSpPr/>
          <p:nvPr/>
        </p:nvSpPr>
        <p:spPr>
          <a:xfrm>
            <a:off x="4974742" y="3322557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Power amplifier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F394D-943A-71B5-0D85-168E2F79C584}"/>
              </a:ext>
            </a:extLst>
          </p:cNvPr>
          <p:cNvSpPr/>
          <p:nvPr/>
        </p:nvSpPr>
        <p:spPr>
          <a:xfrm>
            <a:off x="7401266" y="3322557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Piezo stack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11D7A-A47D-9C5D-762D-6725C07363EF}"/>
              </a:ext>
            </a:extLst>
          </p:cNvPr>
          <p:cNvSpPr/>
          <p:nvPr/>
        </p:nvSpPr>
        <p:spPr>
          <a:xfrm>
            <a:off x="4974740" y="4634780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Power supply 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51A50-A10E-F5B7-3D8B-EACA0A1A429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784927" y="2884393"/>
            <a:ext cx="1" cy="43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C20EA1-349C-4563-63CD-2E1A0DC7C448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5784926" y="4196616"/>
            <a:ext cx="2" cy="43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C9E601-7A3D-ED66-8339-5194C726DBC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595113" y="3759587"/>
            <a:ext cx="806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E67B35B-D9E5-1206-6341-CDF33EB4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5352" y="6424993"/>
            <a:ext cx="6787386" cy="365125"/>
          </a:xfrm>
        </p:spPr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5A930C4-541A-A8DB-ABBA-CD539D34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1915" y="6424993"/>
            <a:ext cx="1773923" cy="365125"/>
          </a:xfrm>
        </p:spPr>
        <p:txBody>
          <a:bodyPr/>
          <a:lstStyle/>
          <a:p>
            <a:fld id="{CF2DB769-3205-794E-B162-1A4E0ECB4A97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2AE1CD-8E51-C7AE-9722-19B628F6F2A2}"/>
              </a:ext>
            </a:extLst>
          </p:cNvPr>
          <p:cNvSpPr/>
          <p:nvPr/>
        </p:nvSpPr>
        <p:spPr>
          <a:xfrm>
            <a:off x="2918674" y="2010334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PC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648B73-65FA-567E-D67F-0E7655BC785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539045" y="2447364"/>
            <a:ext cx="43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BC6099-73F5-D888-357F-7DDC8CA6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Overview of the proposed solution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24BF43-A325-8DFD-3298-0DE68796911D}"/>
              </a:ext>
            </a:extLst>
          </p:cNvPr>
          <p:cNvSpPr/>
          <p:nvPr/>
        </p:nvSpPr>
        <p:spPr>
          <a:xfrm>
            <a:off x="4974741" y="2010334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/>
              <a:t>FGEN – 33600A Series Keysight Technologies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439F6-32E7-E995-A4CE-D29B4B1584A3}"/>
              </a:ext>
            </a:extLst>
          </p:cNvPr>
          <p:cNvSpPr/>
          <p:nvPr/>
        </p:nvSpPr>
        <p:spPr>
          <a:xfrm>
            <a:off x="4974742" y="3322557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OPAMP - EK57U APEX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2F394D-943A-71B5-0D85-168E2F79C584}"/>
              </a:ext>
            </a:extLst>
          </p:cNvPr>
          <p:cNvSpPr/>
          <p:nvPr/>
        </p:nvSpPr>
        <p:spPr>
          <a:xfrm>
            <a:off x="7401266" y="3322557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Piezo stack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11D7A-A47D-9C5D-762D-6725C07363EF}"/>
              </a:ext>
            </a:extLst>
          </p:cNvPr>
          <p:cNvSpPr/>
          <p:nvPr/>
        </p:nvSpPr>
        <p:spPr>
          <a:xfrm>
            <a:off x="4974740" y="4634780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/>
              <a:t>PSU – SM70-22 </a:t>
            </a:r>
          </a:p>
          <a:p>
            <a:pPr algn="ctr"/>
            <a:r>
              <a:rPr lang="ca-ES" sz="1400" dirty="0"/>
              <a:t>Delta Elektronika </a:t>
            </a:r>
            <a:endParaRPr lang="en-GB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451A50-A10E-F5B7-3D8B-EACA0A1A429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784927" y="2884393"/>
            <a:ext cx="1" cy="43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C20EA1-349C-4563-63CD-2E1A0DC7C448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5784926" y="4196616"/>
            <a:ext cx="2" cy="43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C9E601-7A3D-ED66-8339-5194C726DBC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595113" y="3759587"/>
            <a:ext cx="806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BB959-90B3-62FA-7CD8-778957C1DA71}"/>
              </a:ext>
            </a:extLst>
          </p:cNvPr>
          <p:cNvSpPr/>
          <p:nvPr/>
        </p:nvSpPr>
        <p:spPr>
          <a:xfrm>
            <a:off x="3080340" y="3322557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OPAMP - EK57U APEX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3E814-39BF-C7A2-A320-7D97F59F41DE}"/>
              </a:ext>
            </a:extLst>
          </p:cNvPr>
          <p:cNvSpPr/>
          <p:nvPr/>
        </p:nvSpPr>
        <p:spPr>
          <a:xfrm>
            <a:off x="3080339" y="4634779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1400" dirty="0"/>
              <a:t>PSU – SM70-22 Delta Elektronika </a:t>
            </a:r>
            <a:endParaRPr lang="en-GB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677D33-A790-CBFE-C797-E5D6FBF2A086}"/>
              </a:ext>
            </a:extLst>
          </p:cNvPr>
          <p:cNvCxnSpPr/>
          <p:nvPr/>
        </p:nvCxnSpPr>
        <p:spPr>
          <a:xfrm flipV="1">
            <a:off x="3890524" y="4196615"/>
            <a:ext cx="2" cy="43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ADD6A2-CE9E-7789-BE0A-8BC82E919B1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00710" y="3759586"/>
            <a:ext cx="2740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CE1056-5D68-55DC-EF27-0CC61E73FA3E}"/>
              </a:ext>
            </a:extLst>
          </p:cNvPr>
          <p:cNvCxnSpPr>
            <a:cxnSpLocks/>
          </p:cNvCxnSpPr>
          <p:nvPr/>
        </p:nvCxnSpPr>
        <p:spPr>
          <a:xfrm>
            <a:off x="3877144" y="3085307"/>
            <a:ext cx="0" cy="23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B55042-33BE-956B-B034-9A14CBBB521B}"/>
              </a:ext>
            </a:extLst>
          </p:cNvPr>
          <p:cNvCxnSpPr>
            <a:cxnSpLocks/>
          </p:cNvCxnSpPr>
          <p:nvPr/>
        </p:nvCxnSpPr>
        <p:spPr>
          <a:xfrm>
            <a:off x="3877144" y="3085307"/>
            <a:ext cx="1907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E67B35B-D9E5-1206-6341-CDF33EB4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5352" y="6424993"/>
            <a:ext cx="6787386" cy="365125"/>
          </a:xfrm>
        </p:spPr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5A930C4-541A-A8DB-ABBA-CD539D34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1915" y="6424993"/>
            <a:ext cx="1773923" cy="365125"/>
          </a:xfrm>
        </p:spPr>
        <p:txBody>
          <a:bodyPr/>
          <a:lstStyle/>
          <a:p>
            <a:fld id="{CF2DB769-3205-794E-B162-1A4E0ECB4A97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FA1265-6D45-774C-86AF-8D6F7EF33C73}"/>
              </a:ext>
            </a:extLst>
          </p:cNvPr>
          <p:cNvSpPr/>
          <p:nvPr/>
        </p:nvSpPr>
        <p:spPr>
          <a:xfrm>
            <a:off x="2918674" y="2010334"/>
            <a:ext cx="1620371" cy="874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PC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084BC4-2B0C-1CD1-D56C-292BB54011D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539045" y="2447364"/>
            <a:ext cx="435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9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CB11BE-2246-A4DF-5198-0DAC73E6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Driving a piezoelectric brick up to 500 kHz with a full voltage range of 0 to 150 V.</a:t>
            </a:r>
          </a:p>
          <a:p>
            <a:r>
              <a:rPr lang="en-GB" dirty="0"/>
              <a:t>User interface enabling remote generation of vibrations.</a:t>
            </a:r>
          </a:p>
          <a:p>
            <a:pPr lvl="1"/>
            <a:r>
              <a:rPr lang="en-GB" dirty="0"/>
              <a:t>API for configuration of the function generator that gives the input signal for the system.</a:t>
            </a:r>
          </a:p>
          <a:p>
            <a:pPr lvl="1"/>
            <a:r>
              <a:rPr lang="en-GB" dirty="0"/>
              <a:t>GUI for controlling and </a:t>
            </a:r>
            <a:r>
              <a:rPr lang="en-GB" dirty="0">
                <a:solidFill>
                  <a:srgbClr val="FF0000"/>
                </a:solidFill>
              </a:rPr>
              <a:t>monitoring?</a:t>
            </a:r>
            <a:r>
              <a:rPr lang="en-GB" dirty="0"/>
              <a:t> the system from the PC.</a:t>
            </a:r>
          </a:p>
          <a:p>
            <a:r>
              <a:rPr lang="en-GB" dirty="0"/>
              <a:t>A stand-alone chassis encapsulating the amplifier.</a:t>
            </a:r>
          </a:p>
          <a:p>
            <a:pPr lvl="1"/>
            <a:r>
              <a:rPr lang="en-GB" dirty="0"/>
              <a:t>Rack mountable</a:t>
            </a:r>
          </a:p>
          <a:p>
            <a:pPr lvl="1"/>
            <a:r>
              <a:rPr lang="en-GB" dirty="0"/>
              <a:t>Ventilation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C76259-78A9-16CA-DD7D-5FF945C5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Requirements of the system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FA6E-B3B3-EC24-2D62-98809314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081B-8427-4C96-03C7-74AA3587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F391-6A28-63A7-3D14-AA86B481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9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C18F1B-8D7A-2DF3-9522-2431A1C5F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a-ES" dirty="0"/>
                  <a:t>Voltage range [0, 150] V</a:t>
                </a:r>
              </a:p>
              <a:p>
                <a:r>
                  <a:rPr lang="ca-ES" dirty="0"/>
                  <a:t>Capacitive load (piezo brick) = 170 nF</a:t>
                </a:r>
              </a:p>
              <a:p>
                <a:r>
                  <a:rPr lang="ca-ES" dirty="0"/>
                  <a:t>Required slew rate (sine wave)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sz="1800" b="1" i="1" smtClean="0">
                          <a:latin typeface="Cambria Math" panose="02040503050406030204" pitchFamily="18" charset="0"/>
                        </a:rPr>
                        <m:t>𝑺𝑹</m:t>
                      </m:r>
                      <m:r>
                        <a:rPr lang="ca-E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ca-E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ca-E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ca-E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ca-E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r>
                        <a:rPr lang="ca-E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ca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ca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𝒑𝒆𝒂𝒌</m:t>
                          </m:r>
                        </m:sub>
                      </m:sSub>
                      <m:r>
                        <a:rPr lang="ca-E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a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𝟓𝟎𝟎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𝒌𝑯𝒛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𝟕𝟓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sSup>
                            <m:sSupPr>
                              <m:ctrlPr>
                                <a:rPr lang="ca-E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ca-E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ca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ca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ca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ca-E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ca-E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𝟐𝟑𝟓</m:t>
                      </m:r>
                      <m:f>
                        <m:fPr>
                          <m:ctrlP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ca-E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</m:oMath>
                  </m:oMathPara>
                </a14:m>
                <a:endParaRPr lang="en-GB" sz="1800" dirty="0"/>
              </a:p>
              <a:p>
                <a:r>
                  <a:rPr lang="en-GB" dirty="0"/>
                  <a:t>Required peak current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ca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ca-E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𝒅𝑽</m:t>
                          </m:r>
                        </m:num>
                        <m:den>
                          <m:r>
                            <a:rPr lang="ca-E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ca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a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𝟏𝟕𝟎</m:t>
                      </m:r>
                      <m:r>
                        <a:rPr lang="ca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ca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ca-E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r>
                        <a:rPr lang="ca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𝟐𝟑𝟓</m:t>
                      </m:r>
                      <m:f>
                        <m:fPr>
                          <m:ctrlPr>
                            <a:rPr lang="ca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ca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ca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den>
                      </m:f>
                      <m:r>
                        <a:rPr lang="ca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ca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  <m:r>
                        <a:rPr lang="ca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ca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C18F1B-8D7A-2DF3-9522-2431A1C5F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0" t="-26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77E01F-C457-7947-E605-13745888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Electrical design: requirements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1ABA-6800-2E64-3A92-569BA20A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228C-995C-94E9-3A91-C7DC3183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1800-D29F-342F-67CE-6C0F6866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5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E8552-94EE-3933-5E29-32EE8182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Chosen amplifier: APEX MP111u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Electrical design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88845E5A-808A-B0E2-9276-1615717A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6" y="1919727"/>
            <a:ext cx="3406536" cy="1338282"/>
          </a:xfrm>
          <a:prstGeom prst="rect">
            <a:avLst/>
          </a:prstGeom>
        </p:spPr>
      </p:pic>
      <p:pic>
        <p:nvPicPr>
          <p:cNvPr id="10" name="Picture 9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8C25C78C-20A0-B67B-D1B4-1D762C18E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968" y="1903930"/>
            <a:ext cx="1918279" cy="1354079"/>
          </a:xfrm>
          <a:prstGeom prst="rect">
            <a:avLst/>
          </a:prstGeom>
        </p:spPr>
      </p:pic>
      <p:pic>
        <p:nvPicPr>
          <p:cNvPr id="12" name="Picture 11" descr="A diagram of a circuit&#10;&#10;Description automatically generated with low confidence">
            <a:extLst>
              <a:ext uri="{FF2B5EF4-FFF2-40B4-BE49-F238E27FC236}">
                <a16:creationId xmlns:a16="http://schemas.microsoft.com/office/drawing/2014/main" id="{61E1AA17-ED09-BDEE-B8CA-290DE1792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516" y="3372946"/>
            <a:ext cx="2619344" cy="2712892"/>
          </a:xfrm>
          <a:prstGeom prst="rect">
            <a:avLst/>
          </a:prstGeom>
        </p:spPr>
      </p:pic>
      <p:pic>
        <p:nvPicPr>
          <p:cNvPr id="14" name="Picture 1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2A81BE75-83A6-03B2-D5CF-4EDCE1153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601" y="586628"/>
            <a:ext cx="4451057" cy="561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4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E8552-94EE-3933-5E29-32EE8182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Implemented with the APEX EK57 evaluation kit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Electrical design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88845E5A-808A-B0E2-9276-1615717A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6" y="1919727"/>
            <a:ext cx="3406536" cy="1338282"/>
          </a:xfrm>
          <a:prstGeom prst="rect">
            <a:avLst/>
          </a:prstGeom>
        </p:spPr>
      </p:pic>
      <p:pic>
        <p:nvPicPr>
          <p:cNvPr id="9" name="Picture 8" descr="A picture containing text, diagram, technical drawing, plan&#10;&#10;Description automatically generated">
            <a:extLst>
              <a:ext uri="{FF2B5EF4-FFF2-40B4-BE49-F238E27FC236}">
                <a16:creationId xmlns:a16="http://schemas.microsoft.com/office/drawing/2014/main" id="{65BC4F3D-0B3D-303F-E768-B4731436B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6" y="3258009"/>
            <a:ext cx="4750492" cy="2995332"/>
          </a:xfrm>
          <a:prstGeom prst="rect">
            <a:avLst/>
          </a:prstGeom>
        </p:spPr>
      </p:pic>
      <p:pic>
        <p:nvPicPr>
          <p:cNvPr id="13" name="Picture 12" descr="A black and white drawing of a circuit board&#10;&#10;Description automatically generated with low confidence">
            <a:extLst>
              <a:ext uri="{FF2B5EF4-FFF2-40B4-BE49-F238E27FC236}">
                <a16:creationId xmlns:a16="http://schemas.microsoft.com/office/drawing/2014/main" id="{44A11E82-3F98-F424-4842-161BD9AED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745" y="2319617"/>
            <a:ext cx="4451340" cy="36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2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E8552-94EE-3933-5E29-32EE8182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Unipolar bridge configuration with two amplifiers</a:t>
            </a:r>
          </a:p>
          <a:p>
            <a:pPr lvl="1"/>
            <a:r>
              <a:rPr lang="ca-ES" dirty="0"/>
              <a:t>For a total voltage swing of 0 to 150 V</a:t>
            </a:r>
          </a:p>
          <a:p>
            <a:pPr lvl="2"/>
            <a:r>
              <a:rPr lang="ca-ES" dirty="0"/>
              <a:t>Voltage swing of master amplifier</a:t>
            </a:r>
          </a:p>
          <a:p>
            <a:pPr lvl="3"/>
            <a:r>
              <a:rPr lang="ca-ES" dirty="0"/>
              <a:t>0 to 75 V, Vpk = 37.5 V</a:t>
            </a:r>
          </a:p>
          <a:p>
            <a:pPr lvl="2"/>
            <a:r>
              <a:rPr lang="ca-ES" dirty="0"/>
              <a:t>Voltage swing of slave amplifier</a:t>
            </a:r>
          </a:p>
          <a:p>
            <a:pPr lvl="3"/>
            <a:r>
              <a:rPr lang="ca-ES" dirty="0"/>
              <a:t>0 to -75 V, Vpk = -37.5 V</a:t>
            </a:r>
          </a:p>
          <a:p>
            <a:pPr lvl="1"/>
            <a:r>
              <a:rPr lang="ca-ES" dirty="0"/>
              <a:t>Required slew for each opamp (Vpk=37.5 V)</a:t>
            </a:r>
          </a:p>
          <a:p>
            <a:pPr lvl="2"/>
            <a:r>
              <a:rPr lang="ca-ES" dirty="0"/>
              <a:t>117.8 V/µs</a:t>
            </a:r>
          </a:p>
          <a:p>
            <a:pPr lvl="1"/>
            <a:r>
              <a:rPr lang="ca-ES" dirty="0"/>
              <a:t> Required peak current</a:t>
            </a:r>
          </a:p>
          <a:p>
            <a:pPr lvl="2"/>
            <a:r>
              <a:rPr lang="ca-ES" dirty="0"/>
              <a:t>20 A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8AF2C-27AA-65B0-FBB6-6C454FF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Electrical design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4AB-475E-D897-D59F-FA16B49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AFC2-26B6-134E-85E5-5D171C2C5E12}" type="datetime3">
              <a:rPr lang="en-US" smtClean="0"/>
              <a:t>29 June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47354-2EAE-E3F0-7FD4-370E4DCE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Marta Alfonso | High speed PA testbench for studying vibrations on preloaded piezo actuators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8599E-DDA9-2F46-CA3C-401721E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EA5A-BC32-A742-B11B-8E7414D5B53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 descr="A diagram of a bridge&#10;&#10;Description automatically generated">
            <a:extLst>
              <a:ext uri="{FF2B5EF4-FFF2-40B4-BE49-F238E27FC236}">
                <a16:creationId xmlns:a16="http://schemas.microsoft.com/office/drawing/2014/main" id="{657B9DFE-E347-7F2A-886C-5B6372C07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91"/>
          <a:stretch/>
        </p:blipFill>
        <p:spPr>
          <a:xfrm>
            <a:off x="3563597" y="4524133"/>
            <a:ext cx="3050802" cy="1591369"/>
          </a:xfrm>
          <a:prstGeom prst="rect">
            <a:avLst/>
          </a:prstGeom>
        </p:spPr>
      </p:pic>
      <p:pic>
        <p:nvPicPr>
          <p:cNvPr id="12" name="Picture 11" descr="A picture containing text, diagram, plan, line&#10;&#10;Description automatically generated">
            <a:extLst>
              <a:ext uri="{FF2B5EF4-FFF2-40B4-BE49-F238E27FC236}">
                <a16:creationId xmlns:a16="http://schemas.microsoft.com/office/drawing/2014/main" id="{0D777FD2-A425-75C3-5810-6C65F2FE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052" y="1992941"/>
            <a:ext cx="5895959" cy="2376445"/>
          </a:xfrm>
          <a:prstGeom prst="rect">
            <a:avLst/>
          </a:prstGeom>
        </p:spPr>
      </p:pic>
      <p:pic>
        <p:nvPicPr>
          <p:cNvPr id="15" name="Picture 14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5FB80B00-CF64-C202-FC64-1C38B926A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726" y="4355687"/>
            <a:ext cx="4448987" cy="19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3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33A0"/>
      </a:dk1>
      <a:lt1>
        <a:srgbClr val="FFFFFF"/>
      </a:lt1>
      <a:dk2>
        <a:srgbClr val="2F2F2F"/>
      </a:dk2>
      <a:lt2>
        <a:srgbClr val="F8F8F8"/>
      </a:lt2>
      <a:accent1>
        <a:srgbClr val="0033A0"/>
      </a:accent1>
      <a:accent2>
        <a:srgbClr val="61C4D3"/>
      </a:accent2>
      <a:accent3>
        <a:srgbClr val="E15E32"/>
      </a:accent3>
      <a:accent4>
        <a:srgbClr val="BEBECB"/>
      </a:accent4>
      <a:accent5>
        <a:srgbClr val="6E2466"/>
      </a:accent5>
      <a:accent6>
        <a:srgbClr val="1C446A"/>
      </a:accent6>
      <a:hlink>
        <a:srgbClr val="6D2466"/>
      </a:hlink>
      <a:folHlink>
        <a:srgbClr val="61C4D3"/>
      </a:folHlink>
    </a:clrScheme>
    <a:fontScheme name="CER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4" id="{B31D5EF9-0495-1241-974B-675EDE373C80}" vid="{468085D9-7C0B-084F-8C85-C0DEAEE895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HIGH_SPEED_OPAMP</Template>
  <TotalTime>4756</TotalTime>
  <Words>859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High speed PA testbench for studying vibrations on preloaded piezo actuators</vt:lpstr>
      <vt:lpstr>List of contents</vt:lpstr>
      <vt:lpstr>Architecture of the system</vt:lpstr>
      <vt:lpstr>Overview of the proposed solution</vt:lpstr>
      <vt:lpstr>Requirements of the system</vt:lpstr>
      <vt:lpstr>Electrical design: requirements</vt:lpstr>
      <vt:lpstr>Electrical design</vt:lpstr>
      <vt:lpstr>Electrical design</vt:lpstr>
      <vt:lpstr>Electrical design</vt:lpstr>
      <vt:lpstr>Electrical design</vt:lpstr>
      <vt:lpstr>Software design</vt:lpstr>
      <vt:lpstr>Software design</vt:lpstr>
      <vt:lpstr>Mechanical design</vt:lpstr>
      <vt:lpstr>Measurements</vt:lpstr>
      <vt:lpstr>System validation</vt:lpstr>
      <vt:lpstr>Troubleshooting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speed power amplifier for studying vibrations of preloaded piezo actuators</dc:title>
  <dc:creator>Marta Alfonso Poza</dc:creator>
  <cp:lastModifiedBy>Marta Alfonso Poza</cp:lastModifiedBy>
  <cp:revision>3</cp:revision>
  <dcterms:created xsi:type="dcterms:W3CDTF">2023-06-12T08:48:56Z</dcterms:created>
  <dcterms:modified xsi:type="dcterms:W3CDTF">2023-06-29T07:58:15Z</dcterms:modified>
</cp:coreProperties>
</file>