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handoutMasterIdLst>
    <p:handoutMasterId r:id="rId17"/>
  </p:handoutMasterIdLst>
  <p:sldIdLst>
    <p:sldId id="275" r:id="rId2"/>
    <p:sldId id="291" r:id="rId3"/>
    <p:sldId id="288" r:id="rId4"/>
    <p:sldId id="290" r:id="rId5"/>
    <p:sldId id="289" r:id="rId6"/>
    <p:sldId id="292" r:id="rId7"/>
    <p:sldId id="299" r:id="rId8"/>
    <p:sldId id="293" r:id="rId9"/>
    <p:sldId id="294" r:id="rId10"/>
    <p:sldId id="295" r:id="rId11"/>
    <p:sldId id="297" r:id="rId12"/>
    <p:sldId id="298" r:id="rId13"/>
    <p:sldId id="287" r:id="rId14"/>
    <p:sldId id="280" r:id="rId15"/>
  </p:sldIdLst>
  <p:sldSz cx="9144000" cy="6858000" type="screen4x3"/>
  <p:notesSz cx="6794500" cy="99314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naldo Oliveira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3" autoAdjust="0"/>
    <p:restoredTop sz="86432" autoAdjust="0"/>
  </p:normalViewPr>
  <p:slideViewPr>
    <p:cSldViewPr>
      <p:cViewPr varScale="1">
        <p:scale>
          <a:sx n="102" d="100"/>
          <a:sy n="102" d="100"/>
        </p:scale>
        <p:origin x="34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657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1"/>
            <a:ext cx="2944283" cy="49657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C0FB5A3-EA1C-45F8-97FF-B89E6071EB68}" type="datetimeFigureOut">
              <a:rPr lang="pt-PT" smtClean="0"/>
              <a:pPr/>
              <a:t>04/03/2022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657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657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BBD823A-DB59-4B5F-9D0C-BB68F172E0AF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0148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486" cy="4960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495" y="1"/>
            <a:ext cx="2944486" cy="4960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BF691-45A4-4480-9952-49F0BFA04884}" type="datetimeFigureOut">
              <a:rPr lang="pt-PT" smtClean="0"/>
              <a:pPr/>
              <a:t>04/03/2022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47" y="4716915"/>
            <a:ext cx="5436207" cy="44688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829"/>
            <a:ext cx="2944486" cy="4960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495" y="9433829"/>
            <a:ext cx="2944486" cy="4960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9F5F6-174E-4817-BD0B-49C95739CF4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938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9A08-93F8-409C-B55C-7F5D5BA26F24}" type="datetime1">
              <a:rPr lang="pt-PT" smtClean="0"/>
              <a:pPr/>
              <a:t>04/03/2022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 descr="UALogo-Origin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350" y="6329359"/>
            <a:ext cx="755650" cy="539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182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6AF-19F1-46BF-A623-91AE45C9C3D3}" type="datetime1">
              <a:rPr lang="pt-PT" smtClean="0"/>
              <a:pPr/>
              <a:t>04/03/2022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67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6C8E-A9EC-45B1-9C75-F992F4ABA47F}" type="datetime1">
              <a:rPr lang="pt-PT" smtClean="0"/>
              <a:pPr/>
              <a:t>04/03/2022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403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B428-36C4-4C09-B959-01D16DD19E61}" type="datetime1">
              <a:rPr lang="pt-PT" smtClean="0"/>
              <a:pPr/>
              <a:t>04/03/2022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320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3816-CC65-464D-94A9-1C26669A52BB}" type="datetime1">
              <a:rPr lang="pt-PT" smtClean="0"/>
              <a:pPr/>
              <a:t>04/03/2022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17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BD08-2033-4542-ACC9-4A11A97C4B3A}" type="datetime1">
              <a:rPr lang="pt-PT" smtClean="0"/>
              <a:pPr/>
              <a:t>04/03/2022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066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555-AB65-4477-890F-97E6CB11944A}" type="datetime1">
              <a:rPr lang="pt-PT" smtClean="0"/>
              <a:pPr/>
              <a:t>04/03/2022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331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6AA9-2253-405A-A563-082060C1EB87}" type="datetime1">
              <a:rPr lang="pt-PT" smtClean="0"/>
              <a:pPr/>
              <a:t>04/03/2022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3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32CC-96D0-4607-B820-BC21C6881086}" type="datetime1">
              <a:rPr lang="pt-PT" smtClean="0"/>
              <a:pPr/>
              <a:t>04/03/2022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134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B3CE401-E60A-4597-9B00-FEDE2E9C91B5}" type="datetime1">
              <a:rPr lang="pt-PT" smtClean="0"/>
              <a:pPr/>
              <a:t>04/03/2022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95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39C-7C48-4DFC-9335-1636A4CE2CCE}" type="datetime1">
              <a:rPr lang="pt-PT" smtClean="0"/>
              <a:pPr/>
              <a:t>04/03/2022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90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D5323F-0D7C-4C52-B002-8C364C804B04}" type="datetime1">
              <a:rPr lang="pt-PT" smtClean="0"/>
              <a:pPr/>
              <a:t>04/03/2022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UALogo-Original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8351" y="6325684"/>
            <a:ext cx="755650" cy="539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921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Reconfigurable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Course presentation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2021/2022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academic year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Iouliia Skliarova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Working students who have not been able to attend regular lab classes during the semester, will have their final exam(s) during the exam season.</a:t>
            </a:r>
          </a:p>
          <a:p>
            <a:r>
              <a:rPr lang="en-US" dirty="0" smtClean="0"/>
              <a:t>The practical evaluation will only include the final project whose weight is 50% of the final grade.</a:t>
            </a:r>
          </a:p>
          <a:p>
            <a:r>
              <a:rPr lang="en-US" dirty="0" smtClean="0"/>
              <a:t>The final project for these students must be individual.</a:t>
            </a:r>
          </a:p>
          <a:p>
            <a:r>
              <a:rPr lang="en-US" dirty="0" smtClean="0"/>
              <a:t>It is possible to waive the status of worker-student by signing a declaration available on the course website.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2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dirty="0" smtClean="0"/>
              <a:t>P.P</a:t>
            </a:r>
            <a:r>
              <a:rPr lang="en-US" sz="1500" dirty="0"/>
              <a:t>. Chu, </a:t>
            </a:r>
            <a:r>
              <a:rPr lang="en-US" sz="1500" i="1" dirty="0" smtClean="0"/>
              <a:t>FPGA </a:t>
            </a:r>
            <a:r>
              <a:rPr lang="en-US" sz="1500" i="1" dirty="0"/>
              <a:t>Prototyping by VHDL Examples: Xilinx </a:t>
            </a:r>
            <a:r>
              <a:rPr lang="en-US" sz="1500" i="1" dirty="0" err="1"/>
              <a:t>MicroBlaze</a:t>
            </a:r>
            <a:r>
              <a:rPr lang="en-US" sz="1500" i="1" dirty="0"/>
              <a:t> MCS </a:t>
            </a:r>
            <a:r>
              <a:rPr lang="en-US" sz="1500" i="1" dirty="0" err="1" smtClean="0"/>
              <a:t>SoC</a:t>
            </a:r>
            <a:r>
              <a:rPr lang="en-US" sz="1500" dirty="0" smtClean="0"/>
              <a:t>, </a:t>
            </a:r>
            <a:r>
              <a:rPr lang="en-US" sz="1500" dirty="0"/>
              <a:t>2nd ed</a:t>
            </a:r>
            <a:r>
              <a:rPr lang="en-US" sz="1500" dirty="0" smtClean="0"/>
              <a:t>., John </a:t>
            </a:r>
            <a:r>
              <a:rPr lang="en-US" sz="1500" dirty="0"/>
              <a:t>Wiley &amp; Sons, 2017.</a:t>
            </a:r>
          </a:p>
          <a:p>
            <a:r>
              <a:rPr lang="en-US" sz="1500" dirty="0" smtClean="0"/>
              <a:t>I</a:t>
            </a:r>
            <a:r>
              <a:rPr lang="en-US" sz="1500" dirty="0"/>
              <a:t>. Skliarova, V. </a:t>
            </a:r>
            <a:r>
              <a:rPr lang="en-US" sz="1500" dirty="0" err="1"/>
              <a:t>Sklyarov</a:t>
            </a:r>
            <a:r>
              <a:rPr lang="en-US" sz="1500" dirty="0"/>
              <a:t>, </a:t>
            </a:r>
            <a:r>
              <a:rPr lang="en-US" sz="1500" i="1" dirty="0" smtClean="0"/>
              <a:t>FPGA-Based </a:t>
            </a:r>
            <a:r>
              <a:rPr lang="en-US" sz="1500" i="1" dirty="0"/>
              <a:t>Hardware </a:t>
            </a:r>
            <a:r>
              <a:rPr lang="en-US" sz="1500" i="1" dirty="0" smtClean="0"/>
              <a:t>Accelerators</a:t>
            </a:r>
            <a:r>
              <a:rPr lang="en-US" sz="1500" dirty="0" smtClean="0"/>
              <a:t>, </a:t>
            </a:r>
            <a:r>
              <a:rPr lang="en-US" sz="1500" dirty="0"/>
              <a:t>Springer, Switzerland</a:t>
            </a:r>
            <a:r>
              <a:rPr lang="en-US" sz="1500" dirty="0" smtClean="0"/>
              <a:t>, 2019</a:t>
            </a:r>
            <a:r>
              <a:rPr lang="en-US" sz="1500" dirty="0"/>
              <a:t>.</a:t>
            </a:r>
          </a:p>
          <a:p>
            <a:r>
              <a:rPr lang="en-US" sz="1500" dirty="0" smtClean="0"/>
              <a:t>V</a:t>
            </a:r>
            <a:r>
              <a:rPr lang="en-US" sz="1500" dirty="0"/>
              <a:t>. </a:t>
            </a:r>
            <a:r>
              <a:rPr lang="en-US" sz="1500" dirty="0" err="1"/>
              <a:t>Sklyarov</a:t>
            </a:r>
            <a:r>
              <a:rPr lang="en-US" sz="1500" dirty="0"/>
              <a:t>, I. Skliarova, A. </a:t>
            </a:r>
            <a:r>
              <a:rPr lang="en-US" sz="1500" dirty="0" err="1"/>
              <a:t>Barkalov</a:t>
            </a:r>
            <a:r>
              <a:rPr lang="en-US" sz="1500" dirty="0"/>
              <a:t>, L. </a:t>
            </a:r>
            <a:r>
              <a:rPr lang="en-US" sz="1500" dirty="0" err="1"/>
              <a:t>Titarenko</a:t>
            </a:r>
            <a:r>
              <a:rPr lang="en-US" sz="1500" dirty="0"/>
              <a:t>, </a:t>
            </a:r>
            <a:r>
              <a:rPr lang="en-US" sz="1500" i="1" dirty="0" smtClean="0"/>
              <a:t>Synthesis </a:t>
            </a:r>
            <a:r>
              <a:rPr lang="en-US" sz="1500" i="1" dirty="0"/>
              <a:t>and Optimization of FPGA-Based </a:t>
            </a:r>
            <a:r>
              <a:rPr lang="en-US" sz="1500" i="1" dirty="0" smtClean="0"/>
              <a:t>Systems</a:t>
            </a:r>
            <a:r>
              <a:rPr lang="en-US" sz="1500" dirty="0" smtClean="0"/>
              <a:t>, </a:t>
            </a:r>
            <a:r>
              <a:rPr lang="en-US" sz="1500" dirty="0"/>
              <a:t>Springer, Switzerland, 2014.</a:t>
            </a:r>
          </a:p>
          <a:p>
            <a:r>
              <a:rPr lang="en-US" sz="1500" dirty="0" smtClean="0"/>
              <a:t>A</a:t>
            </a:r>
            <a:r>
              <a:rPr lang="en-US" sz="1500" dirty="0"/>
              <a:t>. </a:t>
            </a:r>
            <a:r>
              <a:rPr lang="en-US" sz="1500" dirty="0" err="1"/>
              <a:t>Pedroni</a:t>
            </a:r>
            <a:r>
              <a:rPr lang="en-US" sz="1500" dirty="0"/>
              <a:t>, </a:t>
            </a:r>
            <a:r>
              <a:rPr lang="en-US" sz="1500" i="1" dirty="0" smtClean="0"/>
              <a:t>Circuit </a:t>
            </a:r>
            <a:r>
              <a:rPr lang="en-US" sz="1500" i="1" dirty="0"/>
              <a:t>Design with </a:t>
            </a:r>
            <a:r>
              <a:rPr lang="en-US" sz="1500" i="1" dirty="0" smtClean="0"/>
              <a:t>VHDL</a:t>
            </a:r>
            <a:r>
              <a:rPr lang="en-US" sz="1500" dirty="0" smtClean="0"/>
              <a:t>, </a:t>
            </a:r>
            <a:r>
              <a:rPr lang="en-US" sz="1500" dirty="0"/>
              <a:t>MIT Press, 2020.</a:t>
            </a:r>
          </a:p>
          <a:p>
            <a:r>
              <a:rPr lang="en-US" sz="1500" dirty="0" smtClean="0"/>
              <a:t>F</a:t>
            </a:r>
            <a:r>
              <a:rPr lang="en-US" sz="1500" dirty="0"/>
              <a:t>. </a:t>
            </a:r>
            <a:r>
              <a:rPr lang="en-US" sz="1500" dirty="0" err="1"/>
              <a:t>Wakerly</a:t>
            </a:r>
            <a:r>
              <a:rPr lang="en-US" sz="1500" dirty="0"/>
              <a:t>, </a:t>
            </a:r>
            <a:r>
              <a:rPr lang="en-US" sz="1500" i="1" dirty="0"/>
              <a:t>Digital design: Principles and practices</a:t>
            </a:r>
            <a:r>
              <a:rPr lang="en-US" sz="1500" dirty="0"/>
              <a:t>, 5ª ed., Pearson, 2018.</a:t>
            </a:r>
          </a:p>
          <a:p>
            <a:r>
              <a:rPr lang="en-US" sz="1500" dirty="0" smtClean="0"/>
              <a:t>B</a:t>
            </a:r>
            <a:r>
              <a:rPr lang="en-US" sz="1500" dirty="0"/>
              <a:t>. C. </a:t>
            </a:r>
            <a:r>
              <a:rPr lang="en-US" sz="1500" dirty="0" err="1"/>
              <a:t>Readler</a:t>
            </a:r>
            <a:r>
              <a:rPr lang="en-US" sz="1500" dirty="0"/>
              <a:t>, </a:t>
            </a:r>
            <a:r>
              <a:rPr lang="en-US" sz="1500" i="1" dirty="0" smtClean="0"/>
              <a:t>VHDL </a:t>
            </a:r>
            <a:r>
              <a:rPr lang="en-US" sz="1500" i="1" dirty="0"/>
              <a:t>by Example - A Concise Introduction for FPGA </a:t>
            </a:r>
            <a:r>
              <a:rPr lang="en-US" sz="1500" i="1" dirty="0" smtClean="0"/>
              <a:t>Design</a:t>
            </a:r>
            <a:r>
              <a:rPr lang="en-US" sz="1500" dirty="0" smtClean="0"/>
              <a:t>, </a:t>
            </a:r>
            <a:r>
              <a:rPr lang="en-US" sz="1500" dirty="0"/>
              <a:t>Full </a:t>
            </a:r>
            <a:r>
              <a:rPr lang="en-US" sz="1500" dirty="0" err="1"/>
              <a:t>ArcPress</a:t>
            </a:r>
            <a:r>
              <a:rPr lang="en-US" sz="1500" dirty="0"/>
              <a:t>, 2014.</a:t>
            </a:r>
          </a:p>
          <a:p>
            <a:r>
              <a:rPr lang="en-US" sz="1500" dirty="0" smtClean="0"/>
              <a:t>B</a:t>
            </a:r>
            <a:r>
              <a:rPr lang="en-US" sz="1500" dirty="0"/>
              <a:t>. Mealy, F. </a:t>
            </a:r>
            <a:r>
              <a:rPr lang="en-US" sz="1500" dirty="0" err="1"/>
              <a:t>Tappero</a:t>
            </a:r>
            <a:r>
              <a:rPr lang="en-US" sz="1500" dirty="0"/>
              <a:t>, </a:t>
            </a:r>
            <a:r>
              <a:rPr lang="en-US" sz="1500" i="1" dirty="0" smtClean="0"/>
              <a:t>Free </a:t>
            </a:r>
            <a:r>
              <a:rPr lang="en-US" sz="1500" i="1" dirty="0"/>
              <a:t>Range </a:t>
            </a:r>
            <a:r>
              <a:rPr lang="en-US" sz="1500" i="1" dirty="0" smtClean="0"/>
              <a:t>VHDL</a:t>
            </a:r>
            <a:r>
              <a:rPr lang="en-US" sz="1500" dirty="0" smtClean="0"/>
              <a:t>, </a:t>
            </a:r>
            <a:r>
              <a:rPr lang="en-US" sz="1500" dirty="0"/>
              <a:t>www.freerangefactory.org, 2016.</a:t>
            </a:r>
          </a:p>
          <a:p>
            <a:r>
              <a:rPr lang="en-US" sz="1500" dirty="0" smtClean="0"/>
              <a:t>L</a:t>
            </a:r>
            <a:r>
              <a:rPr lang="en-US" sz="1500" dirty="0"/>
              <a:t>. Crockett, R. Elliot, M. </a:t>
            </a:r>
            <a:r>
              <a:rPr lang="en-US" sz="1500" dirty="0" err="1"/>
              <a:t>Enderwitz</a:t>
            </a:r>
            <a:r>
              <a:rPr lang="en-US" sz="1500" dirty="0"/>
              <a:t>, R. Stewart, </a:t>
            </a:r>
            <a:r>
              <a:rPr lang="en-US" sz="1500" i="1" dirty="0" smtClean="0"/>
              <a:t>The </a:t>
            </a:r>
            <a:r>
              <a:rPr lang="en-US" sz="1500" i="1" dirty="0" err="1"/>
              <a:t>Zynq</a:t>
            </a:r>
            <a:r>
              <a:rPr lang="en-US" sz="1500" i="1" dirty="0"/>
              <a:t> Book: Embedded </a:t>
            </a:r>
            <a:r>
              <a:rPr lang="en-US" sz="1500" i="1" dirty="0" err="1"/>
              <a:t>Processingwith</a:t>
            </a:r>
            <a:r>
              <a:rPr lang="en-US" sz="1500" i="1" dirty="0"/>
              <a:t> the Arm Cortex-A9 on the Xilinx Zynq-7000 All Programmable </a:t>
            </a:r>
            <a:r>
              <a:rPr lang="en-US" sz="1500" i="1" dirty="0" err="1" smtClean="0"/>
              <a:t>SoC</a:t>
            </a:r>
            <a:r>
              <a:rPr lang="en-US" sz="1500" dirty="0" smtClean="0"/>
              <a:t>, </a:t>
            </a:r>
            <a:r>
              <a:rPr lang="en-US" sz="1500" dirty="0" err="1"/>
              <a:t>StrathclydeAcademic</a:t>
            </a:r>
            <a:r>
              <a:rPr lang="en-US" sz="1500" dirty="0"/>
              <a:t> Media, 2014.</a:t>
            </a:r>
          </a:p>
          <a:p>
            <a:r>
              <a:rPr lang="en-US" sz="1500" dirty="0" smtClean="0"/>
              <a:t>R</a:t>
            </a:r>
            <a:r>
              <a:rPr lang="en-US" sz="1500" dirty="0"/>
              <a:t>. </a:t>
            </a:r>
            <a:r>
              <a:rPr lang="en-US" sz="1500" dirty="0" err="1"/>
              <a:t>Jasinski</a:t>
            </a:r>
            <a:r>
              <a:rPr lang="en-US" sz="1500" dirty="0"/>
              <a:t>, </a:t>
            </a:r>
            <a:r>
              <a:rPr lang="en-US" sz="1500" i="1" dirty="0" smtClean="0"/>
              <a:t>Effective </a:t>
            </a:r>
            <a:r>
              <a:rPr lang="en-US" sz="1500" i="1" dirty="0"/>
              <a:t>Coding with VHDL: Principles and Best </a:t>
            </a:r>
            <a:r>
              <a:rPr lang="en-US" sz="1500" i="1" dirty="0" smtClean="0"/>
              <a:t>Practice</a:t>
            </a:r>
            <a:r>
              <a:rPr lang="en-US" sz="1500" dirty="0" smtClean="0"/>
              <a:t>, </a:t>
            </a:r>
            <a:r>
              <a:rPr lang="en-US" sz="1500" dirty="0"/>
              <a:t>MIT Press, 2016</a:t>
            </a:r>
            <a:r>
              <a:rPr lang="en-US" sz="1500" dirty="0" smtClean="0"/>
              <a:t>.</a:t>
            </a:r>
            <a:endParaRPr lang="en-GB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7524691" y="5977467"/>
            <a:ext cx="86409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</a:rPr>
              <a:t>Manuals</a:t>
            </a:r>
            <a:endParaRPr 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website: elearning.ua.pt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Support materials for classes</a:t>
            </a:r>
          </a:p>
          <a:p>
            <a:pPr marL="0" indent="0">
              <a:buNone/>
            </a:pPr>
            <a:r>
              <a:rPr lang="en-US" dirty="0" smtClean="0"/>
              <a:t>Lab guides</a:t>
            </a:r>
          </a:p>
          <a:p>
            <a:pPr marL="0" indent="0">
              <a:buNone/>
            </a:pPr>
            <a:r>
              <a:rPr lang="en-US" dirty="0" smtClean="0"/>
              <a:t>Course software</a:t>
            </a:r>
          </a:p>
          <a:p>
            <a:pPr marL="0" indent="0">
              <a:buNone/>
            </a:pPr>
            <a:r>
              <a:rPr lang="en-US" dirty="0" smtClean="0"/>
              <a:t>Assessment</a:t>
            </a:r>
          </a:p>
          <a:p>
            <a:pPr marL="0" indent="0">
              <a:buNone/>
            </a:pPr>
            <a:r>
              <a:rPr lang="en-US" dirty="0" smtClean="0"/>
              <a:t>Bibliography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9804" y="5949280"/>
            <a:ext cx="734481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C00CC"/>
                </a:solidFill>
              </a:rPr>
              <a:t>Full reading of the teaching dossier is </a:t>
            </a:r>
            <a:r>
              <a:rPr lang="en-US" sz="2000" b="1" dirty="0" smtClean="0">
                <a:solidFill>
                  <a:srgbClr val="CC00CC"/>
                </a:solidFill>
              </a:rPr>
              <a:t>mandatory!</a:t>
            </a:r>
            <a:endParaRPr lang="en-US" sz="2000" b="1" dirty="0">
              <a:solidFill>
                <a:srgbClr val="CC00C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0" y="2060848"/>
            <a:ext cx="4079557" cy="31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Final notes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Copying</a:t>
            </a:r>
            <a:r>
              <a:rPr lang="en-US" dirty="0"/>
              <a:t>, in whole or in part, of any material delivered for evaluation is considered fraud.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detection of this practice implies the attribution of the classification 0 (zero) to the </a:t>
            </a:r>
            <a:r>
              <a:rPr lang="en-US" dirty="0" smtClean="0"/>
              <a:t>respective evaluation element.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32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95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Reconfigurable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Scientific area</a:t>
            </a:r>
          </a:p>
          <a:p>
            <a:pPr lvl="1"/>
            <a:r>
              <a:rPr lang="en-US" dirty="0" smtClean="0"/>
              <a:t>Architecture of computing systems</a:t>
            </a:r>
          </a:p>
          <a:p>
            <a:pPr lvl="1"/>
            <a:r>
              <a:rPr lang="en-US" dirty="0" smtClean="0"/>
              <a:t>Relevant course units</a:t>
            </a:r>
          </a:p>
          <a:p>
            <a:pPr lvl="2"/>
            <a:r>
              <a:rPr lang="en-US" dirty="0" smtClean="0"/>
              <a:t>Introduction to Digital Systems</a:t>
            </a:r>
          </a:p>
          <a:p>
            <a:pPr lvl="2"/>
            <a:r>
              <a:rPr lang="en-US" dirty="0"/>
              <a:t>Digital Systems </a:t>
            </a:r>
            <a:r>
              <a:rPr lang="en-US" dirty="0" smtClean="0"/>
              <a:t>Laboratory</a:t>
            </a:r>
          </a:p>
          <a:p>
            <a:pPr lvl="2"/>
            <a:r>
              <a:rPr lang="en-US" dirty="0" smtClean="0"/>
              <a:t>Computer </a:t>
            </a:r>
            <a:r>
              <a:rPr lang="en-US" dirty="0"/>
              <a:t>Architecture I</a:t>
            </a:r>
            <a:endParaRPr lang="en-US" dirty="0" smtClean="0"/>
          </a:p>
          <a:p>
            <a:pPr lvl="2"/>
            <a:r>
              <a:rPr lang="en-US" dirty="0" smtClean="0"/>
              <a:t>Computer </a:t>
            </a:r>
            <a:r>
              <a:rPr lang="en-US" dirty="0"/>
              <a:t>Architecture </a:t>
            </a:r>
            <a:r>
              <a:rPr lang="en-US" dirty="0" smtClean="0"/>
              <a:t>II</a:t>
            </a:r>
          </a:p>
          <a:p>
            <a:pPr lvl="2"/>
            <a:r>
              <a:rPr lang="en-US" dirty="0" smtClean="0"/>
              <a:t>Advanced </a:t>
            </a:r>
            <a:r>
              <a:rPr lang="en-US" dirty="0"/>
              <a:t>Computer Architecture</a:t>
            </a:r>
            <a:endParaRPr lang="en-US" dirty="0" smtClean="0"/>
          </a:p>
          <a:p>
            <a:pPr lvl="2"/>
            <a:r>
              <a:rPr lang="en-US" dirty="0" smtClean="0"/>
              <a:t>Operating Systems</a:t>
            </a:r>
          </a:p>
          <a:p>
            <a:r>
              <a:rPr lang="en-US" dirty="0"/>
              <a:t>Contact hours</a:t>
            </a:r>
          </a:p>
          <a:p>
            <a:pPr lvl="1"/>
            <a:r>
              <a:rPr lang="en-US" dirty="0" smtClean="0"/>
              <a:t>3h (lecture </a:t>
            </a:r>
            <a:r>
              <a:rPr lang="en-US" dirty="0"/>
              <a:t>+ </a:t>
            </a:r>
            <a:r>
              <a:rPr lang="en-US" dirty="0" smtClean="0"/>
              <a:t>lab)</a:t>
            </a:r>
            <a:endParaRPr lang="en-US" dirty="0"/>
          </a:p>
          <a:p>
            <a:r>
              <a:rPr lang="en-US" dirty="0"/>
              <a:t>ECTS credits</a:t>
            </a:r>
          </a:p>
          <a:p>
            <a:pPr lvl="1"/>
            <a:r>
              <a:rPr lang="en-US" dirty="0" smtClean="0"/>
              <a:t>6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384048" lvl="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2</a:t>
            </a:fld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3212976"/>
            <a:ext cx="439248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/>
              <a:t>number of ECTS credits assigned to a course </a:t>
            </a:r>
            <a:r>
              <a:rPr lang="en-US" sz="1400" b="1" dirty="0"/>
              <a:t>does not indicate how many hours of classes you will have</a:t>
            </a:r>
            <a:r>
              <a:rPr lang="en-US" sz="1400" dirty="0"/>
              <a:t>. Instead, it </a:t>
            </a:r>
            <a:r>
              <a:rPr lang="en-US" sz="1400" b="1" dirty="0"/>
              <a:t>indicates the expected number of hours to </a:t>
            </a:r>
            <a:r>
              <a:rPr lang="en-US" sz="1400" b="1" dirty="0" smtClean="0"/>
              <a:t>study</a:t>
            </a:r>
            <a:r>
              <a:rPr lang="en-US" sz="1400" dirty="0" smtClean="0"/>
              <a:t>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1 ECTS = 25-30 hours of study. 6 ECTS = 150-180 hours of study.</a:t>
            </a:r>
          </a:p>
          <a:p>
            <a:r>
              <a:rPr lang="en-US" sz="1400" dirty="0"/>
              <a:t>The semester has ~ 15 weeks =&gt; </a:t>
            </a:r>
            <a:r>
              <a:rPr lang="en-US" sz="1400" dirty="0" smtClean="0"/>
              <a:t>you must </a:t>
            </a:r>
            <a:r>
              <a:rPr lang="en-US" sz="1400" dirty="0"/>
              <a:t>study at least </a:t>
            </a:r>
            <a:r>
              <a:rPr lang="en-US" sz="1400" b="1" u="sng" dirty="0"/>
              <a:t>10 hours per week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These hours include: </a:t>
            </a:r>
            <a:r>
              <a:rPr lang="en-US" sz="1400" dirty="0" smtClean="0"/>
              <a:t>lectures, labs, </a:t>
            </a:r>
            <a:r>
              <a:rPr lang="en-US" sz="1400" dirty="0"/>
              <a:t>book reading, exercise solving, </a:t>
            </a:r>
            <a:r>
              <a:rPr lang="en-US" sz="1400" dirty="0" smtClean="0"/>
              <a:t>exam </a:t>
            </a:r>
            <a:r>
              <a:rPr lang="en-US" sz="1400" dirty="0"/>
              <a:t>study, etc.</a:t>
            </a:r>
          </a:p>
        </p:txBody>
      </p:sp>
    </p:spTree>
    <p:extLst>
      <p:ext uri="{BB962C8B-B14F-4D97-AF65-F5344CB8AC3E}">
        <p14:creationId xmlns:p14="http://schemas.microsoft.com/office/powerpoint/2010/main" val="291477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intended that students acquire skills in Systems-on-Chip (</a:t>
            </a:r>
            <a:r>
              <a:rPr lang="en-US" dirty="0" err="1"/>
              <a:t>SoCs</a:t>
            </a:r>
            <a:r>
              <a:rPr lang="en-US" dirty="0"/>
              <a:t>) design, complex digital systems development and hardware-software co-design. </a:t>
            </a:r>
            <a:endParaRPr lang="en-US" dirty="0" smtClean="0"/>
          </a:p>
          <a:p>
            <a:r>
              <a:rPr lang="en-US" dirty="0" smtClean="0"/>
              <a:t>Design </a:t>
            </a:r>
            <a:r>
              <a:rPr lang="en-US" dirty="0"/>
              <a:t>of specialized or reconfigurable computational platforms for embedded systems based on FPGAs and programmable </a:t>
            </a:r>
            <a:r>
              <a:rPr lang="en-US" dirty="0" err="1"/>
              <a:t>SoCs</a:t>
            </a:r>
            <a:r>
              <a:rPr lang="en-US" dirty="0"/>
              <a:t> (</a:t>
            </a:r>
            <a:r>
              <a:rPr lang="en-US" dirty="0" err="1" smtClean="0"/>
              <a:t>PSoCs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specification</a:t>
            </a:r>
            <a:r>
              <a:rPr lang="en-US" dirty="0"/>
              <a:t>, construction and specialization of the hardware </a:t>
            </a:r>
            <a:r>
              <a:rPr lang="en-US" dirty="0" smtClean="0"/>
              <a:t>platform and design </a:t>
            </a:r>
            <a:r>
              <a:rPr lang="en-US" dirty="0"/>
              <a:t>and execution of software.</a:t>
            </a:r>
            <a:endParaRPr lang="pt-PT" dirty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83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Upon completing this </a:t>
            </a:r>
            <a:r>
              <a:rPr lang="en-US" dirty="0"/>
              <a:t>course unit, students </a:t>
            </a:r>
            <a:r>
              <a:rPr lang="en-US" dirty="0" smtClean="0"/>
              <a:t>will acquire </a:t>
            </a:r>
            <a:r>
              <a:rPr lang="en-US" dirty="0"/>
              <a:t>the following </a:t>
            </a:r>
            <a:r>
              <a:rPr lang="en-US" dirty="0" smtClean="0"/>
              <a:t>skills:</a:t>
            </a:r>
          </a:p>
          <a:p>
            <a:pPr lvl="1" fontAlgn="base"/>
            <a:r>
              <a:rPr lang="en-US" dirty="0" smtClean="0"/>
              <a:t>Modeling </a:t>
            </a:r>
            <a:r>
              <a:rPr lang="en-US" dirty="0"/>
              <a:t>based on advanced use of hardware </a:t>
            </a:r>
            <a:r>
              <a:rPr lang="en-US" dirty="0" smtClean="0"/>
              <a:t>description languages and system programming languages.</a:t>
            </a:r>
          </a:p>
          <a:p>
            <a:pPr lvl="1" fontAlgn="base"/>
            <a:r>
              <a:rPr lang="en-US" dirty="0" smtClean="0"/>
              <a:t>Development </a:t>
            </a:r>
            <a:r>
              <a:rPr lang="en-US" dirty="0"/>
              <a:t>and prototyping of integrated systems based on high capacity programmable logic devices (FPGAs and </a:t>
            </a:r>
            <a:r>
              <a:rPr lang="en-US" dirty="0" err="1"/>
              <a:t>PSoCs</a:t>
            </a:r>
            <a:r>
              <a:rPr lang="en-US" dirty="0" smtClean="0"/>
              <a:t>).</a:t>
            </a:r>
          </a:p>
          <a:p>
            <a:pPr lvl="1" fontAlgn="base"/>
            <a:r>
              <a:rPr lang="en-US" dirty="0" smtClean="0"/>
              <a:t>Use </a:t>
            </a:r>
            <a:r>
              <a:rPr lang="en-US" dirty="0"/>
              <a:t>of computer-aided design tools for </a:t>
            </a:r>
            <a:r>
              <a:rPr lang="en-US" dirty="0" smtClean="0"/>
              <a:t>modeling</a:t>
            </a:r>
            <a:r>
              <a:rPr lang="en-US" dirty="0"/>
              <a:t>, simulation, synthesis, implementation, debugging, </a:t>
            </a:r>
            <a:r>
              <a:rPr lang="en-US" dirty="0" smtClean="0"/>
              <a:t>test, </a:t>
            </a:r>
            <a:r>
              <a:rPr lang="en-US" dirty="0"/>
              <a:t>and optimization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94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Construction </a:t>
            </a:r>
            <a:r>
              <a:rPr lang="en-US" dirty="0"/>
              <a:t>of heterogeneous multiprocessor platforms for </a:t>
            </a:r>
            <a:r>
              <a:rPr lang="en-US" dirty="0" err="1"/>
              <a:t>SoCs</a:t>
            </a:r>
            <a:r>
              <a:rPr lang="en-US" dirty="0"/>
              <a:t>, containing processors, memory, communication infrastructures, standard peripherals and specialized modules, based on high-level tools and languages, hardware description languages </a:t>
            </a:r>
            <a:r>
              <a:rPr lang="en-US" dirty="0" smtClean="0"/>
              <a:t>and </a:t>
            </a:r>
            <a:r>
              <a:rPr lang="en-US" dirty="0"/>
              <a:t>high capacity programmable logic devices (FPGAs and </a:t>
            </a:r>
            <a:r>
              <a:rPr lang="en-US" dirty="0" err="1"/>
              <a:t>PSoCs</a:t>
            </a:r>
            <a:r>
              <a:rPr lang="en-US" dirty="0"/>
              <a:t>).</a:t>
            </a:r>
          </a:p>
          <a:p>
            <a:r>
              <a:rPr lang="en-US" dirty="0" smtClean="0"/>
              <a:t>Use </a:t>
            </a:r>
            <a:r>
              <a:rPr lang="en-US" dirty="0"/>
              <a:t>of computer-aided design tools for </a:t>
            </a:r>
            <a:r>
              <a:rPr lang="en-US" dirty="0" smtClean="0"/>
              <a:t>development </a:t>
            </a:r>
            <a:r>
              <a:rPr lang="en-US" dirty="0"/>
              <a:t>and </a:t>
            </a:r>
            <a:r>
              <a:rPr lang="en-US" dirty="0" smtClean="0"/>
              <a:t>reuse of intellectual </a:t>
            </a:r>
            <a:r>
              <a:rPr lang="en-US" dirty="0"/>
              <a:t>property cores, simulation, synthesis, implementation, debugging and </a:t>
            </a:r>
            <a:r>
              <a:rPr lang="en-US" dirty="0" smtClean="0"/>
              <a:t>testing.</a:t>
            </a:r>
          </a:p>
          <a:p>
            <a:r>
              <a:rPr lang="en-US" dirty="0" smtClean="0"/>
              <a:t>Development</a:t>
            </a:r>
            <a:r>
              <a:rPr lang="en-US" dirty="0"/>
              <a:t>, compilation, execution, debugging and profiling of embedded software, running in standalone mode or on the top of a kernel/operating system.</a:t>
            </a:r>
          </a:p>
          <a:p>
            <a:r>
              <a:rPr lang="en-US" dirty="0" smtClean="0"/>
              <a:t>Analysis </a:t>
            </a:r>
            <a:r>
              <a:rPr lang="en-US" dirty="0"/>
              <a:t>of the metrics resulting from the implementation of a system and the introduction of restrictions and optimizations, both at hardware and software levels, in order to improve the final quality of the design and/or the fulfillment of the specifications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</a:t>
            </a:r>
            <a:r>
              <a:rPr lang="en-US" dirty="0"/>
              <a:t>classification is obtained </a:t>
            </a:r>
            <a:r>
              <a:rPr lang="en-US" dirty="0" smtClean="0"/>
              <a:t>by two </a:t>
            </a:r>
            <a:r>
              <a:rPr lang="en-US" dirty="0"/>
              <a:t>mutually </a:t>
            </a:r>
            <a:r>
              <a:rPr lang="en-US" dirty="0" smtClean="0"/>
              <a:t>exclusive alternatives</a:t>
            </a:r>
            <a:r>
              <a:rPr lang="pt-PT" dirty="0" smtClean="0"/>
              <a:t>:</a:t>
            </a:r>
          </a:p>
          <a:p>
            <a:pPr lvl="1"/>
            <a:r>
              <a:rPr lang="en-US" b="1" dirty="0" smtClean="0"/>
              <a:t>Discrete evaluation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default)</a:t>
            </a:r>
            <a:r>
              <a:rPr lang="pt-PT" dirty="0"/>
              <a:t>:</a:t>
            </a:r>
            <a:endParaRPr lang="ru-RU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heoretical evaluation T (test </a:t>
            </a:r>
            <a:r>
              <a:rPr lang="en-US" dirty="0"/>
              <a:t>1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smtClean="0">
                <a:solidFill>
                  <a:srgbClr val="00B050"/>
                </a:solidFill>
              </a:rPr>
              <a:t>May&gt;</a:t>
            </a:r>
            <a:r>
              <a:rPr lang="en-US" dirty="0" smtClean="0"/>
              <a:t> </a:t>
            </a:r>
            <a:r>
              <a:rPr lang="en-US" dirty="0" smtClean="0"/>
              <a:t>25%, </a:t>
            </a:r>
            <a:r>
              <a:rPr lang="en-US" dirty="0"/>
              <a:t>test </a:t>
            </a:r>
            <a:r>
              <a:rPr lang="en-US" dirty="0" smtClean="0"/>
              <a:t>2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smtClean="0">
                <a:solidFill>
                  <a:srgbClr val="00B050"/>
                </a:solidFill>
              </a:rPr>
              <a:t>June&gt;</a:t>
            </a:r>
            <a:r>
              <a:rPr lang="en-US" dirty="0" smtClean="0"/>
              <a:t> </a:t>
            </a:r>
            <a:r>
              <a:rPr lang="en-US" dirty="0" smtClean="0"/>
              <a:t>25%) – 50</a:t>
            </a:r>
            <a:r>
              <a:rPr lang="en-US" dirty="0" smtClean="0"/>
              <a:t>%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 smtClean="0"/>
              <a:t>Practical evaluation P (group final project </a:t>
            </a:r>
            <a:r>
              <a:rPr lang="en-US" dirty="0" smtClean="0"/>
              <a:t>30</a:t>
            </a:r>
            <a:r>
              <a:rPr lang="en-US" dirty="0" smtClean="0"/>
              <a:t>%, practical assignments </a:t>
            </a:r>
            <a:r>
              <a:rPr lang="en-US" dirty="0" smtClean="0"/>
              <a:t>20</a:t>
            </a:r>
            <a:r>
              <a:rPr lang="en-US" dirty="0" smtClean="0"/>
              <a:t>%) – 50%</a:t>
            </a:r>
            <a:endParaRPr lang="en-US" dirty="0"/>
          </a:p>
          <a:p>
            <a:pPr lvl="1"/>
            <a:r>
              <a:rPr lang="en-US" b="1" dirty="0" smtClean="0"/>
              <a:t>Final exam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Final exam (50%) </a:t>
            </a:r>
            <a:r>
              <a:rPr lang="en-US" dirty="0" smtClean="0">
                <a:solidFill>
                  <a:srgbClr val="00B050"/>
                </a:solidFill>
              </a:rPr>
              <a:t>&lt;normal examination period&gt;</a:t>
            </a:r>
          </a:p>
          <a:p>
            <a:pPr lvl="2"/>
            <a:r>
              <a:rPr lang="en-US" dirty="0"/>
              <a:t>Practical evaluation P (group final project </a:t>
            </a:r>
            <a:r>
              <a:rPr lang="en-US" dirty="0" smtClean="0"/>
              <a:t>30</a:t>
            </a:r>
            <a:r>
              <a:rPr lang="en-US" dirty="0"/>
              <a:t>%, practical assignments </a:t>
            </a:r>
            <a:r>
              <a:rPr lang="en-US" dirty="0" smtClean="0"/>
              <a:t>20</a:t>
            </a:r>
            <a:r>
              <a:rPr lang="en-US" dirty="0"/>
              <a:t>%) – 50</a:t>
            </a:r>
            <a:r>
              <a:rPr lang="en-US" dirty="0" smtClean="0"/>
              <a:t>%</a:t>
            </a:r>
            <a:endParaRPr lang="pt-BR" dirty="0" smtClean="0"/>
          </a:p>
          <a:p>
            <a:r>
              <a:rPr lang="en-US" dirty="0" smtClean="0"/>
              <a:t>The evaluation method is </a:t>
            </a:r>
            <a:r>
              <a:rPr lang="en-US" b="1" dirty="0" smtClean="0"/>
              <a:t>discrete </a:t>
            </a:r>
            <a:r>
              <a:rPr lang="en-US" dirty="0" smtClean="0"/>
              <a:t>by default but might be altered to </a:t>
            </a:r>
            <a:r>
              <a:rPr lang="en-US" b="1" dirty="0" smtClean="0"/>
              <a:t>final</a:t>
            </a:r>
            <a:r>
              <a:rPr lang="en-US" dirty="0" smtClean="0"/>
              <a:t> during the first two weeks of the semester (&lt; </a:t>
            </a:r>
            <a:r>
              <a:rPr lang="en-US" dirty="0" smtClean="0"/>
              <a:t>21.03.2022).</a:t>
            </a:r>
            <a:endParaRPr lang="en-US" dirty="0" smtClean="0"/>
          </a:p>
          <a:p>
            <a:r>
              <a:rPr lang="en-US" dirty="0" smtClean="0"/>
              <a:t>Minimum </a:t>
            </a:r>
            <a:r>
              <a:rPr lang="en-US" dirty="0"/>
              <a:t>grade for each </a:t>
            </a:r>
            <a:r>
              <a:rPr lang="en-US" dirty="0" smtClean="0"/>
              <a:t>component (T and P): 7.5.</a:t>
            </a:r>
            <a:endParaRPr lang="en-US" dirty="0"/>
          </a:p>
          <a:p>
            <a:r>
              <a:rPr lang="en-US" dirty="0" smtClean="0"/>
              <a:t>For approval, the total weighted </a:t>
            </a:r>
            <a:r>
              <a:rPr lang="en-US" dirty="0"/>
              <a:t>average </a:t>
            </a:r>
            <a:r>
              <a:rPr lang="en-US" dirty="0" smtClean="0"/>
              <a:t>must be ≥ 9.5.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15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 final project </a:t>
            </a:r>
            <a:r>
              <a:rPr lang="en-US" dirty="0" smtClean="0"/>
              <a:t>30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One project for a group of two students</a:t>
            </a:r>
          </a:p>
          <a:p>
            <a:pPr lvl="1"/>
            <a:r>
              <a:rPr lang="en-US" dirty="0" smtClean="0"/>
              <a:t>Project specifications will be discussed in May</a:t>
            </a:r>
          </a:p>
          <a:p>
            <a:pPr lvl="1"/>
            <a:r>
              <a:rPr lang="en-US" dirty="0" smtClean="0"/>
              <a:t>Project presentation and defense will be organized during the last week of classes (on June </a:t>
            </a:r>
            <a:r>
              <a:rPr lang="en-US" dirty="0" smtClean="0"/>
              <a:t>22)</a:t>
            </a:r>
            <a:endParaRPr lang="en-US" dirty="0" smtClean="0"/>
          </a:p>
          <a:p>
            <a:pPr lvl="1"/>
            <a:r>
              <a:rPr lang="en-US" dirty="0" smtClean="0"/>
              <a:t>Objective: implementation of a system with specialized hardware that allows to accelerate/facilitate a certain operation / functionality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Practical assignments </a:t>
            </a:r>
            <a:r>
              <a:rPr lang="en-US" dirty="0" smtClean="0"/>
              <a:t>20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One kit for every </a:t>
            </a:r>
            <a:r>
              <a:rPr lang="en-US" dirty="0" smtClean="0"/>
              <a:t>student</a:t>
            </a:r>
            <a:endParaRPr lang="en-US" dirty="0" smtClean="0"/>
          </a:p>
          <a:p>
            <a:pPr lvl="1"/>
            <a:r>
              <a:rPr lang="en-US" dirty="0" smtClean="0"/>
              <a:t>The kits must be picked up at the university and returned back by the end of the semester</a:t>
            </a:r>
          </a:p>
          <a:p>
            <a:pPr lvl="1"/>
            <a:r>
              <a:rPr lang="en-US" dirty="0" smtClean="0"/>
              <a:t>The respective rules for loan and use of the development boards are explained at the course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Repeating </a:t>
            </a:r>
            <a:r>
              <a:rPr lang="en-US" dirty="0"/>
              <a:t>students who have obtained a positive grade in the practical component of the course in </a:t>
            </a:r>
            <a:r>
              <a:rPr lang="en-US" dirty="0" smtClean="0"/>
              <a:t>2020/2021 </a:t>
            </a:r>
            <a:r>
              <a:rPr lang="en-US" dirty="0" smtClean="0">
                <a:solidFill>
                  <a:srgbClr val="C00000"/>
                </a:solidFill>
              </a:rPr>
              <a:t>do not</a:t>
            </a:r>
            <a:r>
              <a:rPr lang="en-US" dirty="0" smtClean="0"/>
              <a:t> </a:t>
            </a:r>
            <a:r>
              <a:rPr lang="en-US" dirty="0"/>
              <a:t>maintain </a:t>
            </a:r>
            <a:r>
              <a:rPr lang="en-US" dirty="0" smtClean="0"/>
              <a:t>their grade.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8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Absences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classes </a:t>
            </a:r>
            <a:r>
              <a:rPr lang="en-US" b="1" dirty="0"/>
              <a:t>are of </a:t>
            </a:r>
            <a:r>
              <a:rPr lang="en-US" b="1" u="sng" dirty="0"/>
              <a:t>compulsory</a:t>
            </a:r>
            <a:r>
              <a:rPr lang="en-US" b="1" dirty="0"/>
              <a:t> attendance</a:t>
            </a:r>
            <a:r>
              <a:rPr lang="en-US" dirty="0"/>
              <a:t>.</a:t>
            </a:r>
          </a:p>
          <a:p>
            <a:r>
              <a:rPr lang="en-US" dirty="0"/>
              <a:t>In accordance with the </a:t>
            </a:r>
            <a:r>
              <a:rPr lang="en-US" dirty="0" smtClean="0"/>
              <a:t>current study </a:t>
            </a:r>
            <a:r>
              <a:rPr lang="en-US" dirty="0"/>
              <a:t>regulations, all students </a:t>
            </a:r>
            <a:r>
              <a:rPr lang="en-US" dirty="0" smtClean="0"/>
              <a:t>who, not having a specific student status, inexcusably miss </a:t>
            </a:r>
            <a:r>
              <a:rPr lang="en-US" b="1" dirty="0"/>
              <a:t>more than </a:t>
            </a:r>
            <a:r>
              <a:rPr lang="en-US" b="1" dirty="0" smtClean="0"/>
              <a:t>30</a:t>
            </a:r>
            <a:r>
              <a:rPr lang="en-US" b="1" dirty="0" smtClean="0"/>
              <a:t>% of </a:t>
            </a:r>
            <a:r>
              <a:rPr lang="en-US" b="1" dirty="0" smtClean="0"/>
              <a:t>classes</a:t>
            </a:r>
            <a:r>
              <a:rPr lang="en-US" dirty="0" smtClean="0"/>
              <a:t>, will be </a:t>
            </a:r>
            <a:r>
              <a:rPr lang="en-US" b="1" dirty="0" smtClean="0"/>
              <a:t>reproved</a:t>
            </a:r>
            <a:r>
              <a:rPr lang="en-US" dirty="0" smtClean="0"/>
              <a:t> automatically and will not be allowed to participate in subsequent evaluations during </a:t>
            </a:r>
            <a:r>
              <a:rPr lang="en-US" dirty="0"/>
              <a:t>the current </a:t>
            </a:r>
            <a:r>
              <a:rPr lang="en-US" dirty="0" smtClean="0"/>
              <a:t>academic year.</a:t>
            </a:r>
            <a:endParaRPr lang="en-US" dirty="0"/>
          </a:p>
          <a:p>
            <a:r>
              <a:rPr lang="en-US" dirty="0"/>
              <a:t>The proper documentation of the illness, injury, or other </a:t>
            </a:r>
            <a:r>
              <a:rPr lang="en-US" dirty="0" smtClean="0"/>
              <a:t>reason must </a:t>
            </a:r>
            <a:r>
              <a:rPr lang="en-US" dirty="0"/>
              <a:t>be </a:t>
            </a:r>
            <a:r>
              <a:rPr lang="en-US" dirty="0" smtClean="0"/>
              <a:t>submitted to </a:t>
            </a:r>
            <a:r>
              <a:rPr lang="en-US" dirty="0"/>
              <a:t>DETI </a:t>
            </a:r>
            <a:r>
              <a:rPr lang="en-US" dirty="0" smtClean="0"/>
              <a:t>secretariat </a:t>
            </a:r>
            <a:r>
              <a:rPr lang="en-US" dirty="0"/>
              <a:t>within the </a:t>
            </a:r>
            <a:r>
              <a:rPr lang="en-US" dirty="0" smtClean="0"/>
              <a:t>stated deadlines. </a:t>
            </a:r>
            <a:r>
              <a:rPr lang="en-US" dirty="0"/>
              <a:t>In </a:t>
            </a:r>
            <a:r>
              <a:rPr lang="en-US" dirty="0" smtClean="0"/>
              <a:t>parallel, </a:t>
            </a:r>
            <a:r>
              <a:rPr lang="en-US" dirty="0"/>
              <a:t>and as early as </a:t>
            </a:r>
            <a:r>
              <a:rPr lang="en-US" dirty="0" smtClean="0"/>
              <a:t>possible, </a:t>
            </a:r>
            <a:r>
              <a:rPr lang="en-US" dirty="0"/>
              <a:t>the student should send a copy of the justification to the </a:t>
            </a:r>
            <a:r>
              <a:rPr lang="en-US" dirty="0" smtClean="0"/>
              <a:t>course coordinator.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768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2238</TotalTime>
  <Words>1116</Words>
  <Application>Microsoft Office PowerPoint</Application>
  <PresentationFormat>On-screen Show (4:3)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Reconfigurable Computing</vt:lpstr>
      <vt:lpstr>Reconfigurable Computing</vt:lpstr>
      <vt:lpstr>Objectives</vt:lpstr>
      <vt:lpstr>Expected outcomes</vt:lpstr>
      <vt:lpstr>Topics</vt:lpstr>
      <vt:lpstr>Evaluation</vt:lpstr>
      <vt:lpstr>Practical assessment</vt:lpstr>
      <vt:lpstr>Repeaters</vt:lpstr>
      <vt:lpstr>Student Absences</vt:lpstr>
      <vt:lpstr>Working Students</vt:lpstr>
      <vt:lpstr>Bibliography</vt:lpstr>
      <vt:lpstr>Course website: elearning.ua.pt</vt:lpstr>
      <vt:lpstr>Final notes</vt:lpstr>
      <vt:lpstr>Let’s start!</vt:lpstr>
    </vt:vector>
  </TitlesOfParts>
  <Company>UA-DETI/IT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Reconfigurável</dc:title>
  <dc:creator>Arnaldo Oliveira</dc:creator>
  <cp:lastModifiedBy>Microsoft account</cp:lastModifiedBy>
  <cp:revision>287</cp:revision>
  <cp:lastPrinted>2021-03-17T14:58:16Z</cp:lastPrinted>
  <dcterms:created xsi:type="dcterms:W3CDTF">2011-02-11T12:30:10Z</dcterms:created>
  <dcterms:modified xsi:type="dcterms:W3CDTF">2022-03-04T15:44:44Z</dcterms:modified>
</cp:coreProperties>
</file>