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handoutMasterIdLst>
    <p:handoutMasterId r:id="rId25"/>
  </p:handoutMasterIdLst>
  <p:sldIdLst>
    <p:sldId id="275" r:id="rId2"/>
    <p:sldId id="291" r:id="rId3"/>
    <p:sldId id="288" r:id="rId4"/>
    <p:sldId id="300" r:id="rId5"/>
    <p:sldId id="290" r:id="rId6"/>
    <p:sldId id="289" r:id="rId7"/>
    <p:sldId id="292" r:id="rId8"/>
    <p:sldId id="299" r:id="rId9"/>
    <p:sldId id="301" r:id="rId10"/>
    <p:sldId id="302" r:id="rId11"/>
    <p:sldId id="304" r:id="rId12"/>
    <p:sldId id="305" r:id="rId13"/>
    <p:sldId id="312" r:id="rId14"/>
    <p:sldId id="306" r:id="rId15"/>
    <p:sldId id="308" r:id="rId16"/>
    <p:sldId id="309" r:id="rId17"/>
    <p:sldId id="310" r:id="rId18"/>
    <p:sldId id="311" r:id="rId19"/>
    <p:sldId id="315" r:id="rId20"/>
    <p:sldId id="313" r:id="rId21"/>
    <p:sldId id="314" r:id="rId22"/>
    <p:sldId id="307" r:id="rId23"/>
  </p:sldIdLst>
  <p:sldSz cx="9144000" cy="6858000" type="screen4x3"/>
  <p:notesSz cx="6794500" cy="99314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naldo Oliveir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86432" autoAdjust="0"/>
  </p:normalViewPr>
  <p:slideViewPr>
    <p:cSldViewPr>
      <p:cViewPr varScale="1">
        <p:scale>
          <a:sx n="86" d="100"/>
          <a:sy n="86" d="100"/>
        </p:scale>
        <p:origin x="1171"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3" cy="496570"/>
          </a:xfrm>
          <a:prstGeom prst="rect">
            <a:avLst/>
          </a:prstGeom>
        </p:spPr>
        <p:txBody>
          <a:bodyPr vert="horz" lIns="99048" tIns="49524" rIns="99048" bIns="49524" rtlCol="0"/>
          <a:lstStyle>
            <a:lvl1pPr algn="l">
              <a:defRPr sz="1300"/>
            </a:lvl1pPr>
          </a:lstStyle>
          <a:p>
            <a:endParaRPr lang="pt-PT"/>
          </a:p>
        </p:txBody>
      </p:sp>
      <p:sp>
        <p:nvSpPr>
          <p:cNvPr id="3" name="Date Placeholder 2"/>
          <p:cNvSpPr>
            <a:spLocks noGrp="1"/>
          </p:cNvSpPr>
          <p:nvPr>
            <p:ph type="dt" sz="quarter" idx="1"/>
          </p:nvPr>
        </p:nvSpPr>
        <p:spPr>
          <a:xfrm>
            <a:off x="3848645" y="1"/>
            <a:ext cx="2944283" cy="496570"/>
          </a:xfrm>
          <a:prstGeom prst="rect">
            <a:avLst/>
          </a:prstGeom>
        </p:spPr>
        <p:txBody>
          <a:bodyPr vert="horz" lIns="99048" tIns="49524" rIns="99048" bIns="49524" rtlCol="0"/>
          <a:lstStyle>
            <a:lvl1pPr algn="r">
              <a:defRPr sz="1300"/>
            </a:lvl1pPr>
          </a:lstStyle>
          <a:p>
            <a:fld id="{1C0FB5A3-EA1C-45F8-97FF-B89E6071EB68}" type="datetimeFigureOut">
              <a:rPr lang="pt-PT" smtClean="0"/>
              <a:pPr/>
              <a:t>06/05/2022</a:t>
            </a:fld>
            <a:endParaRPr lang="pt-PT"/>
          </a:p>
        </p:txBody>
      </p:sp>
      <p:sp>
        <p:nvSpPr>
          <p:cNvPr id="4" name="Footer Placeholder 3"/>
          <p:cNvSpPr>
            <a:spLocks noGrp="1"/>
          </p:cNvSpPr>
          <p:nvPr>
            <p:ph type="ftr" sz="quarter" idx="2"/>
          </p:nvPr>
        </p:nvSpPr>
        <p:spPr>
          <a:xfrm>
            <a:off x="0" y="9433107"/>
            <a:ext cx="2944283" cy="496570"/>
          </a:xfrm>
          <a:prstGeom prst="rect">
            <a:avLst/>
          </a:prstGeom>
        </p:spPr>
        <p:txBody>
          <a:bodyPr vert="horz" lIns="99048" tIns="49524" rIns="99048" bIns="49524" rtlCol="0" anchor="b"/>
          <a:lstStyle>
            <a:lvl1pPr algn="l">
              <a:defRPr sz="1300"/>
            </a:lvl1pPr>
          </a:lstStyle>
          <a:p>
            <a:endParaRPr lang="pt-PT"/>
          </a:p>
        </p:txBody>
      </p:sp>
      <p:sp>
        <p:nvSpPr>
          <p:cNvPr id="5" name="Slide Number Placeholder 4"/>
          <p:cNvSpPr>
            <a:spLocks noGrp="1"/>
          </p:cNvSpPr>
          <p:nvPr>
            <p:ph type="sldNum" sz="quarter" idx="3"/>
          </p:nvPr>
        </p:nvSpPr>
        <p:spPr>
          <a:xfrm>
            <a:off x="3848645" y="9433107"/>
            <a:ext cx="2944283" cy="496570"/>
          </a:xfrm>
          <a:prstGeom prst="rect">
            <a:avLst/>
          </a:prstGeom>
        </p:spPr>
        <p:txBody>
          <a:bodyPr vert="horz" lIns="99048" tIns="49524" rIns="99048" bIns="49524" rtlCol="0" anchor="b"/>
          <a:lstStyle>
            <a:lvl1pPr algn="r">
              <a:defRPr sz="1300"/>
            </a:lvl1pPr>
          </a:lstStyle>
          <a:p>
            <a:fld id="{ABBD823A-DB59-4B5F-9D0C-BB68F172E0AF}" type="slidenum">
              <a:rPr lang="pt-PT" smtClean="0"/>
              <a:pPr/>
              <a:t>‹nº›</a:t>
            </a:fld>
            <a:endParaRPr lang="pt-PT"/>
          </a:p>
        </p:txBody>
      </p:sp>
    </p:spTree>
    <p:extLst>
      <p:ext uri="{BB962C8B-B14F-4D97-AF65-F5344CB8AC3E}">
        <p14:creationId xmlns:p14="http://schemas.microsoft.com/office/powerpoint/2010/main" val="740148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4486" cy="496031"/>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48495" y="1"/>
            <a:ext cx="2944486" cy="496031"/>
          </a:xfrm>
          <a:prstGeom prst="rect">
            <a:avLst/>
          </a:prstGeom>
        </p:spPr>
        <p:txBody>
          <a:bodyPr vert="horz" lIns="91440" tIns="45720" rIns="91440" bIns="45720" rtlCol="0"/>
          <a:lstStyle>
            <a:lvl1pPr algn="r">
              <a:defRPr sz="1200"/>
            </a:lvl1pPr>
          </a:lstStyle>
          <a:p>
            <a:fld id="{89DBF691-45A4-4480-9952-49F0BFA04884}" type="datetimeFigureOut">
              <a:rPr lang="pt-PT" smtClean="0"/>
              <a:pPr/>
              <a:t>06/05/2022</a:t>
            </a:fld>
            <a:endParaRPr lang="pt-PT"/>
          </a:p>
        </p:txBody>
      </p:sp>
      <p:sp>
        <p:nvSpPr>
          <p:cNvPr id="4" name="Slide Image Placeholder 3"/>
          <p:cNvSpPr>
            <a:spLocks noGrp="1" noRot="1" noChangeAspect="1"/>
          </p:cNvSpPr>
          <p:nvPr>
            <p:ph type="sldImg" idx="2"/>
          </p:nvPr>
        </p:nvSpPr>
        <p:spPr>
          <a:xfrm>
            <a:off x="915988" y="746125"/>
            <a:ext cx="4962525" cy="3722688"/>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147" y="4716915"/>
            <a:ext cx="5436207" cy="4468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1" y="9433829"/>
            <a:ext cx="2944486" cy="496031"/>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48495" y="9433829"/>
            <a:ext cx="2944486" cy="496031"/>
          </a:xfrm>
          <a:prstGeom prst="rect">
            <a:avLst/>
          </a:prstGeom>
        </p:spPr>
        <p:txBody>
          <a:bodyPr vert="horz" lIns="91440" tIns="45720" rIns="91440" bIns="45720" rtlCol="0" anchor="b"/>
          <a:lstStyle>
            <a:lvl1pPr algn="r">
              <a:defRPr sz="1200"/>
            </a:lvl1pPr>
          </a:lstStyle>
          <a:p>
            <a:fld id="{B0E9F5F6-174E-4817-BD0B-49C95739CF41}" type="slidenum">
              <a:rPr lang="pt-PT" smtClean="0"/>
              <a:pPr/>
              <a:t>‹nº›</a:t>
            </a:fld>
            <a:endParaRPr lang="pt-PT"/>
          </a:p>
        </p:txBody>
      </p:sp>
    </p:spTree>
    <p:extLst>
      <p:ext uri="{BB962C8B-B14F-4D97-AF65-F5344CB8AC3E}">
        <p14:creationId xmlns:p14="http://schemas.microsoft.com/office/powerpoint/2010/main" val="390938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D9A08-93F8-409C-B55C-7F5D5BA26F24}" type="datetime1">
              <a:rPr lang="pt-PT" smtClean="0"/>
              <a:pPr/>
              <a:t>06/05/2022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0" descr="UALogo-Original"/>
          <p:cNvPicPr>
            <a:picLocks noChangeAspect="1" noChangeArrowheads="1"/>
          </p:cNvPicPr>
          <p:nvPr userDrawn="1"/>
        </p:nvPicPr>
        <p:blipFill>
          <a:blip r:embed="rId2" cstate="print"/>
          <a:srcRect/>
          <a:stretch>
            <a:fillRect/>
          </a:stretch>
        </p:blipFill>
        <p:spPr bwMode="auto">
          <a:xfrm>
            <a:off x="8388350" y="6329359"/>
            <a:ext cx="755650" cy="539750"/>
          </a:xfrm>
          <a:prstGeom prst="rect">
            <a:avLst/>
          </a:prstGeom>
          <a:noFill/>
        </p:spPr>
      </p:pic>
    </p:spTree>
    <p:extLst>
      <p:ext uri="{BB962C8B-B14F-4D97-AF65-F5344CB8AC3E}">
        <p14:creationId xmlns:p14="http://schemas.microsoft.com/office/powerpoint/2010/main" val="274182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3D6AF-19F1-46BF-A623-91AE45C9C3D3}" type="datetime1">
              <a:rPr lang="pt-PT" smtClean="0"/>
              <a:pPr/>
              <a:t>06/05/2022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65567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66C8E-A9EC-45B1-9C75-F992F4ABA47F}" type="datetime1">
              <a:rPr lang="pt-PT" smtClean="0"/>
              <a:pPr/>
              <a:t>06/05/2022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27940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66132"/>
          </a:xfrm>
        </p:spPr>
        <p:txBody>
          <a:bodyPr/>
          <a:lstStyle/>
          <a:p>
            <a:r>
              <a:rPr lang="en-US"/>
              <a:t>Click to edit Master title style</a:t>
            </a:r>
            <a:endParaRPr lang="en-US" dirty="0"/>
          </a:p>
        </p:txBody>
      </p:sp>
      <p:sp>
        <p:nvSpPr>
          <p:cNvPr id="3" name="Content Placeholder 2"/>
          <p:cNvSpPr>
            <a:spLocks noGrp="1"/>
          </p:cNvSpPr>
          <p:nvPr>
            <p:ph idx="1"/>
          </p:nvPr>
        </p:nvSpPr>
        <p:spPr>
          <a:xfrm>
            <a:off x="822959" y="1196752"/>
            <a:ext cx="7543801"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DB428-36C4-4C09-B959-01D16DD19E61}" type="datetime1">
              <a:rPr lang="pt-PT" smtClean="0"/>
              <a:pPr/>
              <a:t>06/05/2022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117320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E3816-CC65-464D-94A9-1C26669A52BB}" type="datetime1">
              <a:rPr lang="pt-PT" smtClean="0"/>
              <a:pPr/>
              <a:t>06/05/2022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17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766132"/>
          </a:xfrm>
        </p:spPr>
        <p:txBody>
          <a:bodyPr/>
          <a:lstStyle/>
          <a:p>
            <a:r>
              <a:rPr lang="en-US" dirty="0"/>
              <a:t>Click to edit Master title style</a:t>
            </a:r>
          </a:p>
        </p:txBody>
      </p:sp>
      <p:sp>
        <p:nvSpPr>
          <p:cNvPr id="3" name="Content Placeholder 2"/>
          <p:cNvSpPr>
            <a:spLocks noGrp="1"/>
          </p:cNvSpPr>
          <p:nvPr>
            <p:ph sz="half" idx="1"/>
          </p:nvPr>
        </p:nvSpPr>
        <p:spPr>
          <a:xfrm>
            <a:off x="822960" y="1268759"/>
            <a:ext cx="3703320" cy="48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68760"/>
            <a:ext cx="3703320" cy="4824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4CBD08-2033-4542-ACC9-4A11A97C4B3A}" type="datetime1">
              <a:rPr lang="pt-PT" smtClean="0"/>
              <a:pPr/>
              <a:t>06/05/2022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37606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2D555-AB65-4477-890F-97E6CB11944A}" type="datetime1">
              <a:rPr lang="pt-PT" smtClean="0"/>
              <a:pPr/>
              <a:t>06/05/2022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95331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E6AA9-2253-405A-A563-082060C1EB87}" type="datetime1">
              <a:rPr lang="pt-PT" smtClean="0"/>
              <a:pPr/>
              <a:t>06/05/2022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37932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6632CC-96D0-4607-B820-BC21C6881086}" type="datetime1">
              <a:rPr lang="pt-PT" smtClean="0"/>
              <a:pPr/>
              <a:t>06/05/2022</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10213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B3CE401-E60A-4597-9B00-FEDE2E9C91B5}" type="datetime1">
              <a:rPr lang="pt-PT" smtClean="0"/>
              <a:pPr/>
              <a:t>06/05/2022</a:t>
            </a:fld>
            <a:endParaRPr lang="pt-P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0F1F33-110F-4344-90CD-68BF741E3719}" type="slidenum">
              <a:rPr lang="pt-PT" smtClean="0"/>
              <a:pPr/>
              <a:t>‹nº›</a:t>
            </a:fld>
            <a:endParaRPr lang="pt-PT"/>
          </a:p>
        </p:txBody>
      </p:sp>
    </p:spTree>
    <p:extLst>
      <p:ext uri="{BB962C8B-B14F-4D97-AF65-F5344CB8AC3E}">
        <p14:creationId xmlns:p14="http://schemas.microsoft.com/office/powerpoint/2010/main" val="13695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7539C-7C48-4DFC-9335-1636A4CE2CCE}" type="datetime1">
              <a:rPr lang="pt-PT" smtClean="0"/>
              <a:pPr/>
              <a:t>06/05/2022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25490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5D5323F-0D7C-4C52-B002-8C364C804B04}" type="datetime1">
              <a:rPr lang="pt-PT" smtClean="0"/>
              <a:pPr/>
              <a:t>06/05/2022</a:t>
            </a:fld>
            <a:endParaRPr lang="pt-P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F0F1F33-110F-4344-90CD-68BF741E3719}" type="slidenum">
              <a:rPr lang="pt-PT" smtClean="0"/>
              <a:pPr/>
              <a:t>‹nº›</a:t>
            </a:fld>
            <a:endParaRPr lang="pt-PT"/>
          </a:p>
        </p:txBody>
      </p:sp>
      <p:cxnSp>
        <p:nvCxnSpPr>
          <p:cNvPr id="10" name="Straight Connector 9"/>
          <p:cNvCxnSpPr/>
          <p:nvPr/>
        </p:nvCxnSpPr>
        <p:spPr>
          <a:xfrm>
            <a:off x="895149" y="105273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UALogo-Original"/>
          <p:cNvPicPr>
            <a:picLocks noChangeAspect="1" noChangeArrowheads="1"/>
          </p:cNvPicPr>
          <p:nvPr userDrawn="1"/>
        </p:nvPicPr>
        <p:blipFill>
          <a:blip r:embed="rId13" cstate="print"/>
          <a:srcRect/>
          <a:stretch>
            <a:fillRect/>
          </a:stretch>
        </p:blipFill>
        <p:spPr bwMode="auto">
          <a:xfrm>
            <a:off x="8388351" y="6325684"/>
            <a:ext cx="755650" cy="539750"/>
          </a:xfrm>
          <a:prstGeom prst="rect">
            <a:avLst/>
          </a:prstGeom>
          <a:noFill/>
        </p:spPr>
      </p:pic>
    </p:spTree>
    <p:extLst>
      <p:ext uri="{BB962C8B-B14F-4D97-AF65-F5344CB8AC3E}">
        <p14:creationId xmlns:p14="http://schemas.microsoft.com/office/powerpoint/2010/main" val="312921729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accent4">
                    <a:lumMod val="50000"/>
                  </a:schemeClr>
                </a:solidFill>
              </a:rPr>
              <a:t>Introduction to Reconfigurable Computing</a:t>
            </a:r>
            <a:br>
              <a:rPr lang="en-US" sz="4000" dirty="0">
                <a:solidFill>
                  <a:schemeClr val="accent4">
                    <a:lumMod val="50000"/>
                  </a:schemeClr>
                </a:solidFill>
              </a:rPr>
            </a:br>
            <a:br>
              <a:rPr lang="en-US" sz="4000" dirty="0">
                <a:solidFill>
                  <a:schemeClr val="accent4">
                    <a:lumMod val="50000"/>
                  </a:schemeClr>
                </a:solidFill>
              </a:rPr>
            </a:br>
            <a:r>
              <a:rPr lang="en-US" sz="4000" dirty="0">
                <a:solidFill>
                  <a:schemeClr val="accent4">
                    <a:lumMod val="50000"/>
                  </a:schemeClr>
                </a:solidFill>
              </a:rPr>
              <a:t>Introduction to the development kits and design software</a:t>
            </a:r>
          </a:p>
        </p:txBody>
      </p:sp>
      <p:sp>
        <p:nvSpPr>
          <p:cNvPr id="3" name="Subtitle 2"/>
          <p:cNvSpPr>
            <a:spLocks noGrp="1"/>
          </p:cNvSpPr>
          <p:nvPr>
            <p:ph type="subTitle" idx="1"/>
          </p:nvPr>
        </p:nvSpPr>
        <p:spPr/>
        <p:txBody>
          <a:bodyPr>
            <a:normAutofit fontScale="85000" lnSpcReduction="20000"/>
          </a:bodyPr>
          <a:lstStyle/>
          <a:p>
            <a:r>
              <a:rPr lang="en-US" dirty="0">
                <a:solidFill>
                  <a:schemeClr val="tx1">
                    <a:lumMod val="65000"/>
                    <a:lumOff val="35000"/>
                  </a:schemeClr>
                </a:solidFill>
              </a:rPr>
              <a:t>Lecture 1</a:t>
            </a:r>
          </a:p>
          <a:p>
            <a:endParaRPr lang="en-US" sz="2400" dirty="0">
              <a:solidFill>
                <a:schemeClr val="tx1">
                  <a:lumMod val="65000"/>
                  <a:lumOff val="35000"/>
                </a:schemeClr>
              </a:solidFill>
            </a:endParaRPr>
          </a:p>
          <a:p>
            <a:r>
              <a:rPr lang="en-US" sz="2400" dirty="0">
                <a:solidFill>
                  <a:schemeClr val="tx1">
                    <a:lumMod val="65000"/>
                    <a:lumOff val="35000"/>
                  </a:schemeClr>
                </a:solidFill>
              </a:rPr>
              <a:t>Iouliia Skliarova</a:t>
            </a:r>
            <a:endParaRPr lang="en-US" sz="2400" dirty="0"/>
          </a:p>
        </p:txBody>
      </p:sp>
      <p:sp>
        <p:nvSpPr>
          <p:cNvPr id="4" name="Slide Number Placeholder 3"/>
          <p:cNvSpPr>
            <a:spLocks noGrp="1"/>
          </p:cNvSpPr>
          <p:nvPr>
            <p:ph type="sldNum" sz="quarter" idx="12"/>
          </p:nvPr>
        </p:nvSpPr>
        <p:spPr/>
        <p:txBody>
          <a:bodyPr/>
          <a:lstStyle/>
          <a:p>
            <a:fld id="{8F0F1F33-110F-4344-90CD-68BF741E3719}"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Xilinx</a:t>
            </a:r>
            <a:r>
              <a:rPr lang="pt-PT" dirty="0"/>
              <a:t> FPGA</a:t>
            </a:r>
            <a:endParaRPr lang="en-US" dirty="0"/>
          </a:p>
        </p:txBody>
      </p:sp>
      <p:sp>
        <p:nvSpPr>
          <p:cNvPr id="5" name="Slide Number Placeholder 4"/>
          <p:cNvSpPr>
            <a:spLocks noGrp="1"/>
          </p:cNvSpPr>
          <p:nvPr>
            <p:ph type="sldNum" sz="quarter" idx="12"/>
          </p:nvPr>
        </p:nvSpPr>
        <p:spPr/>
        <p:txBody>
          <a:bodyPr/>
          <a:lstStyle/>
          <a:p>
            <a:fld id="{8F0F1F33-110F-4344-90CD-68BF741E3719}" type="slidenum">
              <a:rPr lang="pt-PT" smtClean="0"/>
              <a:pPr/>
              <a:t>10</a:t>
            </a:fld>
            <a:endParaRPr lang="pt-PT"/>
          </a:p>
        </p:txBody>
      </p:sp>
      <p:pic>
        <p:nvPicPr>
          <p:cNvPr id="7" name="Picture 6"/>
          <p:cNvPicPr>
            <a:picLocks noChangeAspect="1"/>
          </p:cNvPicPr>
          <p:nvPr/>
        </p:nvPicPr>
        <p:blipFill>
          <a:blip r:embed="rId2"/>
          <a:stretch>
            <a:fillRect/>
          </a:stretch>
        </p:blipFill>
        <p:spPr>
          <a:xfrm>
            <a:off x="328749" y="2370681"/>
            <a:ext cx="8137600" cy="3722614"/>
          </a:xfrm>
          <a:prstGeom prst="rect">
            <a:avLst/>
          </a:prstGeom>
        </p:spPr>
      </p:pic>
      <p:pic>
        <p:nvPicPr>
          <p:cNvPr id="18" name="Content Placeholder 5"/>
          <p:cNvPicPr>
            <a:picLocks noGrp="1" noChangeAspect="1"/>
          </p:cNvPicPr>
          <p:nvPr>
            <p:ph sz="half" idx="2"/>
          </p:nvPr>
        </p:nvPicPr>
        <p:blipFill>
          <a:blip r:embed="rId3"/>
          <a:stretch>
            <a:fillRect/>
          </a:stretch>
        </p:blipFill>
        <p:spPr>
          <a:xfrm>
            <a:off x="5004048" y="142720"/>
            <a:ext cx="3702050" cy="2227961"/>
          </a:xfrm>
          <a:prstGeom prst="rect">
            <a:avLst/>
          </a:prstGeom>
        </p:spPr>
      </p:pic>
      <p:sp>
        <p:nvSpPr>
          <p:cNvPr id="20" name="Oval 19"/>
          <p:cNvSpPr/>
          <p:nvPr/>
        </p:nvSpPr>
        <p:spPr>
          <a:xfrm>
            <a:off x="298998" y="4561307"/>
            <a:ext cx="744610" cy="2733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96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Artix-7 CLB </a:t>
            </a:r>
            <a:r>
              <a:rPr lang="en-US" sz="4000" dirty="0"/>
              <a:t>(Configurable Logic Block)</a:t>
            </a:r>
          </a:p>
        </p:txBody>
      </p:sp>
      <p:sp>
        <p:nvSpPr>
          <p:cNvPr id="3" name="Content Placeholder 2"/>
          <p:cNvSpPr>
            <a:spLocks noGrp="1"/>
          </p:cNvSpPr>
          <p:nvPr>
            <p:ph sz="half" idx="1"/>
          </p:nvPr>
        </p:nvSpPr>
        <p:spPr/>
        <p:txBody>
          <a:bodyPr>
            <a:normAutofit/>
          </a:bodyPr>
          <a:lstStyle/>
          <a:p>
            <a:r>
              <a:rPr lang="en-US" dirty="0"/>
              <a:t>CLBs are the main logic resources for implementing sequential as well as combinatorial circuits. </a:t>
            </a:r>
          </a:p>
          <a:p>
            <a:r>
              <a:rPr lang="en-US" dirty="0"/>
              <a:t>Each CLB element is connected to a switch matrix for access to the general routing matrix. </a:t>
            </a:r>
          </a:p>
          <a:p>
            <a:r>
              <a:rPr lang="en-US" dirty="0"/>
              <a:t>A CLB element contains a pair of slices.</a:t>
            </a:r>
          </a:p>
          <a:p>
            <a:r>
              <a:rPr lang="en-US" dirty="0"/>
              <a:t>Every slice contains: </a:t>
            </a:r>
          </a:p>
          <a:p>
            <a:pPr lvl="1"/>
            <a:r>
              <a:rPr lang="en-US" dirty="0"/>
              <a:t>Four logic-function generators (or look-up tables)</a:t>
            </a:r>
          </a:p>
          <a:p>
            <a:pPr lvl="1"/>
            <a:r>
              <a:rPr lang="en-US" dirty="0"/>
              <a:t>Eight storage elements </a:t>
            </a:r>
          </a:p>
          <a:p>
            <a:pPr lvl="1"/>
            <a:r>
              <a:rPr lang="en-US" dirty="0"/>
              <a:t>Wide-function multiplexers </a:t>
            </a:r>
          </a:p>
          <a:p>
            <a:pPr lvl="1"/>
            <a:r>
              <a:rPr lang="en-US" dirty="0"/>
              <a:t>Carry logic</a:t>
            </a:r>
          </a:p>
        </p:txBody>
      </p:sp>
      <p:pic>
        <p:nvPicPr>
          <p:cNvPr id="6" name="Content Placeholder 5"/>
          <p:cNvPicPr>
            <a:picLocks noGrp="1" noChangeAspect="1"/>
          </p:cNvPicPr>
          <p:nvPr>
            <p:ph sz="half" idx="2"/>
          </p:nvPr>
        </p:nvPicPr>
        <p:blipFill>
          <a:blip r:embed="rId2"/>
          <a:stretch>
            <a:fillRect/>
          </a:stretch>
        </p:blipFill>
        <p:spPr>
          <a:xfrm>
            <a:off x="4716016" y="1268759"/>
            <a:ext cx="3467100" cy="3238500"/>
          </a:xfrm>
          <a:prstGeom prst="rect">
            <a:avLst/>
          </a:prstGeom>
        </p:spPr>
      </p:pic>
      <p:sp>
        <p:nvSpPr>
          <p:cNvPr id="5" name="Slide Number Placeholder 4"/>
          <p:cNvSpPr>
            <a:spLocks noGrp="1"/>
          </p:cNvSpPr>
          <p:nvPr>
            <p:ph type="sldNum" sz="quarter" idx="12"/>
          </p:nvPr>
        </p:nvSpPr>
        <p:spPr/>
        <p:txBody>
          <a:bodyPr/>
          <a:lstStyle/>
          <a:p>
            <a:fld id="{8F0F1F33-110F-4344-90CD-68BF741E3719}" type="slidenum">
              <a:rPr lang="en-US" smtClean="0"/>
              <a:pPr/>
              <a:t>11</a:t>
            </a:fld>
            <a:endParaRPr lang="en-US" dirty="0"/>
          </a:p>
        </p:txBody>
      </p:sp>
    </p:spTree>
    <p:extLst>
      <p:ext uri="{BB962C8B-B14F-4D97-AF65-F5344CB8AC3E}">
        <p14:creationId xmlns:p14="http://schemas.microsoft.com/office/powerpoint/2010/main" val="39100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Nexys-4 Development Board</a:t>
            </a:r>
          </a:p>
        </p:txBody>
      </p:sp>
      <p:pic>
        <p:nvPicPr>
          <p:cNvPr id="6" name="Content Placeholder 5"/>
          <p:cNvPicPr>
            <a:picLocks noGrp="1" noChangeAspect="1"/>
          </p:cNvPicPr>
          <p:nvPr>
            <p:ph sz="half" idx="2"/>
          </p:nvPr>
        </p:nvPicPr>
        <p:blipFill>
          <a:blip r:embed="rId2"/>
          <a:stretch>
            <a:fillRect/>
          </a:stretch>
        </p:blipFill>
        <p:spPr>
          <a:xfrm>
            <a:off x="4355976" y="1268759"/>
            <a:ext cx="4384030" cy="3675840"/>
          </a:xfrm>
          <a:prstGeom prst="rect">
            <a:avLst/>
          </a:prstGeom>
        </p:spPr>
      </p:pic>
      <p:sp>
        <p:nvSpPr>
          <p:cNvPr id="2" name="Slide Number Placeholder 1"/>
          <p:cNvSpPr>
            <a:spLocks noGrp="1"/>
          </p:cNvSpPr>
          <p:nvPr>
            <p:ph type="sldNum" sz="quarter" idx="12"/>
          </p:nvPr>
        </p:nvSpPr>
        <p:spPr/>
        <p:txBody>
          <a:bodyPr/>
          <a:lstStyle/>
          <a:p>
            <a:fld id="{8F0F1F33-110F-4344-90CD-68BF741E3719}" type="slidenum">
              <a:rPr lang="en-US" smtClean="0"/>
              <a:pPr/>
              <a:t>12</a:t>
            </a:fld>
            <a:endParaRPr lang="en-US" dirty="0"/>
          </a:p>
        </p:txBody>
      </p:sp>
      <p:sp>
        <p:nvSpPr>
          <p:cNvPr id="7" name="Content Placeholder 6"/>
          <p:cNvSpPr>
            <a:spLocks noGrp="1"/>
          </p:cNvSpPr>
          <p:nvPr>
            <p:ph sz="half" idx="1"/>
          </p:nvPr>
        </p:nvSpPr>
        <p:spPr/>
        <p:txBody>
          <a:bodyPr>
            <a:normAutofit fontScale="85000" lnSpcReduction="20000"/>
          </a:bodyPr>
          <a:lstStyle/>
          <a:p>
            <a:pPr lvl="1"/>
            <a:r>
              <a:rPr lang="en-US" dirty="0"/>
              <a:t>16 user switches </a:t>
            </a:r>
          </a:p>
          <a:p>
            <a:pPr lvl="1"/>
            <a:r>
              <a:rPr lang="en-US" dirty="0"/>
              <a:t>16 user LEDs </a:t>
            </a:r>
          </a:p>
          <a:p>
            <a:pPr lvl="1"/>
            <a:r>
              <a:rPr lang="en-US" dirty="0"/>
              <a:t>Two 4-digit 7-segment displays </a:t>
            </a:r>
          </a:p>
          <a:p>
            <a:pPr lvl="1"/>
            <a:r>
              <a:rPr lang="en-US" dirty="0"/>
              <a:t>USB-UART Bridge </a:t>
            </a:r>
          </a:p>
          <a:p>
            <a:pPr lvl="1"/>
            <a:r>
              <a:rPr lang="en-US" dirty="0"/>
              <a:t>Two tri-color LEDs </a:t>
            </a:r>
          </a:p>
          <a:p>
            <a:pPr lvl="1"/>
            <a:r>
              <a:rPr lang="en-US" dirty="0"/>
              <a:t>Micro SD card connector </a:t>
            </a:r>
          </a:p>
          <a:p>
            <a:pPr lvl="1"/>
            <a:r>
              <a:rPr lang="en-US" dirty="0"/>
              <a:t>12-bit VGA output </a:t>
            </a:r>
          </a:p>
          <a:p>
            <a:pPr lvl="1"/>
            <a:r>
              <a:rPr lang="en-US" dirty="0"/>
              <a:t>PWM audio output </a:t>
            </a:r>
          </a:p>
          <a:p>
            <a:pPr lvl="1"/>
            <a:r>
              <a:rPr lang="en-US" dirty="0"/>
              <a:t>PDM microphone </a:t>
            </a:r>
          </a:p>
          <a:p>
            <a:pPr lvl="1"/>
            <a:r>
              <a:rPr lang="en-US" dirty="0"/>
              <a:t>3-axis accelerometer </a:t>
            </a:r>
          </a:p>
          <a:p>
            <a:pPr lvl="1"/>
            <a:r>
              <a:rPr lang="en-US" dirty="0"/>
              <a:t>Temperature sensor 	</a:t>
            </a:r>
          </a:p>
          <a:p>
            <a:pPr lvl="1"/>
            <a:r>
              <a:rPr lang="en-US" dirty="0"/>
              <a:t>10/100 Ethernet PHY </a:t>
            </a:r>
          </a:p>
          <a:p>
            <a:pPr lvl="1"/>
            <a:r>
              <a:rPr lang="en-US" dirty="0"/>
              <a:t>16MB </a:t>
            </a:r>
            <a:r>
              <a:rPr lang="en-US" dirty="0" err="1"/>
              <a:t>CellularRAM</a:t>
            </a:r>
            <a:r>
              <a:rPr lang="en-US" dirty="0"/>
              <a:t> 	</a:t>
            </a:r>
          </a:p>
          <a:p>
            <a:pPr lvl="1"/>
            <a:r>
              <a:rPr lang="en-US" dirty="0"/>
              <a:t>Serial Flash 	</a:t>
            </a:r>
          </a:p>
          <a:p>
            <a:pPr lvl="1"/>
            <a:r>
              <a:rPr lang="en-US" dirty="0"/>
              <a:t>Four </a:t>
            </a:r>
            <a:r>
              <a:rPr lang="en-US" dirty="0" err="1"/>
              <a:t>Pmod</a:t>
            </a:r>
            <a:r>
              <a:rPr lang="en-US" dirty="0"/>
              <a:t> ports </a:t>
            </a:r>
          </a:p>
          <a:p>
            <a:pPr lvl="1"/>
            <a:r>
              <a:rPr lang="en-US" dirty="0" err="1"/>
              <a:t>Pmod</a:t>
            </a:r>
            <a:r>
              <a:rPr lang="en-US" dirty="0"/>
              <a:t> for XADC signals </a:t>
            </a:r>
          </a:p>
          <a:p>
            <a:pPr lvl="1"/>
            <a:r>
              <a:rPr lang="en-US" dirty="0" err="1"/>
              <a:t>Digilent</a:t>
            </a:r>
            <a:r>
              <a:rPr lang="en-US" dirty="0"/>
              <a:t> USB-JTAG port for FPGA programming and communication </a:t>
            </a:r>
          </a:p>
          <a:p>
            <a:pPr lvl="1"/>
            <a:r>
              <a:rPr lang="en-US" dirty="0"/>
              <a:t>USB HID Host for mice, keyboards and memory sticks </a:t>
            </a:r>
          </a:p>
        </p:txBody>
      </p:sp>
      <p:sp>
        <p:nvSpPr>
          <p:cNvPr id="4" name="Rectangle 3"/>
          <p:cNvSpPr/>
          <p:nvPr/>
        </p:nvSpPr>
        <p:spPr>
          <a:xfrm>
            <a:off x="5745329" y="4821569"/>
            <a:ext cx="2954655" cy="369332"/>
          </a:xfrm>
          <a:prstGeom prst="rect">
            <a:avLst/>
          </a:prstGeom>
          <a:solidFill>
            <a:schemeClr val="accent1">
              <a:lumMod val="40000"/>
              <a:lumOff val="60000"/>
            </a:schemeClr>
          </a:solidFill>
        </p:spPr>
        <p:txBody>
          <a:bodyPr wrap="none">
            <a:spAutoFit/>
          </a:bodyPr>
          <a:lstStyle/>
          <a:p>
            <a:r>
              <a:rPr lang="en-US" dirty="0"/>
              <a:t>FPGA: xc7a100Tcsg324-1	</a:t>
            </a:r>
          </a:p>
        </p:txBody>
      </p:sp>
    </p:spTree>
    <p:extLst>
      <p:ext uri="{BB962C8B-B14F-4D97-AF65-F5344CB8AC3E}">
        <p14:creationId xmlns:p14="http://schemas.microsoft.com/office/powerpoint/2010/main" val="3116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Nexys-4 Development Board</a:t>
            </a:r>
          </a:p>
        </p:txBody>
      </p:sp>
      <p:sp>
        <p:nvSpPr>
          <p:cNvPr id="5" name="Slide Number Placeholder 4"/>
          <p:cNvSpPr>
            <a:spLocks noGrp="1"/>
          </p:cNvSpPr>
          <p:nvPr>
            <p:ph type="sldNum" sz="quarter" idx="12"/>
          </p:nvPr>
        </p:nvSpPr>
        <p:spPr/>
        <p:txBody>
          <a:bodyPr/>
          <a:lstStyle/>
          <a:p>
            <a:fld id="{8F0F1F33-110F-4344-90CD-68BF741E3719}" type="slidenum">
              <a:rPr lang="pt-PT" smtClean="0"/>
              <a:pPr/>
              <a:t>13</a:t>
            </a:fld>
            <a:endParaRPr lang="pt-PT"/>
          </a:p>
        </p:txBody>
      </p:sp>
      <p:pic>
        <p:nvPicPr>
          <p:cNvPr id="3078" name="Picture 6" descr="DIGIL 410-292: FPGA-Board Nexys4 DDR, Artix-7 100T at reichelt elektron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62088"/>
            <a:ext cx="4824536" cy="44032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p:nvSpPr>
        <p:spPr bwMode="auto">
          <a:xfrm>
            <a:off x="564364" y="2269421"/>
            <a:ext cx="1304925" cy="1204913"/>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pt-PT" sz="1600" dirty="0"/>
              <a:t>USB cable for </a:t>
            </a:r>
            <a:r>
              <a:rPr lang="pt-PT" sz="1600" dirty="0" err="1"/>
              <a:t>power</a:t>
            </a:r>
            <a:r>
              <a:rPr lang="pt-PT" sz="1600" dirty="0"/>
              <a:t> </a:t>
            </a:r>
            <a:r>
              <a:rPr lang="pt-PT" sz="1600" dirty="0" err="1"/>
              <a:t>supply</a:t>
            </a:r>
            <a:r>
              <a:rPr lang="pt-PT" sz="1600" dirty="0"/>
              <a:t> </a:t>
            </a:r>
            <a:r>
              <a:rPr lang="pt-PT" sz="1600" dirty="0" err="1"/>
              <a:t>and</a:t>
            </a:r>
            <a:r>
              <a:rPr lang="pt-PT" sz="1600" dirty="0"/>
              <a:t> </a:t>
            </a:r>
            <a:r>
              <a:rPr lang="pt-PT" sz="1600" dirty="0" err="1"/>
              <a:t>programming</a:t>
            </a:r>
            <a:endParaRPr lang="en-US" sz="1600" dirty="0"/>
          </a:p>
        </p:txBody>
      </p:sp>
      <p:sp>
        <p:nvSpPr>
          <p:cNvPr id="12" name="Right Arrow 11"/>
          <p:cNvSpPr/>
          <p:nvPr/>
        </p:nvSpPr>
        <p:spPr>
          <a:xfrm>
            <a:off x="1869290" y="3058206"/>
            <a:ext cx="276924"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339752" y="1540211"/>
            <a:ext cx="1304925" cy="343460"/>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pt-PT" sz="1600" dirty="0" err="1"/>
              <a:t>Power</a:t>
            </a:r>
            <a:r>
              <a:rPr lang="pt-PT" sz="1600" dirty="0"/>
              <a:t> </a:t>
            </a:r>
            <a:r>
              <a:rPr lang="pt-PT" sz="1600" dirty="0" err="1"/>
              <a:t>switch</a:t>
            </a:r>
            <a:endParaRPr lang="en-US" sz="1600" dirty="0"/>
          </a:p>
        </p:txBody>
      </p:sp>
      <p:sp>
        <p:nvSpPr>
          <p:cNvPr id="16" name="Right Arrow 15"/>
          <p:cNvSpPr/>
          <p:nvPr/>
        </p:nvSpPr>
        <p:spPr>
          <a:xfrm rot="5400000">
            <a:off x="2888592" y="1929919"/>
            <a:ext cx="20724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ChangeArrowheads="1"/>
          </p:cNvSpPr>
          <p:nvPr/>
        </p:nvSpPr>
        <p:spPr bwMode="auto">
          <a:xfrm>
            <a:off x="7289450" y="2632119"/>
            <a:ext cx="1570203" cy="835728"/>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Programming mode jumper: </a:t>
            </a:r>
            <a:r>
              <a:rPr lang="en-US" sz="1600" b="1" dirty="0">
                <a:solidFill>
                  <a:schemeClr val="accent4">
                    <a:lumMod val="50000"/>
                  </a:schemeClr>
                </a:solidFill>
              </a:rPr>
              <a:t>USB/SD</a:t>
            </a:r>
          </a:p>
        </p:txBody>
      </p:sp>
      <p:sp>
        <p:nvSpPr>
          <p:cNvPr id="19" name="Rectangle 18"/>
          <p:cNvSpPr>
            <a:spLocks noChangeArrowheads="1"/>
          </p:cNvSpPr>
          <p:nvPr/>
        </p:nvSpPr>
        <p:spPr bwMode="auto">
          <a:xfrm>
            <a:off x="564364" y="3944702"/>
            <a:ext cx="1322913" cy="1028001"/>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External configuration jumper (SD / USB): </a:t>
            </a:r>
            <a:r>
              <a:rPr lang="en-US" sz="1600" b="1" dirty="0">
                <a:solidFill>
                  <a:schemeClr val="accent4">
                    <a:lumMod val="50000"/>
                  </a:schemeClr>
                </a:solidFill>
              </a:rPr>
              <a:t>USB</a:t>
            </a:r>
          </a:p>
        </p:txBody>
      </p:sp>
      <p:sp>
        <p:nvSpPr>
          <p:cNvPr id="20" name="Rectangle 19"/>
          <p:cNvSpPr>
            <a:spLocks noChangeArrowheads="1"/>
          </p:cNvSpPr>
          <p:nvPr/>
        </p:nvSpPr>
        <p:spPr bwMode="auto">
          <a:xfrm>
            <a:off x="589445" y="1382926"/>
            <a:ext cx="1322913" cy="556306"/>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Power select jumper: </a:t>
            </a:r>
            <a:r>
              <a:rPr lang="en-US" sz="1600" b="1" dirty="0">
                <a:solidFill>
                  <a:schemeClr val="accent4">
                    <a:lumMod val="50000"/>
                  </a:schemeClr>
                </a:solidFill>
              </a:rPr>
              <a:t>USB</a:t>
            </a:r>
          </a:p>
        </p:txBody>
      </p:sp>
      <p:sp>
        <p:nvSpPr>
          <p:cNvPr id="21" name="Right Arrow 20"/>
          <p:cNvSpPr/>
          <p:nvPr/>
        </p:nvSpPr>
        <p:spPr>
          <a:xfrm rot="19359782">
            <a:off x="1760371" y="4031127"/>
            <a:ext cx="1152000"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3466898">
            <a:off x="1702473" y="2235719"/>
            <a:ext cx="828000"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499992" y="3356992"/>
            <a:ext cx="432048" cy="1108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652120" y="3042239"/>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808606" y="3687353"/>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769099" y="2983014"/>
            <a:ext cx="1503028" cy="157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67744" y="2716919"/>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sz="half" idx="1"/>
          </p:nvPr>
        </p:nvSpPr>
        <p:spPr/>
        <p:txBody>
          <a:bodyPr/>
          <a:lstStyle/>
          <a:p>
            <a:r>
              <a:rPr lang="en-US" b="1" dirty="0">
                <a:solidFill>
                  <a:schemeClr val="accent4">
                    <a:lumMod val="50000"/>
                  </a:schemeClr>
                </a:solidFill>
              </a:rPr>
              <a:t>Xilinx </a:t>
            </a:r>
            <a:r>
              <a:rPr lang="en-US" b="1" dirty="0" err="1">
                <a:solidFill>
                  <a:schemeClr val="accent4">
                    <a:lumMod val="50000"/>
                  </a:schemeClr>
                </a:solidFill>
              </a:rPr>
              <a:t>Vitis</a:t>
            </a:r>
            <a:endParaRPr lang="en-US" b="1" dirty="0">
              <a:solidFill>
                <a:schemeClr val="accent4">
                  <a:lumMod val="50000"/>
                </a:schemeClr>
              </a:solidFill>
            </a:endParaRPr>
          </a:p>
          <a:p>
            <a:pPr lvl="1"/>
            <a:r>
              <a:rPr lang="en-US" dirty="0"/>
              <a:t>For portability of projects between different computers, it is recommended to install </a:t>
            </a:r>
            <a:r>
              <a:rPr lang="en-US" b="1" dirty="0">
                <a:solidFill>
                  <a:schemeClr val="accent4">
                    <a:lumMod val="50000"/>
                  </a:schemeClr>
                </a:solidFill>
              </a:rPr>
              <a:t>version 2020.2</a:t>
            </a:r>
          </a:p>
          <a:p>
            <a:pPr lvl="1"/>
            <a:r>
              <a:rPr lang="en-US" dirty="0"/>
              <a:t>Installation instructions are available at the course website</a:t>
            </a:r>
          </a:p>
          <a:p>
            <a:pPr lvl="1"/>
            <a:r>
              <a:rPr lang="en-US" dirty="0"/>
              <a:t>Requires at least </a:t>
            </a:r>
            <a:r>
              <a:rPr lang="en-US" b="1" dirty="0">
                <a:solidFill>
                  <a:schemeClr val="accent4">
                    <a:lumMod val="50000"/>
                  </a:schemeClr>
                </a:solidFill>
              </a:rPr>
              <a:t>70 GB</a:t>
            </a:r>
            <a:r>
              <a:rPr lang="en-US" b="1" dirty="0">
                <a:solidFill>
                  <a:schemeClr val="accent3">
                    <a:lumMod val="50000"/>
                  </a:schemeClr>
                </a:solidFill>
              </a:rPr>
              <a:t> </a:t>
            </a:r>
            <a:r>
              <a:rPr lang="en-US" dirty="0"/>
              <a:t>of disk space</a:t>
            </a:r>
          </a:p>
          <a:p>
            <a:pPr lvl="1"/>
            <a:r>
              <a:rPr lang="en-US" dirty="0"/>
              <a:t>License: </a:t>
            </a:r>
            <a:r>
              <a:rPr lang="en-US" dirty="0" err="1"/>
              <a:t>Vivado</a:t>
            </a:r>
            <a:r>
              <a:rPr lang="en-US" dirty="0"/>
              <a:t> Design Suite 30-day evaluation license -&gt; floating license available within the UA campus or with active VPN</a:t>
            </a:r>
          </a:p>
        </p:txBody>
      </p:sp>
      <p:pic>
        <p:nvPicPr>
          <p:cNvPr id="6" name="Content Placeholder 5"/>
          <p:cNvPicPr>
            <a:picLocks noGrp="1" noChangeAspect="1"/>
          </p:cNvPicPr>
          <p:nvPr>
            <p:ph sz="half" idx="2"/>
          </p:nvPr>
        </p:nvPicPr>
        <p:blipFill>
          <a:blip r:embed="rId2"/>
          <a:stretch>
            <a:fillRect/>
          </a:stretch>
        </p:blipFill>
        <p:spPr>
          <a:xfrm>
            <a:off x="4860032" y="2060848"/>
            <a:ext cx="3702050" cy="2603928"/>
          </a:xfrm>
          <a:prstGeom prst="rect">
            <a:avLst/>
          </a:prstGeom>
        </p:spPr>
      </p:pic>
      <p:sp>
        <p:nvSpPr>
          <p:cNvPr id="5" name="Slide Number Placeholder 4"/>
          <p:cNvSpPr>
            <a:spLocks noGrp="1"/>
          </p:cNvSpPr>
          <p:nvPr>
            <p:ph type="sldNum" sz="quarter" idx="12"/>
          </p:nvPr>
        </p:nvSpPr>
        <p:spPr/>
        <p:txBody>
          <a:bodyPr/>
          <a:lstStyle/>
          <a:p>
            <a:fld id="{8F0F1F33-110F-4344-90CD-68BF741E3719}" type="slidenum">
              <a:rPr lang="en-US" smtClean="0"/>
              <a:pPr/>
              <a:t>14</a:t>
            </a:fld>
            <a:endParaRPr lang="en-US" dirty="0"/>
          </a:p>
        </p:txBody>
      </p:sp>
    </p:spTree>
    <p:extLst>
      <p:ext uri="{BB962C8B-B14F-4D97-AF65-F5344CB8AC3E}">
        <p14:creationId xmlns:p14="http://schemas.microsoft.com/office/powerpoint/2010/main" val="303184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FPGA Design </a:t>
            </a:r>
            <a:r>
              <a:rPr lang="pt-PT" dirty="0" err="1"/>
              <a:t>Flow</a:t>
            </a:r>
            <a:endParaRPr lang="pt-PT" dirty="0"/>
          </a:p>
        </p:txBody>
      </p:sp>
      <p:sp>
        <p:nvSpPr>
          <p:cNvPr id="13" name="Content Placeholder 7"/>
          <p:cNvSpPr>
            <a:spLocks noGrp="1"/>
          </p:cNvSpPr>
          <p:nvPr>
            <p:ph idx="1"/>
          </p:nvPr>
        </p:nvSpPr>
        <p:spPr>
          <a:xfrm>
            <a:off x="6156176" y="1412777"/>
            <a:ext cx="2808312" cy="1800200"/>
          </a:xfrm>
        </p:spPr>
        <p:txBody>
          <a:bodyPr>
            <a:normAutofit fontScale="92500" lnSpcReduction="20000"/>
          </a:bodyPr>
          <a:lstStyle/>
          <a:p>
            <a:r>
              <a:rPr lang="en-US" i="1" dirty="0"/>
              <a:t>Design entry</a:t>
            </a:r>
            <a:r>
              <a:rPr lang="en-US" dirty="0"/>
              <a:t> based on:</a:t>
            </a:r>
          </a:p>
          <a:p>
            <a:pPr lvl="1"/>
            <a:r>
              <a:rPr lang="en-US" dirty="0"/>
              <a:t>Hardware description languages</a:t>
            </a:r>
          </a:p>
          <a:p>
            <a:pPr lvl="1"/>
            <a:r>
              <a:rPr lang="en-US" dirty="0"/>
              <a:t>State diagrams</a:t>
            </a:r>
          </a:p>
          <a:p>
            <a:pPr lvl="1"/>
            <a:r>
              <a:rPr lang="en-US" dirty="0"/>
              <a:t>Schematic capture</a:t>
            </a:r>
          </a:p>
          <a:p>
            <a:pPr lvl="1"/>
            <a:r>
              <a:rPr lang="en-US" dirty="0"/>
              <a:t>C/C++ and other high level languages</a:t>
            </a:r>
          </a:p>
        </p:txBody>
      </p:sp>
      <p:sp>
        <p:nvSpPr>
          <p:cNvPr id="3" name="Slide Number Placeholder 2"/>
          <p:cNvSpPr>
            <a:spLocks noGrp="1"/>
          </p:cNvSpPr>
          <p:nvPr>
            <p:ph type="sldNum" sz="quarter" idx="12"/>
          </p:nvPr>
        </p:nvSpPr>
        <p:spPr/>
        <p:txBody>
          <a:bodyPr/>
          <a:lstStyle/>
          <a:p>
            <a:fld id="{8F0F1F33-110F-4344-90CD-68BF741E3719}" type="slidenum">
              <a:rPr lang="pt-PT" smtClean="0"/>
              <a:pPr/>
              <a:t>15</a:t>
            </a:fld>
            <a:endParaRPr lang="pt-PT"/>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6254738" y="3591250"/>
            <a:ext cx="2734006" cy="1781966"/>
          </a:xfrm>
          <a:prstGeom prst="rect">
            <a:avLst/>
          </a:prstGeom>
        </p:spPr>
      </p:pic>
    </p:spTree>
    <p:extLst>
      <p:ext uri="{BB962C8B-B14F-4D97-AF65-F5344CB8AC3E}">
        <p14:creationId xmlns:p14="http://schemas.microsoft.com/office/powerpoint/2010/main" val="35220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Synthesis</a:t>
            </a:r>
          </a:p>
        </p:txBody>
      </p:sp>
      <p:sp>
        <p:nvSpPr>
          <p:cNvPr id="8" name="Content Placeholder 7"/>
          <p:cNvSpPr>
            <a:spLocks noGrp="1"/>
          </p:cNvSpPr>
          <p:nvPr>
            <p:ph idx="1"/>
          </p:nvPr>
        </p:nvSpPr>
        <p:spPr>
          <a:xfrm>
            <a:off x="6156176" y="1412776"/>
            <a:ext cx="2736304" cy="4713387"/>
          </a:xfrm>
        </p:spPr>
        <p:txBody>
          <a:bodyPr>
            <a:normAutofit/>
          </a:bodyPr>
          <a:lstStyle/>
          <a:p>
            <a:r>
              <a:rPr lang="en-US" dirty="0"/>
              <a:t>Results in a netlist (i.e. hardware components and their interconnections) that implement the modeled  behavior and structure</a:t>
            </a:r>
          </a:p>
          <a:p>
            <a:r>
              <a:rPr lang="en-US" dirty="0"/>
              <a:t>Outputs</a:t>
            </a:r>
          </a:p>
          <a:p>
            <a:pPr lvl="1"/>
            <a:r>
              <a:rPr lang="en-US" dirty="0"/>
              <a:t>Netlist</a:t>
            </a:r>
          </a:p>
          <a:p>
            <a:pPr lvl="1"/>
            <a:r>
              <a:rPr lang="en-US" dirty="0"/>
              <a:t>Circuit performance and resource usage estimations</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0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t>
            </a:r>
            <a:r>
              <a:rPr lang="en-US" sz="3600" dirty="0"/>
              <a:t>(Map, Place and Route)</a:t>
            </a:r>
          </a:p>
        </p:txBody>
      </p:sp>
      <p:sp>
        <p:nvSpPr>
          <p:cNvPr id="8" name="Content Placeholder 7"/>
          <p:cNvSpPr>
            <a:spLocks noGrp="1"/>
          </p:cNvSpPr>
          <p:nvPr>
            <p:ph idx="1"/>
          </p:nvPr>
        </p:nvSpPr>
        <p:spPr>
          <a:xfrm>
            <a:off x="6156176" y="1340768"/>
            <a:ext cx="2736304" cy="4968552"/>
          </a:xfrm>
        </p:spPr>
        <p:txBody>
          <a:bodyPr>
            <a:normAutofit/>
          </a:bodyPr>
          <a:lstStyle/>
          <a:p>
            <a:r>
              <a:rPr lang="en-US" dirty="0"/>
              <a:t>Maps the netlist in FPGA primitives</a:t>
            </a:r>
          </a:p>
          <a:p>
            <a:r>
              <a:rPr lang="en-US" dirty="0"/>
              <a:t>Places the primitives in specific FPGA locations</a:t>
            </a:r>
          </a:p>
          <a:p>
            <a:r>
              <a:rPr lang="en-US" dirty="0"/>
              <a:t>Routes the interconnections between primitives</a:t>
            </a:r>
          </a:p>
          <a:p>
            <a:r>
              <a:rPr lang="en-US" dirty="0"/>
              <a:t>Outputs</a:t>
            </a:r>
          </a:p>
          <a:p>
            <a:pPr lvl="1"/>
            <a:r>
              <a:rPr lang="en-US" dirty="0"/>
              <a:t>FPGA configuration file</a:t>
            </a:r>
          </a:p>
          <a:p>
            <a:pPr lvl="1"/>
            <a:r>
              <a:rPr lang="en-US" dirty="0"/>
              <a:t>Reports with FPGA resource usage, circuit delays, power consumption, …</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45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Device (FPGA) Programming</a:t>
            </a:r>
          </a:p>
        </p:txBody>
      </p:sp>
      <p:sp>
        <p:nvSpPr>
          <p:cNvPr id="8" name="Content Placeholder 7"/>
          <p:cNvSpPr>
            <a:spLocks noGrp="1"/>
          </p:cNvSpPr>
          <p:nvPr>
            <p:ph idx="1"/>
          </p:nvPr>
        </p:nvSpPr>
        <p:spPr>
          <a:xfrm>
            <a:off x="6156176" y="1412776"/>
            <a:ext cx="2736304" cy="4713387"/>
          </a:xfrm>
        </p:spPr>
        <p:txBody>
          <a:bodyPr>
            <a:normAutofit/>
          </a:bodyPr>
          <a:lstStyle/>
          <a:p>
            <a:r>
              <a:rPr lang="en-US" dirty="0"/>
              <a:t>Transfers the configuration file to the FPGA</a:t>
            </a:r>
          </a:p>
          <a:p>
            <a:pPr lvl="1"/>
            <a:r>
              <a:rPr lang="en-US" dirty="0"/>
              <a:t>Done with a software tool and a programming cable</a:t>
            </a:r>
          </a:p>
          <a:p>
            <a:pPr lvl="1"/>
            <a:r>
              <a:rPr lang="en-US" dirty="0"/>
              <a:t>Most FPGAs are based on SRAM (volatile configuration)</a:t>
            </a:r>
          </a:p>
          <a:p>
            <a:pPr lvl="1"/>
            <a:r>
              <a:rPr lang="en-US" dirty="0"/>
              <a:t>Some devices are based on non volatile  FLASH memory</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18</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01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System-on-Chip (</a:t>
            </a:r>
            <a:r>
              <a:rPr lang="en-US" dirty="0" err="1"/>
              <a:t>SoC</a:t>
            </a:r>
            <a:r>
              <a:rPr lang="en-US" dirty="0"/>
              <a:t>)</a:t>
            </a:r>
          </a:p>
        </p:txBody>
      </p:sp>
      <p:sp>
        <p:nvSpPr>
          <p:cNvPr id="3" name="Content Placeholder 2"/>
          <p:cNvSpPr>
            <a:spLocks noGrp="1"/>
          </p:cNvSpPr>
          <p:nvPr>
            <p:ph idx="1"/>
          </p:nvPr>
        </p:nvSpPr>
        <p:spPr/>
        <p:txBody>
          <a:bodyPr/>
          <a:lstStyle/>
          <a:p>
            <a:r>
              <a:rPr lang="en-US" dirty="0"/>
              <a:t>A </a:t>
            </a:r>
            <a:r>
              <a:rPr lang="en-US" dirty="0" err="1">
                <a:solidFill>
                  <a:schemeClr val="accent4">
                    <a:lumMod val="50000"/>
                  </a:schemeClr>
                </a:solidFill>
              </a:rPr>
              <a:t>SoC</a:t>
            </a:r>
            <a:r>
              <a:rPr lang="en-US" dirty="0">
                <a:solidFill>
                  <a:schemeClr val="accent4">
                    <a:lumMod val="50000"/>
                  </a:schemeClr>
                </a:solidFill>
              </a:rPr>
              <a:t> </a:t>
            </a:r>
            <a:r>
              <a:rPr lang="en-US" dirty="0"/>
              <a:t>is a single integrated circuit integrating at least components like a processor and I/O peripherals to perform general user interface and housekeeping tasks and special hardware accelerators to handle computation-intensive operations. </a:t>
            </a:r>
          </a:p>
          <a:p>
            <a:r>
              <a:rPr lang="en-US" dirty="0"/>
              <a:t>A </a:t>
            </a:r>
            <a:r>
              <a:rPr lang="en-US" dirty="0" err="1">
                <a:solidFill>
                  <a:schemeClr val="accent4">
                    <a:lumMod val="50000"/>
                  </a:schemeClr>
                </a:solidFill>
              </a:rPr>
              <a:t>SoC</a:t>
            </a:r>
            <a:r>
              <a:rPr lang="en-US" dirty="0"/>
              <a:t> integrates a processor, memory modules, I/O peripherals, and custom hardware accelerators into a single chip.</a:t>
            </a:r>
          </a:p>
          <a:p>
            <a:r>
              <a:rPr lang="en-US" dirty="0"/>
              <a:t>We will construct several </a:t>
            </a:r>
            <a:r>
              <a:rPr lang="en-US" dirty="0" err="1"/>
              <a:t>SoCs</a:t>
            </a:r>
            <a:r>
              <a:rPr lang="en-US" dirty="0"/>
              <a:t> containing a Xilinx </a:t>
            </a:r>
            <a:r>
              <a:rPr lang="en-US" dirty="0" err="1"/>
              <a:t>MicroBlaze</a:t>
            </a:r>
            <a:r>
              <a:rPr lang="en-US" dirty="0"/>
              <a:t> soft-core processor, memory-mapped I/O subsystem that can incorporate custom I/O cores, ....</a:t>
            </a:r>
          </a:p>
        </p:txBody>
      </p:sp>
      <p:sp>
        <p:nvSpPr>
          <p:cNvPr id="4" name="Slide Number Placeholder 3"/>
          <p:cNvSpPr>
            <a:spLocks noGrp="1"/>
          </p:cNvSpPr>
          <p:nvPr>
            <p:ph type="sldNum" sz="quarter" idx="12"/>
          </p:nvPr>
        </p:nvSpPr>
        <p:spPr/>
        <p:txBody>
          <a:bodyPr/>
          <a:lstStyle/>
          <a:p>
            <a:fld id="{8F0F1F33-110F-4344-90CD-68BF741E3719}" type="slidenum">
              <a:rPr lang="en-US" smtClean="0"/>
              <a:pPr/>
              <a:t>19</a:t>
            </a:fld>
            <a:endParaRPr lang="en-US" dirty="0"/>
          </a:p>
        </p:txBody>
      </p:sp>
    </p:spTree>
    <p:extLst>
      <p:ext uri="{BB962C8B-B14F-4D97-AF65-F5344CB8AC3E}">
        <p14:creationId xmlns:p14="http://schemas.microsoft.com/office/powerpoint/2010/main" val="383439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Reconfigurable Computing</a:t>
            </a:r>
            <a:endParaRPr lang="en-US" dirty="0"/>
          </a:p>
        </p:txBody>
      </p:sp>
      <p:sp>
        <p:nvSpPr>
          <p:cNvPr id="3" name="Content Placeholder 2"/>
          <p:cNvSpPr>
            <a:spLocks noGrp="1"/>
          </p:cNvSpPr>
          <p:nvPr>
            <p:ph idx="1"/>
          </p:nvPr>
        </p:nvSpPr>
        <p:spPr/>
        <p:txBody>
          <a:bodyPr>
            <a:normAutofit/>
          </a:bodyPr>
          <a:lstStyle/>
          <a:p>
            <a:r>
              <a:rPr lang="en-US" dirty="0"/>
              <a:t>A computer architecture that facilitates faster and more complex computing by using reprogrammable integrated circuits to process data that solves problems and directs specified functions. </a:t>
            </a:r>
          </a:p>
          <a:p>
            <a:r>
              <a:rPr lang="en-US" dirty="0"/>
              <a:t>Offers the higher speed and efficiency of computer hardware to perform serial and parallel tasks combined with software’s flexible capacity to allow changes to a circuit’s purpose in the field to adjust for changing circumstances.</a:t>
            </a:r>
          </a:p>
          <a:p>
            <a:r>
              <a:rPr lang="en-US" dirty="0"/>
              <a:t>Core advantages: </a:t>
            </a:r>
          </a:p>
          <a:p>
            <a:pPr lvl="1"/>
            <a:r>
              <a:rPr lang="en-US" dirty="0"/>
              <a:t>More functionality from simpler and smaller hardware designs</a:t>
            </a:r>
          </a:p>
          <a:p>
            <a:pPr lvl="1"/>
            <a:r>
              <a:rPr lang="en-US" dirty="0"/>
              <a:t>Cost savings on low volume products and those whose useful life is extended by updating</a:t>
            </a:r>
          </a:p>
          <a:p>
            <a:pPr lvl="1"/>
            <a:r>
              <a:rPr lang="en-US" dirty="0"/>
              <a:t>Shorter/faster development time-to-market</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a:t>
            </a:fld>
            <a:endParaRPr lang="pt-PT" dirty="0"/>
          </a:p>
        </p:txBody>
      </p:sp>
    </p:spTree>
    <p:extLst>
      <p:ext uri="{BB962C8B-B14F-4D97-AF65-F5344CB8AC3E}">
        <p14:creationId xmlns:p14="http://schemas.microsoft.com/office/powerpoint/2010/main" val="291477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Hardware-Software Co-Design</a:t>
            </a:r>
          </a:p>
        </p:txBody>
      </p:sp>
      <p:sp>
        <p:nvSpPr>
          <p:cNvPr id="3" name="Content Placeholder 2"/>
          <p:cNvSpPr>
            <a:spLocks noGrp="1"/>
          </p:cNvSpPr>
          <p:nvPr>
            <p:ph idx="1"/>
          </p:nvPr>
        </p:nvSpPr>
        <p:spPr/>
        <p:txBody>
          <a:bodyPr>
            <a:normAutofit/>
          </a:bodyPr>
          <a:lstStyle/>
          <a:p>
            <a:r>
              <a:rPr lang="en-US" dirty="0"/>
              <a:t>The FPGA technology allows us to tailor the processor, select only the needed I/O peripherals, create a custom I/O interface, and develop specialized hardware accelerators for computation-intensive tasks.</a:t>
            </a:r>
          </a:p>
          <a:p>
            <a:r>
              <a:rPr lang="en-US" dirty="0"/>
              <a:t>Both the hardware and software can be customized to match specific needs. </a:t>
            </a:r>
          </a:p>
          <a:p>
            <a:r>
              <a:rPr lang="en-US" dirty="0"/>
              <a:t>The methodology of exploiting the trade-offs between hardware and software and developing and integrating them concurrently is referred to as </a:t>
            </a:r>
            <a:r>
              <a:rPr lang="en-US" b="1" dirty="0">
                <a:solidFill>
                  <a:schemeClr val="accent4">
                    <a:lumMod val="50000"/>
                  </a:schemeClr>
                </a:solidFill>
              </a:rPr>
              <a:t>hardware-software co-design</a:t>
            </a:r>
            <a:r>
              <a:rPr lang="en-US" dirty="0"/>
              <a:t>.</a:t>
            </a:r>
          </a:p>
        </p:txBody>
      </p:sp>
      <p:sp>
        <p:nvSpPr>
          <p:cNvPr id="4" name="Slide Number Placeholder 3"/>
          <p:cNvSpPr>
            <a:spLocks noGrp="1"/>
          </p:cNvSpPr>
          <p:nvPr>
            <p:ph type="sldNum" sz="quarter" idx="12"/>
          </p:nvPr>
        </p:nvSpPr>
        <p:spPr/>
        <p:txBody>
          <a:bodyPr/>
          <a:lstStyle/>
          <a:p>
            <a:fld id="{8F0F1F33-110F-4344-90CD-68BF741E3719}" type="slidenum">
              <a:rPr lang="en-US" smtClean="0"/>
              <a:pPr/>
              <a:t>20</a:t>
            </a:fld>
            <a:endParaRPr lang="en-US" dirty="0"/>
          </a:p>
        </p:txBody>
      </p:sp>
    </p:spTree>
    <p:extLst>
      <p:ext uri="{BB962C8B-B14F-4D97-AF65-F5344CB8AC3E}">
        <p14:creationId xmlns:p14="http://schemas.microsoft.com/office/powerpoint/2010/main" val="133101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Development Flow of </a:t>
            </a:r>
            <a:r>
              <a:rPr lang="en-US" dirty="0" err="1"/>
              <a:t>SoC</a:t>
            </a:r>
            <a:endParaRPr lang="en-US" dirty="0"/>
          </a:p>
        </p:txBody>
      </p:sp>
      <p:sp>
        <p:nvSpPr>
          <p:cNvPr id="3" name="Content Placeholder 2"/>
          <p:cNvSpPr>
            <a:spLocks noGrp="1"/>
          </p:cNvSpPr>
          <p:nvPr>
            <p:ph idx="1"/>
          </p:nvPr>
        </p:nvSpPr>
        <p:spPr/>
        <p:txBody>
          <a:bodyPr/>
          <a:lstStyle/>
          <a:p>
            <a:pPr lvl="1"/>
            <a:r>
              <a:rPr lang="en-US" dirty="0"/>
              <a:t>Partition the tasks to software routines and hardware accelerators</a:t>
            </a:r>
          </a:p>
          <a:p>
            <a:pPr lvl="1"/>
            <a:r>
              <a:rPr lang="en-US" dirty="0"/>
              <a:t>Design user custom cores if needed</a:t>
            </a:r>
          </a:p>
          <a:p>
            <a:pPr lvl="1"/>
            <a:r>
              <a:rPr lang="en-US" b="1" dirty="0"/>
              <a:t>Develop the hardware</a:t>
            </a:r>
          </a:p>
          <a:p>
            <a:pPr lvl="1"/>
            <a:r>
              <a:rPr lang="en-US" dirty="0"/>
              <a:t>Develop the software</a:t>
            </a:r>
          </a:p>
          <a:p>
            <a:pPr lvl="1"/>
            <a:r>
              <a:rPr lang="en-US" dirty="0"/>
              <a:t>Implement the hardware and software and perform testing.</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21</a:t>
            </a:fld>
            <a:endParaRPr lang="pt-PT"/>
          </a:p>
        </p:txBody>
      </p:sp>
    </p:spTree>
    <p:extLst>
      <p:ext uri="{BB962C8B-B14F-4D97-AF65-F5344CB8AC3E}">
        <p14:creationId xmlns:p14="http://schemas.microsoft.com/office/powerpoint/2010/main" val="40797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Final Remarks</a:t>
            </a:r>
          </a:p>
        </p:txBody>
      </p:sp>
      <p:sp>
        <p:nvSpPr>
          <p:cNvPr id="3" name="Content Placeholder 2"/>
          <p:cNvSpPr>
            <a:spLocks noGrp="1"/>
          </p:cNvSpPr>
          <p:nvPr>
            <p:ph idx="1"/>
          </p:nvPr>
        </p:nvSpPr>
        <p:spPr/>
        <p:txBody>
          <a:bodyPr>
            <a:normAutofit/>
          </a:bodyPr>
          <a:lstStyle/>
          <a:p>
            <a:r>
              <a:rPr lang="en-US" dirty="0"/>
              <a:t>At the end of this lecture you should be able to:</a:t>
            </a:r>
          </a:p>
          <a:p>
            <a:pPr lvl="1"/>
            <a:r>
              <a:rPr lang="en-US" dirty="0"/>
              <a:t>Describe the main features of reconfigurable computing</a:t>
            </a:r>
          </a:p>
          <a:p>
            <a:pPr lvl="1"/>
            <a:r>
              <a:rPr lang="en-US" dirty="0"/>
              <a:t>Outline a typical FPGA architecture</a:t>
            </a:r>
          </a:p>
          <a:p>
            <a:pPr lvl="1"/>
            <a:r>
              <a:rPr lang="en-US" dirty="0"/>
              <a:t>Know difference between FPGA and </a:t>
            </a:r>
            <a:r>
              <a:rPr lang="en-US" dirty="0" err="1"/>
              <a:t>PSoC</a:t>
            </a:r>
            <a:endParaRPr lang="en-US" dirty="0"/>
          </a:p>
          <a:p>
            <a:pPr lvl="1"/>
            <a:r>
              <a:rPr lang="en-US" dirty="0"/>
              <a:t>Identify the main steps of FPGA design flow</a:t>
            </a:r>
          </a:p>
          <a:p>
            <a:pPr lvl="1"/>
            <a:r>
              <a:rPr lang="pt-PT" dirty="0"/>
              <a:t>Define software-hardware </a:t>
            </a:r>
            <a:r>
              <a:rPr lang="pt-PT" dirty="0" err="1"/>
              <a:t>co-design</a:t>
            </a:r>
            <a:endParaRPr lang="en-US" dirty="0"/>
          </a:p>
          <a:p>
            <a:pPr marL="201168" lvl="1" indent="0">
              <a:buNone/>
            </a:pPr>
            <a:endParaRPr lang="en-US" dirty="0"/>
          </a:p>
          <a:p>
            <a:pPr marL="201295">
              <a:spcBef>
                <a:spcPts val="200"/>
              </a:spcBef>
              <a:spcAft>
                <a:spcPts val="400"/>
              </a:spcAft>
            </a:pPr>
            <a:r>
              <a:rPr lang="en-US" dirty="0">
                <a:solidFill>
                  <a:srgbClr val="404040"/>
                </a:solidFill>
                <a:highlight>
                  <a:srgbClr val="FFFF00"/>
                </a:highlight>
                <a:latin typeface="Calibri" panose="020F0502020204030204" pitchFamily="34" charset="0"/>
              </a:rPr>
              <a:t>To do:</a:t>
            </a:r>
            <a:endParaRPr lang="en-US" sz="2000" dirty="0"/>
          </a:p>
          <a:p>
            <a:pPr lvl="1"/>
            <a:r>
              <a:rPr lang="en-US" dirty="0"/>
              <a:t>Install Xilinx </a:t>
            </a:r>
            <a:r>
              <a:rPr lang="en-US" dirty="0" err="1"/>
              <a:t>Vitis</a:t>
            </a:r>
            <a:r>
              <a:rPr lang="en-US" dirty="0"/>
              <a:t> 2020.2</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22</a:t>
            </a:fld>
            <a:endParaRPr lang="pt-PT"/>
          </a:p>
        </p:txBody>
      </p:sp>
    </p:spTree>
    <p:extLst>
      <p:ext uri="{BB962C8B-B14F-4D97-AF65-F5344CB8AC3E}">
        <p14:creationId xmlns:p14="http://schemas.microsoft.com/office/powerpoint/2010/main" val="287725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The earliest work on reconfigurable computer architecture was done at the University of California at Los Angeles – in 1960’s Gerald Estrin proposed a standard processor extended with an array of “variable” hardware.</a:t>
            </a:r>
          </a:p>
          <a:p>
            <a:r>
              <a:rPr lang="pt-PT" dirty="0" err="1"/>
              <a:t>The</a:t>
            </a:r>
            <a:r>
              <a:rPr lang="pt-PT" dirty="0"/>
              <a:t> </a:t>
            </a:r>
            <a:r>
              <a:rPr lang="en-US" dirty="0"/>
              <a:t>main goal was to permit computations which are beyond the capabilities of present systems by providing an inventory of high speed substructures and rules for interconnecting them such that the entire system may be temporarily distorted into a problem oriented special purpose computer.</a:t>
            </a:r>
          </a:p>
          <a:p>
            <a:r>
              <a:rPr lang="en-US" dirty="0"/>
              <a:t>At that time, digital technology was not ready for such a revolutionary change. </a:t>
            </a:r>
          </a:p>
          <a:p>
            <a:endParaRPr lang="en-US" dirty="0"/>
          </a:p>
        </p:txBody>
      </p:sp>
      <p:pic>
        <p:nvPicPr>
          <p:cNvPr id="8" name="Content Placeholder 7"/>
          <p:cNvPicPr>
            <a:picLocks noGrp="1" noChangeAspect="1"/>
          </p:cNvPicPr>
          <p:nvPr>
            <p:ph sz="half" idx="2"/>
          </p:nvPr>
        </p:nvPicPr>
        <p:blipFill>
          <a:blip r:embed="rId2"/>
          <a:stretch>
            <a:fillRect/>
          </a:stretch>
        </p:blipFill>
        <p:spPr>
          <a:xfrm>
            <a:off x="4707313" y="1556792"/>
            <a:ext cx="3702050" cy="3432108"/>
          </a:xfrm>
          <a:prstGeom prst="rect">
            <a:avLst/>
          </a:prstGeom>
        </p:spPr>
      </p:pic>
      <p:sp>
        <p:nvSpPr>
          <p:cNvPr id="4" name="Slide Number Placeholder 3"/>
          <p:cNvSpPr>
            <a:spLocks noGrp="1"/>
          </p:cNvSpPr>
          <p:nvPr>
            <p:ph type="sldNum" sz="quarter" idx="12"/>
          </p:nvPr>
        </p:nvSpPr>
        <p:spPr/>
        <p:txBody>
          <a:bodyPr/>
          <a:lstStyle/>
          <a:p>
            <a:fld id="{8F0F1F33-110F-4344-90CD-68BF741E3719}" type="slidenum">
              <a:rPr lang="pt-PT" smtClean="0"/>
              <a:pPr/>
              <a:t>3</a:t>
            </a:fld>
            <a:endParaRPr lang="pt-PT"/>
          </a:p>
        </p:txBody>
      </p:sp>
      <p:sp>
        <p:nvSpPr>
          <p:cNvPr id="9" name="Title 1"/>
          <p:cNvSpPr txBox="1">
            <a:spLocks/>
          </p:cNvSpPr>
          <p:nvPr/>
        </p:nvSpPr>
        <p:spPr>
          <a:xfrm>
            <a:off x="822960" y="286605"/>
            <a:ext cx="7543800" cy="7661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Original Idea</a:t>
            </a:r>
          </a:p>
        </p:txBody>
      </p:sp>
    </p:spTree>
    <p:extLst>
      <p:ext uri="{BB962C8B-B14F-4D97-AF65-F5344CB8AC3E}">
        <p14:creationId xmlns:p14="http://schemas.microsoft.com/office/powerpoint/2010/main" val="28983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Computing Models</a:t>
            </a:r>
          </a:p>
        </p:txBody>
      </p:sp>
      <p:sp>
        <p:nvSpPr>
          <p:cNvPr id="3" name="Content Placeholder 2"/>
          <p:cNvSpPr>
            <a:spLocks noGrp="1"/>
          </p:cNvSpPr>
          <p:nvPr>
            <p:ph idx="1"/>
          </p:nvPr>
        </p:nvSpPr>
        <p:spPr/>
        <p:txBody>
          <a:bodyPr>
            <a:normAutofit fontScale="92500" lnSpcReduction="10000"/>
          </a:bodyPr>
          <a:lstStyle/>
          <a:p>
            <a:r>
              <a:rPr lang="en-US" dirty="0"/>
              <a:t>Traditionally, computing was classified into General-Purpose Computing performed by a </a:t>
            </a:r>
            <a:r>
              <a:rPr lang="en-US" dirty="0">
                <a:solidFill>
                  <a:schemeClr val="accent4">
                    <a:lumMod val="50000"/>
                  </a:schemeClr>
                </a:solidFill>
              </a:rPr>
              <a:t>General-Purpose Processor (GPP)</a:t>
            </a:r>
            <a:r>
              <a:rPr lang="en-US" dirty="0"/>
              <a:t> and Application-Specific Computing performed by an </a:t>
            </a:r>
            <a:r>
              <a:rPr lang="en-US" dirty="0">
                <a:solidFill>
                  <a:schemeClr val="accent4">
                    <a:lumMod val="50000"/>
                  </a:schemeClr>
                </a:solidFill>
              </a:rPr>
              <a:t>Application-Specific Integrated Circuit (ASIC)</a:t>
            </a:r>
            <a:r>
              <a:rPr lang="en-US" dirty="0"/>
              <a:t>. </a:t>
            </a:r>
          </a:p>
          <a:p>
            <a:r>
              <a:rPr lang="en-US" dirty="0"/>
              <a:t>Reconfigurable computing acts as a trade-off between the two extreme characteristics of GPP and ASIC, combining the advantages of both.</a:t>
            </a:r>
          </a:p>
          <a:p>
            <a:r>
              <a:rPr lang="en-US" dirty="0"/>
              <a:t>When compared to GPP:</a:t>
            </a:r>
          </a:p>
          <a:p>
            <a:pPr lvl="1"/>
            <a:r>
              <a:rPr lang="en-US" dirty="0"/>
              <a:t>provides ability to make substantial changes to the </a:t>
            </a:r>
            <a:r>
              <a:rPr lang="en-US" dirty="0" err="1"/>
              <a:t>datapath</a:t>
            </a:r>
            <a:r>
              <a:rPr lang="en-US" dirty="0"/>
              <a:t> itself in addition to the control flow </a:t>
            </a:r>
          </a:p>
          <a:p>
            <a:pPr lvl="1"/>
            <a:r>
              <a:rPr lang="en-US" dirty="0"/>
              <a:t>can have better performance with respect to a software implementation in GPP but paying this in terms of time to implement</a:t>
            </a:r>
          </a:p>
          <a:p>
            <a:pPr lvl="1"/>
            <a:endParaRPr lang="en-US" dirty="0"/>
          </a:p>
          <a:p>
            <a:r>
              <a:rPr lang="en-US" dirty="0"/>
              <a:t>When compared to ASIC:</a:t>
            </a:r>
          </a:p>
          <a:p>
            <a:pPr lvl="1"/>
            <a:r>
              <a:rPr lang="en-US" dirty="0"/>
              <a:t>possibility to adapt the hardware &lt;during runtime&gt; by "loading" a new circuit on the reconfigurable fabric</a:t>
            </a:r>
          </a:p>
          <a:p>
            <a:pPr lvl="1"/>
            <a:r>
              <a:rPr lang="en-US" dirty="0"/>
              <a:t>can be used to design a system without requiring the same design time and complexity compared to a full custom solution but being beaten in terms of performance</a:t>
            </a:r>
          </a:p>
          <a:p>
            <a:endParaRPr lang="pt-PT" dirty="0"/>
          </a:p>
        </p:txBody>
      </p:sp>
      <p:sp>
        <p:nvSpPr>
          <p:cNvPr id="4" name="Slide Number Placeholder 3"/>
          <p:cNvSpPr>
            <a:spLocks noGrp="1"/>
          </p:cNvSpPr>
          <p:nvPr>
            <p:ph type="sldNum" sz="quarter" idx="12"/>
          </p:nvPr>
        </p:nvSpPr>
        <p:spPr/>
        <p:txBody>
          <a:bodyPr/>
          <a:lstStyle/>
          <a:p>
            <a:fld id="{8F0F1F33-110F-4344-90CD-68BF741E3719}" type="slidenum">
              <a:rPr lang="pt-PT" smtClean="0"/>
              <a:pPr/>
              <a:t>4</a:t>
            </a:fld>
            <a:endParaRPr lang="pt-PT"/>
          </a:p>
        </p:txBody>
      </p:sp>
    </p:spTree>
    <p:extLst>
      <p:ext uri="{BB962C8B-B14F-4D97-AF65-F5344CB8AC3E}">
        <p14:creationId xmlns:p14="http://schemas.microsoft.com/office/powerpoint/2010/main" val="103774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Advantages / Features</a:t>
            </a:r>
          </a:p>
          <a:p>
            <a:pPr lvl="1"/>
            <a:r>
              <a:rPr lang="en-US" dirty="0"/>
              <a:t>Flexible hardware/software co-design</a:t>
            </a:r>
          </a:p>
          <a:p>
            <a:pPr lvl="1"/>
            <a:r>
              <a:rPr lang="en-US" dirty="0"/>
              <a:t>Customization (parallelism exploration, specialized control and </a:t>
            </a:r>
            <a:r>
              <a:rPr lang="en-US" dirty="0" err="1"/>
              <a:t>datapaths</a:t>
            </a:r>
            <a:r>
              <a:rPr lang="en-US" dirty="0"/>
              <a:t>)</a:t>
            </a:r>
          </a:p>
          <a:p>
            <a:pPr lvl="1"/>
            <a:r>
              <a:rPr lang="en-US" dirty="0"/>
              <a:t>Fast prototyping</a:t>
            </a:r>
          </a:p>
          <a:p>
            <a:pPr lvl="1"/>
            <a:r>
              <a:rPr lang="en-US" dirty="0"/>
              <a:t>Faster design cycles, lower risk, cheaper for small to medium size markets compared with ASICs</a:t>
            </a:r>
          </a:p>
          <a:p>
            <a:pPr lvl="1"/>
            <a:r>
              <a:rPr lang="en-US" dirty="0"/>
              <a:t>Dynamic system upgrades (field updates for both hardware and software)</a:t>
            </a:r>
          </a:p>
          <a:p>
            <a:r>
              <a:rPr lang="en-US" dirty="0"/>
              <a:t>Target applications</a:t>
            </a:r>
          </a:p>
          <a:p>
            <a:pPr lvl="1"/>
            <a:r>
              <a:rPr lang="en-US" dirty="0"/>
              <a:t>Application-specific hardware accelerators/coprocessors/processors</a:t>
            </a:r>
          </a:p>
          <a:p>
            <a:pPr lvl="1"/>
            <a:r>
              <a:rPr lang="en-US" dirty="0"/>
              <a:t>Telecommunications, networks, image/audio processing, cryptography, space, automotive, medical, etc.</a:t>
            </a:r>
          </a:p>
        </p:txBody>
      </p:sp>
      <p:sp>
        <p:nvSpPr>
          <p:cNvPr id="4" name="Slide Number Placeholder 3"/>
          <p:cNvSpPr>
            <a:spLocks noGrp="1"/>
          </p:cNvSpPr>
          <p:nvPr>
            <p:ph type="sldNum" sz="quarter" idx="12"/>
          </p:nvPr>
        </p:nvSpPr>
        <p:spPr/>
        <p:txBody>
          <a:bodyPr/>
          <a:lstStyle/>
          <a:p>
            <a:fld id="{8F0F1F33-110F-4344-90CD-68BF741E3719}" type="slidenum">
              <a:rPr lang="pt-PT" smtClean="0"/>
              <a:pPr/>
              <a:t>5</a:t>
            </a:fld>
            <a:endParaRPr lang="pt-PT"/>
          </a:p>
        </p:txBody>
      </p:sp>
    </p:spTree>
    <p:extLst>
      <p:ext uri="{BB962C8B-B14F-4D97-AF65-F5344CB8AC3E}">
        <p14:creationId xmlns:p14="http://schemas.microsoft.com/office/powerpoint/2010/main" val="363941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normAutofit/>
          </a:bodyPr>
          <a:lstStyle/>
          <a:p>
            <a:r>
              <a:rPr lang="en-US" dirty="0"/>
              <a:t>Limitations</a:t>
            </a:r>
          </a:p>
          <a:p>
            <a:pPr lvl="1"/>
            <a:r>
              <a:rPr lang="en-US" dirty="0"/>
              <a:t>Overhead due to reconfiguration time and/or additional hardware circuit delays -&gt; </a:t>
            </a:r>
            <a:r>
              <a:rPr lang="en-US" dirty="0" err="1"/>
              <a:t>mais</a:t>
            </a:r>
            <a:r>
              <a:rPr lang="en-US" dirty="0"/>
              <a:t> lentos que </a:t>
            </a:r>
            <a:r>
              <a:rPr lang="en-US" dirty="0" err="1"/>
              <a:t>os</a:t>
            </a:r>
            <a:r>
              <a:rPr lang="en-US" dirty="0"/>
              <a:t> </a:t>
            </a:r>
            <a:r>
              <a:rPr lang="en-US" dirty="0" err="1"/>
              <a:t>processadores</a:t>
            </a:r>
            <a:endParaRPr lang="en-US" dirty="0"/>
          </a:p>
          <a:p>
            <a:r>
              <a:rPr lang="en-US" dirty="0"/>
              <a:t>Supporting technologies</a:t>
            </a:r>
          </a:p>
          <a:p>
            <a:pPr lvl="1"/>
            <a:r>
              <a:rPr lang="en-US" dirty="0"/>
              <a:t>High capacity FPGAs/Programmable </a:t>
            </a:r>
            <a:r>
              <a:rPr lang="en-US" dirty="0" err="1"/>
              <a:t>SoC</a:t>
            </a:r>
            <a:endParaRPr lang="en-US" dirty="0"/>
          </a:p>
          <a:p>
            <a:pPr lvl="1"/>
            <a:r>
              <a:rPr lang="en-US" dirty="0"/>
              <a:t>Processor customization frameworks</a:t>
            </a:r>
          </a:p>
          <a:p>
            <a:pPr lvl="2"/>
            <a:r>
              <a:rPr lang="en-US" dirty="0"/>
              <a:t>Fixed processor cores + extension coprocessors / flexible processors</a:t>
            </a:r>
          </a:p>
          <a:p>
            <a:r>
              <a:rPr lang="en-US" dirty="0"/>
              <a:t>Reconfiguration approaches</a:t>
            </a:r>
          </a:p>
          <a:p>
            <a:pPr lvl="1"/>
            <a:r>
              <a:rPr lang="en-US" dirty="0"/>
              <a:t>Static (at manufacturing, deployment or boot time)</a:t>
            </a:r>
          </a:p>
          <a:p>
            <a:pPr lvl="1"/>
            <a:r>
              <a:rPr lang="en-US" dirty="0"/>
              <a:t>Dynamic</a:t>
            </a:r>
          </a:p>
          <a:p>
            <a:pPr lvl="2"/>
            <a:r>
              <a:rPr lang="en-US" dirty="0"/>
              <a:t>Total (at run-time between execution phases)</a:t>
            </a:r>
          </a:p>
          <a:p>
            <a:pPr lvl="2"/>
            <a:r>
              <a:rPr lang="en-US" dirty="0"/>
              <a:t>Partial (at runtime replacing some components, while others remain operational)</a:t>
            </a:r>
          </a:p>
        </p:txBody>
      </p:sp>
      <p:sp>
        <p:nvSpPr>
          <p:cNvPr id="4" name="Slide Number Placeholder 3"/>
          <p:cNvSpPr>
            <a:spLocks noGrp="1"/>
          </p:cNvSpPr>
          <p:nvPr>
            <p:ph type="sldNum" sz="quarter" idx="12"/>
          </p:nvPr>
        </p:nvSpPr>
        <p:spPr/>
        <p:txBody>
          <a:bodyPr/>
          <a:lstStyle/>
          <a:p>
            <a:fld id="{8F0F1F33-110F-4344-90CD-68BF741E3719}" type="slidenum">
              <a:rPr lang="en-US" smtClean="0"/>
              <a:pPr/>
              <a:t>6</a:t>
            </a:fld>
            <a:endParaRPr lang="en-US" dirty="0"/>
          </a:p>
        </p:txBody>
      </p:sp>
    </p:spTree>
    <p:extLst>
      <p:ext uri="{BB962C8B-B14F-4D97-AF65-F5344CB8AC3E}">
        <p14:creationId xmlns:p14="http://schemas.microsoft.com/office/powerpoint/2010/main" val="179670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FPGA – Field-Programmable Gate Array</a:t>
            </a:r>
          </a:p>
        </p:txBody>
      </p:sp>
      <p:sp>
        <p:nvSpPr>
          <p:cNvPr id="4" name="Slide Number Placeholder 3"/>
          <p:cNvSpPr>
            <a:spLocks noGrp="1"/>
          </p:cNvSpPr>
          <p:nvPr>
            <p:ph type="sldNum" sz="quarter" idx="12"/>
          </p:nvPr>
        </p:nvSpPr>
        <p:spPr/>
        <p:txBody>
          <a:bodyPr/>
          <a:lstStyle/>
          <a:p>
            <a:fld id="{8F0F1F33-110F-4344-90CD-68BF741E3719}" type="slidenum">
              <a:rPr lang="pt-PT" smtClean="0"/>
              <a:pPr/>
              <a:t>7</a:t>
            </a:fld>
            <a:endParaRPr lang="pt-PT"/>
          </a:p>
        </p:txBody>
      </p:sp>
      <p:pic>
        <p:nvPicPr>
          <p:cNvPr id="9" name="Picture 6" descr="http://uk.farnell.com/productimages/farnell/standard/2100841-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63544"/>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ca.olin.edu/2005/fpga_dsp/images/fpga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085945"/>
            <a:ext cx="4584287" cy="28666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77072"/>
            <a:ext cx="3390294" cy="1979932"/>
          </a:xfrm>
          <a:prstGeom prst="rect">
            <a:avLst/>
          </a:prstGeom>
          <a:noFill/>
          <a:ln>
            <a:noFill/>
          </a:ln>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3188019"/>
            <a:ext cx="2470602" cy="276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57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FPGA</a:t>
            </a:r>
          </a:p>
        </p:txBody>
      </p:sp>
      <p:sp>
        <p:nvSpPr>
          <p:cNvPr id="7" name="Content Placeholder 6"/>
          <p:cNvSpPr>
            <a:spLocks noGrp="1"/>
          </p:cNvSpPr>
          <p:nvPr>
            <p:ph sz="half" idx="2"/>
          </p:nvPr>
        </p:nvSpPr>
        <p:spPr/>
        <p:txBody>
          <a:bodyPr>
            <a:normAutofit fontScale="85000" lnSpcReduction="20000"/>
          </a:bodyPr>
          <a:lstStyle/>
          <a:p>
            <a:r>
              <a:rPr lang="en-US" dirty="0">
                <a:solidFill>
                  <a:schemeClr val="accent4">
                    <a:lumMod val="50000"/>
                  </a:schemeClr>
                </a:solidFill>
              </a:rPr>
              <a:t>6-input LUTs </a:t>
            </a:r>
            <a:r>
              <a:rPr lang="en-US" dirty="0"/>
              <a:t>configurable as distributed memory</a:t>
            </a:r>
          </a:p>
          <a:p>
            <a:r>
              <a:rPr lang="en-US" dirty="0">
                <a:solidFill>
                  <a:schemeClr val="accent4">
                    <a:lumMod val="50000"/>
                  </a:schemeClr>
                </a:solidFill>
              </a:rPr>
              <a:t>Embedded memory blocks</a:t>
            </a:r>
            <a:r>
              <a:rPr lang="en-US" dirty="0"/>
              <a:t> - block RAM with built-in FIFO logic for on-chip data buffering</a:t>
            </a:r>
          </a:p>
          <a:p>
            <a:r>
              <a:rPr lang="en-US" dirty="0"/>
              <a:t>High-speed serial connectivity with built-in </a:t>
            </a:r>
            <a:r>
              <a:rPr lang="en-US" dirty="0">
                <a:solidFill>
                  <a:schemeClr val="accent4">
                    <a:lumMod val="50000"/>
                  </a:schemeClr>
                </a:solidFill>
              </a:rPr>
              <a:t>multi-gigabit transceivers</a:t>
            </a:r>
            <a:endParaRPr lang="en-US" dirty="0"/>
          </a:p>
          <a:p>
            <a:r>
              <a:rPr lang="en-US" dirty="0"/>
              <a:t>User configurable </a:t>
            </a:r>
            <a:r>
              <a:rPr lang="en-US" dirty="0">
                <a:solidFill>
                  <a:schemeClr val="accent4">
                    <a:lumMod val="50000"/>
                  </a:schemeClr>
                </a:solidFill>
              </a:rPr>
              <a:t>analog interfaces</a:t>
            </a:r>
            <a:r>
              <a:rPr lang="en-US" dirty="0"/>
              <a:t>, incorporating analog-to-digital converters </a:t>
            </a:r>
          </a:p>
          <a:p>
            <a:r>
              <a:rPr lang="pt-PT" dirty="0">
                <a:solidFill>
                  <a:schemeClr val="accent4">
                    <a:lumMod val="50000"/>
                  </a:schemeClr>
                </a:solidFill>
              </a:rPr>
              <a:t>DSP </a:t>
            </a:r>
            <a:r>
              <a:rPr lang="en-US" dirty="0">
                <a:solidFill>
                  <a:schemeClr val="accent4">
                    <a:lumMod val="50000"/>
                  </a:schemeClr>
                </a:solidFill>
              </a:rPr>
              <a:t>slices</a:t>
            </a:r>
            <a:r>
              <a:rPr lang="en-US" dirty="0"/>
              <a:t> with dedicated multipliers for high-performance filtering</a:t>
            </a:r>
          </a:p>
          <a:p>
            <a:r>
              <a:rPr lang="en-US" dirty="0">
                <a:solidFill>
                  <a:schemeClr val="accent4">
                    <a:lumMod val="50000"/>
                  </a:schemeClr>
                </a:solidFill>
              </a:rPr>
              <a:t>Clock management tiles </a:t>
            </a:r>
            <a:r>
              <a:rPr lang="en-US" dirty="0"/>
              <a:t>providing clock frequency synthesis, </a:t>
            </a:r>
            <a:r>
              <a:rPr lang="en-US" dirty="0" err="1"/>
              <a:t>deskew</a:t>
            </a:r>
            <a:r>
              <a:rPr lang="en-US" dirty="0"/>
              <a:t>, and jitter filtering functionality</a:t>
            </a:r>
          </a:p>
          <a:p>
            <a:r>
              <a:rPr lang="en-US" dirty="0">
                <a:solidFill>
                  <a:schemeClr val="accent4">
                    <a:lumMod val="50000"/>
                  </a:schemeClr>
                </a:solidFill>
              </a:rPr>
              <a:t>Soft and hard processors</a:t>
            </a:r>
          </a:p>
          <a:p>
            <a:pPr lvl="1"/>
            <a:r>
              <a:rPr lang="pt-PT" dirty="0">
                <a:solidFill>
                  <a:schemeClr val="accent4">
                    <a:lumMod val="50000"/>
                  </a:schemeClr>
                </a:solidFill>
              </a:rPr>
              <a:t>=&gt; </a:t>
            </a:r>
            <a:r>
              <a:rPr lang="en-US" dirty="0"/>
              <a:t>FPGAs with hard processor cores are referred to as </a:t>
            </a:r>
            <a:r>
              <a:rPr lang="en-US" dirty="0">
                <a:solidFill>
                  <a:schemeClr val="accent4">
                    <a:lumMod val="50000"/>
                  </a:schemeClr>
                </a:solidFill>
              </a:rPr>
              <a:t>programmable systems-on-chip (</a:t>
            </a:r>
            <a:r>
              <a:rPr lang="en-US" dirty="0" err="1">
                <a:solidFill>
                  <a:schemeClr val="accent4">
                    <a:lumMod val="50000"/>
                  </a:schemeClr>
                </a:solidFill>
              </a:rPr>
              <a:t>PSoC</a:t>
            </a:r>
            <a:r>
              <a:rPr lang="en-US" dirty="0">
                <a:solidFill>
                  <a:schemeClr val="accent4">
                    <a:lumMod val="50000"/>
                  </a:schemeClr>
                </a:solidFill>
              </a:rPr>
              <a:t>) </a:t>
            </a:r>
          </a:p>
        </p:txBody>
      </p:sp>
      <p:sp>
        <p:nvSpPr>
          <p:cNvPr id="4" name="Slide Number Placeholder 3"/>
          <p:cNvSpPr>
            <a:spLocks noGrp="1"/>
          </p:cNvSpPr>
          <p:nvPr>
            <p:ph type="sldNum" sz="quarter" idx="12"/>
          </p:nvPr>
        </p:nvSpPr>
        <p:spPr/>
        <p:txBody>
          <a:bodyPr/>
          <a:lstStyle/>
          <a:p>
            <a:fld id="{8F0F1F33-110F-4344-90CD-68BF741E3719}" type="slidenum">
              <a:rPr lang="en-US" smtClean="0"/>
              <a:pPr/>
              <a:t>8</a:t>
            </a:fld>
            <a:endParaRPr lang="en-US" dirty="0"/>
          </a:p>
        </p:txBody>
      </p:sp>
      <p:sp>
        <p:nvSpPr>
          <p:cNvPr id="8" name="Content Placeholder 7"/>
          <p:cNvSpPr>
            <a:spLocks noGrp="1"/>
          </p:cNvSpPr>
          <p:nvPr>
            <p:ph sz="half" idx="1"/>
          </p:nvPr>
        </p:nvSpPr>
        <p:spPr>
          <a:xfrm>
            <a:off x="822960" y="1268758"/>
            <a:ext cx="3703320" cy="4968553"/>
          </a:xfrm>
        </p:spPr>
        <p:txBody>
          <a:bodyPr>
            <a:normAutofit fontScale="85000" lnSpcReduction="20000"/>
          </a:bodyPr>
          <a:lstStyle/>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r>
              <a:rPr lang="en-US" sz="1200" i="1" dirty="0"/>
              <a:t>The simplest FPGAs contain only programmable fabric and configurable general purpose IO (GPIO) (a); different architectures augment this fundamental fabric with memory blocks, PLLs, and clock managers (b); DSP blocks and SERDES interfaces (c); and hard processor cores and peripherals (d). (Image source: Max </a:t>
            </a:r>
            <a:r>
              <a:rPr lang="en-US" sz="1200" i="1" dirty="0" err="1"/>
              <a:t>Maxfield</a:t>
            </a:r>
            <a:r>
              <a:rPr lang="en-US" sz="1200" i="1" dirty="0"/>
              <a:t>)</a:t>
            </a:r>
            <a:endParaRPr lang="en-US" sz="1200" dirty="0"/>
          </a:p>
        </p:txBody>
      </p:sp>
      <p:pic>
        <p:nvPicPr>
          <p:cNvPr id="1032" name="Picture 8" descr="Diagram of simplest FPGAs contain only programmable fabric and configurable 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235859"/>
            <a:ext cx="3722933" cy="428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9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Xilinx Programmable Devices</a:t>
            </a:r>
          </a:p>
        </p:txBody>
      </p:sp>
      <p:sp>
        <p:nvSpPr>
          <p:cNvPr id="5" name="Content Placeholder 4"/>
          <p:cNvSpPr>
            <a:spLocks noGrp="1"/>
          </p:cNvSpPr>
          <p:nvPr>
            <p:ph sz="half" idx="1"/>
          </p:nvPr>
        </p:nvSpPr>
        <p:spPr/>
        <p:txBody>
          <a:bodyPr/>
          <a:lstStyle/>
          <a:p>
            <a:r>
              <a:rPr lang="en-US" dirty="0"/>
              <a:t>The performance and capabilities of the programmable device offerings from Xilinx span from modest to extremely high:</a:t>
            </a:r>
          </a:p>
          <a:p>
            <a:pPr lvl="1"/>
            <a:r>
              <a:rPr lang="en-US" dirty="0"/>
              <a:t>traditional FPGAs</a:t>
            </a:r>
          </a:p>
          <a:p>
            <a:pPr lvl="1"/>
            <a:r>
              <a:rPr lang="en-US" dirty="0" err="1"/>
              <a:t>PSoCs</a:t>
            </a:r>
            <a:r>
              <a:rPr lang="en-US" dirty="0"/>
              <a:t> (FPGA programmable fabric with a single hard core processor)</a:t>
            </a:r>
          </a:p>
          <a:p>
            <a:pPr lvl="1"/>
            <a:r>
              <a:rPr lang="en-US" dirty="0" err="1"/>
              <a:t>MPSoCs</a:t>
            </a:r>
            <a:r>
              <a:rPr lang="en-US" dirty="0"/>
              <a:t> (FPGA programmable fabric with a multiple hard core processors)</a:t>
            </a:r>
          </a:p>
          <a:p>
            <a:pPr lvl="1"/>
            <a:r>
              <a:rPr lang="en-US" dirty="0" err="1"/>
              <a:t>RFSoCs</a:t>
            </a:r>
            <a:r>
              <a:rPr lang="en-US" dirty="0"/>
              <a:t> (</a:t>
            </a:r>
            <a:r>
              <a:rPr lang="en-US" dirty="0" err="1"/>
              <a:t>MPSoCs</a:t>
            </a:r>
            <a:r>
              <a:rPr lang="en-US" dirty="0"/>
              <a:t> with RF capability)</a:t>
            </a:r>
          </a:p>
          <a:p>
            <a:pPr lvl="1"/>
            <a:r>
              <a:rPr lang="en-US" dirty="0"/>
              <a:t>ACAPs (Adaptive Compute Acceleration Platforms)</a:t>
            </a:r>
          </a:p>
        </p:txBody>
      </p:sp>
      <p:pic>
        <p:nvPicPr>
          <p:cNvPr id="8" name="Content Placeholder 7"/>
          <p:cNvPicPr>
            <a:picLocks noGrp="1" noChangeAspect="1"/>
          </p:cNvPicPr>
          <p:nvPr>
            <p:ph sz="half" idx="2"/>
          </p:nvPr>
        </p:nvPicPr>
        <p:blipFill>
          <a:blip r:embed="rId2"/>
          <a:stretch>
            <a:fillRect/>
          </a:stretch>
        </p:blipFill>
        <p:spPr>
          <a:xfrm>
            <a:off x="4664075" y="2419776"/>
            <a:ext cx="3702050" cy="2521686"/>
          </a:xfrm>
          <a:prstGeom prst="rect">
            <a:avLst/>
          </a:prstGeom>
        </p:spPr>
      </p:pic>
      <p:sp>
        <p:nvSpPr>
          <p:cNvPr id="4" name="Slide Number Placeholder 3"/>
          <p:cNvSpPr>
            <a:spLocks noGrp="1"/>
          </p:cNvSpPr>
          <p:nvPr>
            <p:ph type="sldNum" sz="quarter" idx="12"/>
          </p:nvPr>
        </p:nvSpPr>
        <p:spPr/>
        <p:txBody>
          <a:bodyPr/>
          <a:lstStyle/>
          <a:p>
            <a:fld id="{8F0F1F33-110F-4344-90CD-68BF741E3719}" type="slidenum">
              <a:rPr lang="en-US" smtClean="0"/>
              <a:pPr/>
              <a:t>9</a:t>
            </a:fld>
            <a:endParaRPr lang="en-US" dirty="0"/>
          </a:p>
        </p:txBody>
      </p:sp>
    </p:spTree>
    <p:extLst>
      <p:ext uri="{BB962C8B-B14F-4D97-AF65-F5344CB8AC3E}">
        <p14:creationId xmlns:p14="http://schemas.microsoft.com/office/powerpoint/2010/main" val="29958263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2963</TotalTime>
  <Words>1354</Words>
  <Application>Microsoft Office PowerPoint</Application>
  <PresentationFormat>Apresentação no Ecrã (4:3)</PresentationFormat>
  <Paragraphs>191</Paragraphs>
  <Slides>22</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22</vt:i4>
      </vt:variant>
    </vt:vector>
  </HeadingPairs>
  <TitlesOfParts>
    <vt:vector size="25" baseType="lpstr">
      <vt:lpstr>Calibri</vt:lpstr>
      <vt:lpstr>Calibri Light</vt:lpstr>
      <vt:lpstr>Retrospect</vt:lpstr>
      <vt:lpstr>Introduction to Reconfigurable Computing  Introduction to the development kits and design software</vt:lpstr>
      <vt:lpstr>Reconfigurable Computing</vt:lpstr>
      <vt:lpstr>Apresentação do PowerPoint</vt:lpstr>
      <vt:lpstr>Other Computing Models</vt:lpstr>
      <vt:lpstr>Overview</vt:lpstr>
      <vt:lpstr>Overview</vt:lpstr>
      <vt:lpstr>FPGA – Field-Programmable Gate Array</vt:lpstr>
      <vt:lpstr>Modern FPGA</vt:lpstr>
      <vt:lpstr>Xilinx Programmable Devices</vt:lpstr>
      <vt:lpstr>Xilinx FPGA</vt:lpstr>
      <vt:lpstr>Artix-7 CLB (Configurable Logic Block)</vt:lpstr>
      <vt:lpstr>Nexys-4 Development Board</vt:lpstr>
      <vt:lpstr>Nexys-4 Development Board</vt:lpstr>
      <vt:lpstr>Development Tools</vt:lpstr>
      <vt:lpstr>FPGA Design Flow</vt:lpstr>
      <vt:lpstr>Logic Synthesis</vt:lpstr>
      <vt:lpstr>Implementation (Map, Place and Route)</vt:lpstr>
      <vt:lpstr>Device (FPGA) Programming</vt:lpstr>
      <vt:lpstr>System-on-Chip (SoC)</vt:lpstr>
      <vt:lpstr>Hardware-Software Co-Design</vt:lpstr>
      <vt:lpstr>Development Flow of SoC</vt:lpstr>
      <vt:lpstr>Final Remarks</vt:lpstr>
    </vt:vector>
  </TitlesOfParts>
  <Company>UA-DETI/IT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Computação Reconfigurável</dc:title>
  <dc:creator>Arnaldo Oliveira</dc:creator>
  <cp:lastModifiedBy>RaquelPinto</cp:lastModifiedBy>
  <cp:revision>336</cp:revision>
  <cp:lastPrinted>2021-03-17T14:58:38Z</cp:lastPrinted>
  <dcterms:created xsi:type="dcterms:W3CDTF">2011-02-11T12:30:10Z</dcterms:created>
  <dcterms:modified xsi:type="dcterms:W3CDTF">2022-05-06T21:31:33Z</dcterms:modified>
</cp:coreProperties>
</file>