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sldIdLst>
    <p:sldId id="256" r:id="rId2"/>
    <p:sldId id="261" r:id="rId3"/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65D1"/>
    <a:srgbClr val="8C3FC5"/>
    <a:srgbClr val="D5B8EA"/>
    <a:srgbClr val="23C9D0"/>
    <a:srgbClr val="9F5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83AC7C0-31C0-46B3-8A28-51040C5FC0CA}" type="datetime1">
              <a:rPr lang="pt-PT" noProof="0" smtClean="0"/>
              <a:t>11/12/2021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6417C5A-B080-4CBC-BB45-6281AD506A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8372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83AC7C0-31C0-46B3-8A28-51040C5FC0CA}" type="datetime1">
              <a:rPr lang="pt-PT" noProof="0" smtClean="0"/>
              <a:t>11/12/2021</a:t>
            </a:fld>
            <a:endParaRPr lang="pt-P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6417C5A-B080-4CBC-BB45-6281AD506A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660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83AC7C0-31C0-46B3-8A28-51040C5FC0CA}" type="datetime1">
              <a:rPr lang="pt-PT" noProof="0" smtClean="0"/>
              <a:t>11/12/2021</a:t>
            </a:fld>
            <a:endParaRPr lang="pt-P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6417C5A-B080-4CBC-BB45-6281AD506A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2091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83AC7C0-31C0-46B3-8A28-51040C5FC0CA}" type="datetime1">
              <a:rPr lang="pt-PT" noProof="0" smtClean="0"/>
              <a:t>11/12/2021</a:t>
            </a:fld>
            <a:endParaRPr lang="pt-P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6417C5A-B080-4CBC-BB45-6281AD506A8A}" type="slidenum">
              <a:rPr lang="pt-PT" smtClean="0"/>
              <a:t>‹nº›</a:t>
            </a:fld>
            <a:endParaRPr lang="pt-P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3641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83AC7C0-31C0-46B3-8A28-51040C5FC0CA}" type="datetime1">
              <a:rPr lang="pt-PT" noProof="0" smtClean="0"/>
              <a:t>11/12/2021</a:t>
            </a:fld>
            <a:endParaRPr lang="pt-P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6417C5A-B080-4CBC-BB45-6281AD506A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4212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83AC7C0-31C0-46B3-8A28-51040C5FC0CA}" type="datetime1">
              <a:rPr lang="pt-PT" noProof="0" smtClean="0"/>
              <a:t>11/12/2021</a:t>
            </a:fld>
            <a:endParaRPr lang="pt-PT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7C5A-B080-4CBC-BB45-6281AD506A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9830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83AC7C0-31C0-46B3-8A28-51040C5FC0CA}" type="datetime1">
              <a:rPr lang="pt-PT" noProof="0" smtClean="0"/>
              <a:t>11/12/2021</a:t>
            </a:fld>
            <a:endParaRPr lang="pt-PT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7C5A-B080-4CBC-BB45-6281AD506A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3363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83AC7C0-31C0-46B3-8A28-51040C5FC0CA}" type="datetime1">
              <a:rPr lang="pt-PT" noProof="0" smtClean="0"/>
              <a:t>11/12/2021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7C5A-B080-4CBC-BB45-6281AD506A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214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pPr rtl="0"/>
            <a:fld id="{183AC7C0-31C0-46B3-8A28-51040C5FC0CA}" type="datetime1">
              <a:rPr lang="pt-PT" noProof="0" smtClean="0"/>
              <a:t>11/12/2021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pPr rtl="0"/>
            <a:endParaRPr lang="pt-P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6417C5A-B080-4CBC-BB45-6281AD506A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1297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83AC7C0-31C0-46B3-8A28-51040C5FC0CA}" type="datetime1">
              <a:rPr lang="pt-PT" noProof="0" smtClean="0"/>
              <a:t>11/12/2021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7C5A-B080-4CBC-BB45-6281AD506A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421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4D12C4-8F5E-446E-AC0D-58376077CB38}" type="datetime1">
              <a:rPr lang="pt-PT" noProof="0" smtClean="0"/>
              <a:t>11/12/2021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6417C5A-B080-4CBC-BB45-6281AD506A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250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0396B5F-DDEE-467A-84EF-6540690FE01E}" type="datetime1">
              <a:rPr lang="pt-PT" noProof="0" smtClean="0"/>
              <a:t>11/12/2021</a:t>
            </a:fld>
            <a:endParaRPr lang="pt-P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7C5A-B080-4CBC-BB45-6281AD506A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2471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2B06180-E058-4DC8-9735-B4D8D954439C}" type="datetime1">
              <a:rPr lang="pt-PT" noProof="0" smtClean="0"/>
              <a:t>11/12/2021</a:t>
            </a:fld>
            <a:endParaRPr lang="pt-PT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7C5A-B080-4CBC-BB45-6281AD506A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2609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83AC7C0-31C0-46B3-8A28-51040C5FC0CA}" type="datetime1">
              <a:rPr lang="pt-PT" noProof="0" smtClean="0"/>
              <a:t>11/12/2021</a:t>
            </a:fld>
            <a:endParaRPr lang="pt-PT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7C5A-B080-4CBC-BB45-6281AD506A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311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97E5DC7-43BC-4D19-AFB0-ACE968BFB9B5}" type="datetime1">
              <a:rPr lang="pt-PT" noProof="0" smtClean="0"/>
              <a:t>11/12/2021</a:t>
            </a:fld>
            <a:endParaRPr lang="pt-PT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7C5A-B080-4CBC-BB45-6281AD506A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8183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9966AAA-2638-4076-B3F6-398C716FA2CF}" type="datetime1">
              <a:rPr lang="pt-PT" noProof="0" smtClean="0"/>
              <a:t>11/12/2021</a:t>
            </a:fld>
            <a:endParaRPr lang="pt-P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7C5A-B080-4CBC-BB45-6281AD506A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63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C055BAD-E8C2-4FE4-B7A7-967AEFD1FB3D}" type="datetime1">
              <a:rPr lang="pt-PT" noProof="0" smtClean="0"/>
              <a:t>11/12/2021</a:t>
            </a:fld>
            <a:endParaRPr lang="pt-P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7C5A-B080-4CBC-BB45-6281AD506A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9645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83AC7C0-31C0-46B3-8A28-51040C5FC0CA}" type="datetime1">
              <a:rPr lang="pt-PT" noProof="0" smtClean="0"/>
              <a:t>11/12/2021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17C5A-B080-4CBC-BB45-6281AD506A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259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88284" y="2863979"/>
            <a:ext cx="9144000" cy="954770"/>
          </a:xfrm>
        </p:spPr>
        <p:txBody>
          <a:bodyPr>
            <a:normAutofit/>
          </a:bodyPr>
          <a:lstStyle/>
          <a:p>
            <a:r>
              <a:rPr lang="pt-PT" dirty="0" smtClean="0">
                <a:latin typeface="Californian FB" panose="0207040306080B030204" pitchFamily="18" charset="0"/>
                <a:cs typeface="Arial" panose="020B0604020202020204" pitchFamily="34" charset="0"/>
              </a:rPr>
              <a:t>Tetris</a:t>
            </a:r>
            <a:endParaRPr lang="pt-PT" dirty="0">
              <a:latin typeface="Californian FB" panose="0207040306080B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43260" y="4591652"/>
            <a:ext cx="9144000" cy="1646297"/>
          </a:xfrm>
        </p:spPr>
        <p:txBody>
          <a:bodyPr>
            <a:normAutofit lnSpcReduction="10000"/>
          </a:bodyPr>
          <a:lstStyle/>
          <a:p>
            <a:r>
              <a:rPr lang="pt-PT" sz="2200" i="1" dirty="0" smtClean="0"/>
              <a:t>Universidade de Aveiro</a:t>
            </a:r>
          </a:p>
          <a:p>
            <a:endParaRPr lang="pt-PT" sz="2200" dirty="0" smtClean="0"/>
          </a:p>
          <a:p>
            <a:r>
              <a:rPr lang="pt-PT" sz="2200" i="1" dirty="0" smtClean="0"/>
              <a:t>Departamento de Eletrónica, Telecomunicações e Informática</a:t>
            </a:r>
          </a:p>
          <a:p>
            <a:r>
              <a:rPr lang="pt-PT" sz="2200" i="1" dirty="0" smtClean="0"/>
              <a:t>Inteligência Artificial</a:t>
            </a:r>
          </a:p>
          <a:p>
            <a:endParaRPr lang="pt-PT" dirty="0"/>
          </a:p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endParaRPr lang="pt-PT" dirty="0"/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69" y="302498"/>
            <a:ext cx="3999306" cy="178857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87469" y="3357084"/>
            <a:ext cx="4070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Marta Oliveira – 97613</a:t>
            </a:r>
          </a:p>
          <a:p>
            <a:pPr algn="just"/>
            <a:r>
              <a:rPr lang="pt-PT" dirty="0"/>
              <a:t>Mariana Silva – 98392</a:t>
            </a:r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5535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Diagrama geral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80320" y="2273810"/>
            <a:ext cx="9613861" cy="3599316"/>
          </a:xfrm>
        </p:spPr>
        <p:txBody>
          <a:bodyPr/>
          <a:lstStyle/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0981492" y="939754"/>
            <a:ext cx="743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 smtClean="0"/>
              <a:t>1</a:t>
            </a:r>
            <a:endParaRPr lang="pt-PT" dirty="0"/>
          </a:p>
        </p:txBody>
      </p:sp>
      <p:grpSp>
        <p:nvGrpSpPr>
          <p:cNvPr id="16" name="Grupo 15"/>
          <p:cNvGrpSpPr/>
          <p:nvPr/>
        </p:nvGrpSpPr>
        <p:grpSpPr>
          <a:xfrm>
            <a:off x="263486" y="3477260"/>
            <a:ext cx="11271922" cy="1192415"/>
            <a:chOff x="376421" y="3497618"/>
            <a:chExt cx="11271922" cy="1192415"/>
          </a:xfrm>
        </p:grpSpPr>
        <p:sp>
          <p:nvSpPr>
            <p:cNvPr id="8" name="Oval 7"/>
            <p:cNvSpPr/>
            <p:nvPr/>
          </p:nvSpPr>
          <p:spPr>
            <a:xfrm>
              <a:off x="376421" y="3497618"/>
              <a:ext cx="1980356" cy="11517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>
                  <a:solidFill>
                    <a:schemeClr val="tx1"/>
                  </a:solidFill>
                </a:rPr>
                <a:t>Peça</a:t>
              </a:r>
              <a:endParaRPr lang="pt-PT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7070274" y="3538333"/>
              <a:ext cx="1980356" cy="11517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>
                  <a:solidFill>
                    <a:schemeClr val="tx1"/>
                  </a:solidFill>
                </a:rPr>
                <a:t>Escolher movimento</a:t>
              </a:r>
              <a:endParaRPr lang="pt-PT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2974134" y="3538333"/>
              <a:ext cx="3478783" cy="10592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pt-PT" dirty="0" smtClean="0">
                  <a:solidFill>
                    <a:schemeClr val="tx1"/>
                  </a:solidFill>
                </a:rPr>
                <a:t>Calcular </a:t>
              </a:r>
              <a:r>
                <a:rPr lang="pt-PT" dirty="0">
                  <a:solidFill>
                    <a:schemeClr val="tx1"/>
                  </a:solidFill>
                </a:rPr>
                <a:t>possibilidades e rotações possíveis</a:t>
              </a:r>
            </a:p>
            <a:p>
              <a:pPr algn="ctr"/>
              <a:endParaRPr lang="pt-PT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9667987" y="3523630"/>
              <a:ext cx="1980356" cy="11517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>
                  <a:solidFill>
                    <a:schemeClr val="tx1"/>
                  </a:solidFill>
                </a:rPr>
                <a:t>Enviar </a:t>
              </a:r>
              <a:r>
                <a:rPr lang="pt-PT" i="1" dirty="0" err="1" smtClean="0">
                  <a:solidFill>
                    <a:schemeClr val="tx1"/>
                  </a:solidFill>
                </a:rPr>
                <a:t>key’s</a:t>
              </a:r>
              <a:r>
                <a:rPr lang="pt-PT" dirty="0" smtClean="0">
                  <a:solidFill>
                    <a:schemeClr val="tx1"/>
                  </a:solidFill>
                </a:rPr>
                <a:t> </a:t>
              </a:r>
              <a:r>
                <a:rPr lang="pt-PT" dirty="0" smtClean="0">
                  <a:solidFill>
                    <a:schemeClr val="tx1"/>
                  </a:solidFill>
                </a:rPr>
                <a:t>para server</a:t>
              </a:r>
              <a:endParaRPr lang="pt-PT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Conexão reta unidirecional 9"/>
            <p:cNvCxnSpPr>
              <a:stCxn id="8" idx="6"/>
              <a:endCxn id="18" idx="2"/>
            </p:cNvCxnSpPr>
            <p:nvPr/>
          </p:nvCxnSpPr>
          <p:spPr>
            <a:xfrm flipV="1">
              <a:off x="2356777" y="4067952"/>
              <a:ext cx="6173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ta unidirecional 22"/>
            <p:cNvCxnSpPr/>
            <p:nvPr/>
          </p:nvCxnSpPr>
          <p:spPr>
            <a:xfrm flipV="1">
              <a:off x="6452917" y="4070184"/>
              <a:ext cx="6173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 reta unidirecional 23"/>
            <p:cNvCxnSpPr/>
            <p:nvPr/>
          </p:nvCxnSpPr>
          <p:spPr>
            <a:xfrm flipV="1">
              <a:off x="9050630" y="4067952"/>
              <a:ext cx="6173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610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/>
              <a:t>Função Matriz</a:t>
            </a:r>
            <a:br>
              <a:rPr lang="pt-PT" i="1" dirty="0"/>
            </a:br>
            <a:r>
              <a:rPr lang="pt-PT" sz="2800" i="1" dirty="0" err="1"/>
              <a:t>Def</a:t>
            </a:r>
            <a:r>
              <a:rPr lang="pt-PT" sz="2800" i="1" dirty="0"/>
              <a:t> </a:t>
            </a:r>
            <a:r>
              <a:rPr lang="pt-PT" sz="2800" i="1" dirty="0" err="1"/>
              <a:t>grid</a:t>
            </a:r>
            <a:r>
              <a:rPr lang="pt-PT" i="1" dirty="0"/>
              <a:t> 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80321" y="2420107"/>
            <a:ext cx="4383993" cy="3614871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pt-PT" sz="2600" dirty="0" smtClean="0"/>
              <a:t>As dimensões do jogo são 10 por 30.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pt-PT" sz="2600" dirty="0" smtClean="0"/>
              <a:t>As </a:t>
            </a:r>
            <a:r>
              <a:rPr lang="pt-PT" sz="2600" dirty="0" smtClean="0"/>
              <a:t>peças são </a:t>
            </a:r>
            <a:r>
              <a:rPr lang="pt-PT" sz="2600" dirty="0" smtClean="0"/>
              <a:t>representadas por </a:t>
            </a:r>
            <a:r>
              <a:rPr lang="pt-PT" sz="2600" dirty="0" smtClean="0"/>
              <a:t>blocos e o </a:t>
            </a:r>
            <a:r>
              <a:rPr lang="pt-PT" sz="2600" dirty="0" smtClean="0"/>
              <a:t>game representa </a:t>
            </a:r>
            <a:r>
              <a:rPr lang="pt-PT" sz="2600" dirty="0"/>
              <a:t>a</a:t>
            </a:r>
            <a:r>
              <a:rPr lang="pt-PT" sz="2600" dirty="0" smtClean="0"/>
              <a:t> lista de peças que caíram.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pt-PT" sz="2600" dirty="0" smtClean="0"/>
              <a:t>A criação da matriz foi feita com base numa lista de listas que representa as posições ocupadas pelos  blocos.</a:t>
            </a:r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6363769" y="2308916"/>
            <a:ext cx="4161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Peça I=</a:t>
            </a:r>
            <a:r>
              <a:rPr lang="pt-PT" sz="2400" dirty="0"/>
              <a:t>[2,2],[3,2],[4,2],[5,2</a:t>
            </a:r>
            <a:r>
              <a:rPr lang="pt-PT" sz="2400" dirty="0" smtClean="0"/>
              <a:t>]</a:t>
            </a:r>
            <a:endParaRPr lang="pt-PT" sz="2400" dirty="0"/>
          </a:p>
        </p:txBody>
      </p:sp>
      <p:sp>
        <p:nvSpPr>
          <p:cNvPr id="6" name="Seta para a direita 5"/>
          <p:cNvSpPr/>
          <p:nvPr/>
        </p:nvSpPr>
        <p:spPr>
          <a:xfrm rot="5400000">
            <a:off x="7516023" y="2941615"/>
            <a:ext cx="564023" cy="282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7328013" y="3394660"/>
            <a:ext cx="94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Bloco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10981492" y="939754"/>
            <a:ext cx="743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/>
              <a:t>2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3669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8485" y="753228"/>
            <a:ext cx="9613861" cy="1080938"/>
          </a:xfrm>
        </p:spPr>
        <p:txBody>
          <a:bodyPr/>
          <a:lstStyle/>
          <a:p>
            <a:r>
              <a:rPr lang="pt-PT" dirty="0" smtClean="0"/>
              <a:t>Calcular heurísticas 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11006446" y="939754"/>
            <a:ext cx="589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 smtClean="0"/>
              <a:t>3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0" y="1911078"/>
            <a:ext cx="1219200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600" dirty="0" smtClean="0"/>
              <a:t>O cálculo das heurísticas foi </a:t>
            </a:r>
            <a:r>
              <a:rPr lang="pt-PT" sz="1600" dirty="0" smtClean="0"/>
              <a:t>baseado </a:t>
            </a:r>
            <a:r>
              <a:rPr lang="pt-PT" sz="1600" dirty="0" smtClean="0"/>
              <a:t>em 4 funções: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600" b="1" dirty="0" smtClean="0"/>
              <a:t>Altura agregada (</a:t>
            </a:r>
            <a:r>
              <a:rPr lang="pt-PT" sz="1600" b="1" i="1" dirty="0" err="1" smtClean="0"/>
              <a:t>aggregate_height</a:t>
            </a:r>
            <a:r>
              <a:rPr lang="pt-PT" sz="1600" b="1" dirty="0" smtClean="0"/>
              <a:t>):</a:t>
            </a:r>
          </a:p>
          <a:p>
            <a:pPr algn="just">
              <a:lnSpc>
                <a:spcPct val="150000"/>
              </a:lnSpc>
            </a:pPr>
            <a:r>
              <a:rPr lang="pt-PT" sz="1600" dirty="0" smtClean="0"/>
              <a:t>É feita a soma das alturas de cada coluna </a:t>
            </a:r>
            <a:r>
              <a:rPr lang="pt-PT" sz="1600" dirty="0" smtClean="0"/>
              <a:t>para ser escolhida</a:t>
            </a:r>
            <a:r>
              <a:rPr lang="pt-PT" sz="1600" dirty="0" smtClean="0"/>
              <a:t> </a:t>
            </a:r>
            <a:r>
              <a:rPr lang="pt-PT" sz="1600" dirty="0" smtClean="0"/>
              <a:t>a posição onde </a:t>
            </a:r>
            <a:r>
              <a:rPr lang="pt-PT" sz="1600" dirty="0" smtClean="0"/>
              <a:t>a altura </a:t>
            </a:r>
            <a:r>
              <a:rPr lang="pt-PT" sz="1600" dirty="0" smtClean="0"/>
              <a:t>será </a:t>
            </a:r>
            <a:r>
              <a:rPr lang="pt-PT" sz="1600" dirty="0" smtClean="0"/>
              <a:t>menor após queda da peça.</a:t>
            </a:r>
            <a:endParaRPr lang="pt-PT" sz="1600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600" b="1" dirty="0"/>
              <a:t>Números de </a:t>
            </a:r>
            <a:r>
              <a:rPr lang="pt-PT" sz="1600" b="1" dirty="0" smtClean="0"/>
              <a:t>buracos (</a:t>
            </a:r>
            <a:r>
              <a:rPr lang="pt-PT" sz="1600" b="1" i="1" dirty="0" err="1" smtClean="0"/>
              <a:t>nr_holes</a:t>
            </a:r>
            <a:r>
              <a:rPr lang="pt-PT" sz="1600" b="1" dirty="0" smtClean="0"/>
              <a:t>):</a:t>
            </a:r>
          </a:p>
          <a:p>
            <a:pPr algn="just">
              <a:lnSpc>
                <a:spcPct val="150000"/>
              </a:lnSpc>
            </a:pPr>
            <a:r>
              <a:rPr lang="pt-PT" sz="1600" dirty="0" smtClean="0"/>
              <a:t>É analisada a matriz e verifica-se quantos buracos </a:t>
            </a:r>
            <a:r>
              <a:rPr lang="pt-PT" sz="1600" dirty="0" smtClean="0"/>
              <a:t>existem.</a:t>
            </a:r>
          </a:p>
          <a:p>
            <a:pPr algn="just">
              <a:lnSpc>
                <a:spcPct val="150000"/>
              </a:lnSpc>
            </a:pPr>
            <a:r>
              <a:rPr lang="pt-PT" sz="1600" b="1" dirty="0" smtClean="0"/>
              <a:t>Número </a:t>
            </a:r>
            <a:r>
              <a:rPr lang="pt-PT" sz="1600" b="1" dirty="0" smtClean="0"/>
              <a:t>de linhas completas </a:t>
            </a:r>
            <a:r>
              <a:rPr lang="pt-PT" sz="1600" b="1" dirty="0" smtClean="0"/>
              <a:t>(</a:t>
            </a:r>
            <a:r>
              <a:rPr lang="pt-PT" sz="1600" b="1" i="1" dirty="0" err="1" smtClean="0"/>
              <a:t>complete_lines</a:t>
            </a:r>
            <a:r>
              <a:rPr lang="pt-PT" sz="1600" b="1" dirty="0" smtClean="0"/>
              <a:t>):</a:t>
            </a:r>
            <a:endParaRPr lang="pt-PT" sz="1600" b="1" dirty="0" smtClean="0"/>
          </a:p>
          <a:p>
            <a:pPr algn="just">
              <a:lnSpc>
                <a:spcPct val="150000"/>
              </a:lnSpc>
            </a:pPr>
            <a:r>
              <a:rPr lang="pt-PT" sz="1600" dirty="0"/>
              <a:t>S</a:t>
            </a:r>
            <a:r>
              <a:rPr lang="pt-PT" sz="1600" dirty="0" smtClean="0"/>
              <a:t>e a lista da nossa matriz </a:t>
            </a:r>
            <a:r>
              <a:rPr lang="pt-PT" sz="1600" dirty="0" smtClean="0"/>
              <a:t>estiver toda com </a:t>
            </a:r>
            <a:r>
              <a:rPr lang="pt-PT" sz="1600" dirty="0" smtClean="0"/>
              <a:t>1’s </a:t>
            </a:r>
            <a:r>
              <a:rPr lang="pt-PT" sz="1600" dirty="0" smtClean="0"/>
              <a:t>significa que se formou uma linha completa.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600" b="1" dirty="0" smtClean="0"/>
              <a:t>Instabilidade (</a:t>
            </a:r>
            <a:r>
              <a:rPr lang="pt-PT" sz="1600" b="1" i="1" dirty="0" err="1" smtClean="0"/>
              <a:t>bumpiness</a:t>
            </a:r>
            <a:r>
              <a:rPr lang="pt-PT" sz="1600" b="1" dirty="0" smtClean="0"/>
              <a:t>):</a:t>
            </a:r>
          </a:p>
          <a:p>
            <a:pPr algn="just">
              <a:lnSpc>
                <a:spcPct val="150000"/>
              </a:lnSpc>
            </a:pPr>
            <a:r>
              <a:rPr lang="pt-PT" sz="1600" dirty="0" smtClean="0"/>
              <a:t>A variação da altura das colunas fornece-nos a irregularidade. </a:t>
            </a:r>
            <a:r>
              <a:rPr lang="pt-PT" sz="1600" dirty="0" smtClean="0"/>
              <a:t>Este valor é </a:t>
            </a:r>
            <a:r>
              <a:rPr lang="pt-PT" sz="1600" dirty="0" smtClean="0"/>
              <a:t>calculado somando as diferenças absolutas entre todas as colunas adjacentes.</a:t>
            </a:r>
          </a:p>
          <a:p>
            <a:pPr algn="just">
              <a:lnSpc>
                <a:spcPct val="150000"/>
              </a:lnSpc>
            </a:pPr>
            <a:r>
              <a:rPr lang="en-US" sz="1600" i="1" dirty="0" err="1" smtClean="0"/>
              <a:t>Heurística</a:t>
            </a:r>
            <a:r>
              <a:rPr lang="en-US" sz="1600" i="1" dirty="0" smtClean="0"/>
              <a:t> = a * </a:t>
            </a:r>
            <a:r>
              <a:rPr lang="en-US" sz="1600" i="1" dirty="0" err="1"/>
              <a:t>aggregateheight</a:t>
            </a:r>
            <a:r>
              <a:rPr lang="en-US" sz="1600" i="1" dirty="0"/>
              <a:t> </a:t>
            </a:r>
            <a:r>
              <a:rPr lang="en-US" sz="1600" i="1" dirty="0" smtClean="0"/>
              <a:t>+ b * </a:t>
            </a:r>
            <a:r>
              <a:rPr lang="en-US" sz="1600" i="1" dirty="0" err="1" smtClean="0"/>
              <a:t>linhas</a:t>
            </a:r>
            <a:r>
              <a:rPr lang="en-US" sz="1600" i="1" dirty="0" smtClean="0"/>
              <a:t> + c * </a:t>
            </a:r>
            <a:r>
              <a:rPr lang="en-US" sz="1600" i="1" dirty="0" err="1" smtClean="0"/>
              <a:t>nr_holes</a:t>
            </a:r>
            <a:r>
              <a:rPr lang="en-US" sz="1600" i="1" dirty="0" smtClean="0"/>
              <a:t> + d * bumpiness</a:t>
            </a:r>
            <a:endParaRPr lang="pt-PT" sz="1200" b="1" dirty="0" smtClean="0"/>
          </a:p>
          <a:p>
            <a:pPr algn="just"/>
            <a:endParaRPr lang="pt-PT" sz="1200" b="1" dirty="0" smtClean="0"/>
          </a:p>
          <a:p>
            <a:pPr algn="just"/>
            <a:endParaRPr lang="pt-PT" sz="1200" b="1" dirty="0" smtClean="0"/>
          </a:p>
          <a:p>
            <a:pPr algn="just"/>
            <a:r>
              <a:rPr lang="pt-PT" sz="1200" b="1" dirty="0" smtClean="0"/>
              <a:t>Referência</a:t>
            </a:r>
            <a:r>
              <a:rPr lang="pt-PT" sz="1200" b="1" dirty="0" smtClean="0"/>
              <a:t>:</a:t>
            </a:r>
          </a:p>
          <a:p>
            <a:pPr algn="just"/>
            <a:r>
              <a:rPr lang="pt-PT" sz="1200" dirty="0" smtClean="0"/>
              <a:t>https://codemyroad.wordpress.com/2013/04/14/tetris-ai-the-near-perfect-player/?fbclid=IwAR0ysYYxA2_lOfirvRJ5etTZ6UsEEGKM_c9XfKmimWM9h3hd-NvICGDkTts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6383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Função </a:t>
            </a:r>
            <a:r>
              <a:rPr lang="pt-PT" i="1" dirty="0" err="1" smtClean="0"/>
              <a:t>Rotate</a:t>
            </a:r>
            <a:endParaRPr lang="pt-PT" i="1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2977"/>
            <a:ext cx="2756791" cy="4059080"/>
          </a:xfrm>
        </p:spPr>
      </p:pic>
      <p:sp>
        <p:nvSpPr>
          <p:cNvPr id="6" name="CaixaDeTexto 5"/>
          <p:cNvSpPr txBox="1"/>
          <p:nvPr/>
        </p:nvSpPr>
        <p:spPr>
          <a:xfrm>
            <a:off x="10912979" y="939754"/>
            <a:ext cx="435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/>
              <a:t>4</a:t>
            </a:r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2756791" y="2731356"/>
            <a:ext cx="94352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 smtClean="0"/>
              <a:t>Para a rotação das peças, verificou-se que as peças S, Z e I apenas têm 2 </a:t>
            </a:r>
            <a:r>
              <a:rPr lang="pt-PT" sz="2000" dirty="0"/>
              <a:t>possibilidades de rotação </a:t>
            </a:r>
            <a:r>
              <a:rPr lang="pt-PT" sz="2000" dirty="0" smtClean="0"/>
              <a:t>(o estado </a:t>
            </a:r>
            <a:r>
              <a:rPr lang="pt-PT" sz="2000" dirty="0"/>
              <a:t>original </a:t>
            </a:r>
            <a:r>
              <a:rPr lang="pt-PT" sz="2000" dirty="0" smtClean="0"/>
              <a:t>e mais </a:t>
            </a:r>
            <a:r>
              <a:rPr lang="pt-PT" sz="2000" dirty="0"/>
              <a:t>uma rotação).</a:t>
            </a:r>
          </a:p>
          <a:p>
            <a:pPr algn="just">
              <a:lnSpc>
                <a:spcPct val="150000"/>
              </a:lnSpc>
            </a:pPr>
            <a:r>
              <a:rPr lang="pt-PT" sz="2000" dirty="0" smtClean="0"/>
              <a:t>As peças </a:t>
            </a:r>
            <a:r>
              <a:rPr lang="pt-PT" sz="2000" i="1" dirty="0"/>
              <a:t>L</a:t>
            </a:r>
            <a:r>
              <a:rPr lang="pt-PT" sz="2000" dirty="0"/>
              <a:t>,</a:t>
            </a:r>
            <a:r>
              <a:rPr lang="pt-PT" sz="2000" i="1" dirty="0"/>
              <a:t>J</a:t>
            </a:r>
            <a:r>
              <a:rPr lang="pt-PT" sz="2000" dirty="0"/>
              <a:t> e </a:t>
            </a:r>
            <a:r>
              <a:rPr lang="pt-PT" sz="2000" i="1" dirty="0"/>
              <a:t>T</a:t>
            </a:r>
            <a:r>
              <a:rPr lang="pt-PT" sz="2000" dirty="0"/>
              <a:t> têm </a:t>
            </a:r>
            <a:r>
              <a:rPr lang="pt-PT" sz="2000" dirty="0" smtClean="0"/>
              <a:t>4 possibilidades, enquanto que a peça O não sofre alterações.</a:t>
            </a:r>
          </a:p>
          <a:p>
            <a:pPr algn="just">
              <a:lnSpc>
                <a:spcPct val="150000"/>
              </a:lnSpc>
            </a:pPr>
            <a:r>
              <a:rPr lang="pt-PT" sz="2000" dirty="0" smtClean="0"/>
              <a:t>Para a realização da função, estudámos </a:t>
            </a:r>
            <a:r>
              <a:rPr lang="pt-PT" sz="2000" dirty="0"/>
              <a:t>o centro de cada peça </a:t>
            </a:r>
            <a:r>
              <a:rPr lang="pt-PT" sz="2000" dirty="0" smtClean="0"/>
              <a:t>e, de acordo com esse centro fixado, realizamos a sua rotação.</a:t>
            </a:r>
          </a:p>
        </p:txBody>
      </p:sp>
    </p:spTree>
    <p:extLst>
      <p:ext uri="{BB962C8B-B14F-4D97-AF65-F5344CB8AC3E}">
        <p14:creationId xmlns:p14="http://schemas.microsoft.com/office/powerpoint/2010/main" val="2970236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Possibilidades para a peça</a:t>
            </a:r>
            <a:br>
              <a:rPr lang="pt-PT" dirty="0" smtClean="0"/>
            </a:br>
            <a:r>
              <a:rPr lang="pt-PT" sz="2800" i="1" dirty="0"/>
              <a:t>Escolher movimento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" y="2217232"/>
            <a:ext cx="12162862" cy="419211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sz="2000" dirty="0" smtClean="0"/>
              <a:t>Para a escolha do movimento da peça </a:t>
            </a:r>
            <a:r>
              <a:rPr lang="pt-PT" sz="2000" dirty="0" smtClean="0"/>
              <a:t>começa-se </a:t>
            </a:r>
            <a:r>
              <a:rPr lang="pt-PT" sz="2000" dirty="0" smtClean="0"/>
              <a:t>por a colocar o </a:t>
            </a:r>
            <a:r>
              <a:rPr lang="pt-PT" sz="2000" dirty="0" smtClean="0"/>
              <a:t>máximo possível para o canto </a:t>
            </a:r>
            <a:r>
              <a:rPr lang="pt-PT" sz="2000" dirty="0" smtClean="0"/>
              <a:t>esquerdo. Isto facilita o cálculo da melhor posição, visto que, descobre-se o quanto a temos de movimentar para a direita.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PT" sz="2000" dirty="0" smtClean="0"/>
              <a:t>Para </a:t>
            </a:r>
            <a:r>
              <a:rPr lang="pt-PT" sz="2000" dirty="0" smtClean="0"/>
              <a:t>isso, </a:t>
            </a:r>
            <a:r>
              <a:rPr lang="pt-PT" sz="2000" dirty="0" smtClean="0"/>
              <a:t>é necessário primeiramente calcular as heurísticas. Os valores para cada possibilidade de queda </a:t>
            </a:r>
            <a:r>
              <a:rPr lang="pt-PT" sz="2000" dirty="0" smtClean="0"/>
              <a:t>serão guardados numa </a:t>
            </a:r>
            <a:r>
              <a:rPr lang="pt-PT" sz="2000" dirty="0" smtClean="0"/>
              <a:t>lista para depois se verificar </a:t>
            </a:r>
            <a:r>
              <a:rPr lang="pt-PT" sz="2000" dirty="0" smtClean="0"/>
              <a:t>qual </a:t>
            </a:r>
            <a:r>
              <a:rPr lang="pt-PT" sz="2000" dirty="0" smtClean="0"/>
              <a:t>de todos é o </a:t>
            </a:r>
            <a:r>
              <a:rPr lang="pt-PT" sz="2000" dirty="0" smtClean="0"/>
              <a:t>maior </a:t>
            </a:r>
            <a:r>
              <a:rPr lang="pt-PT" sz="2000" dirty="0" smtClean="0"/>
              <a:t>valor.</a:t>
            </a:r>
            <a:endParaRPr lang="pt-PT" sz="20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pt-PT" sz="2000" dirty="0" smtClean="0"/>
              <a:t>Na parte do server, compara-se a </a:t>
            </a:r>
            <a:r>
              <a:rPr lang="pt-PT" sz="2000" dirty="0" smtClean="0"/>
              <a:t>posição </a:t>
            </a:r>
            <a:r>
              <a:rPr lang="pt-PT" sz="2000" dirty="0" smtClean="0"/>
              <a:t>atual da peça </a:t>
            </a:r>
            <a:r>
              <a:rPr lang="pt-PT" sz="2000" dirty="0" smtClean="0"/>
              <a:t>com </a:t>
            </a:r>
            <a:r>
              <a:rPr lang="pt-PT" sz="2000" dirty="0" smtClean="0"/>
              <a:t>a sua melhor posição calculada </a:t>
            </a:r>
            <a:r>
              <a:rPr lang="pt-PT" sz="2000" dirty="0" smtClean="0"/>
              <a:t>para definir que </a:t>
            </a:r>
            <a:r>
              <a:rPr lang="pt-PT" sz="2000" i="1" dirty="0" err="1" smtClean="0"/>
              <a:t>key’s</a:t>
            </a:r>
            <a:r>
              <a:rPr lang="pt-PT" sz="2000" dirty="0" smtClean="0"/>
              <a:t> que vão ser enviadas.</a:t>
            </a:r>
            <a:endParaRPr lang="pt-PT" sz="2000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10912979" y="939754"/>
            <a:ext cx="760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 smtClean="0"/>
              <a:t>5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1747564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348</TotalTime>
  <Words>414</Words>
  <Application>Microsoft Office PowerPoint</Application>
  <PresentationFormat>Ecrã Panorâmico</PresentationFormat>
  <Paragraphs>53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Arial</vt:lpstr>
      <vt:lpstr>Californian FB</vt:lpstr>
      <vt:lpstr>Trebuchet MS</vt:lpstr>
      <vt:lpstr>Wingdings</vt:lpstr>
      <vt:lpstr>Berlim</vt:lpstr>
      <vt:lpstr>Tetris</vt:lpstr>
      <vt:lpstr>Diagrama geral</vt:lpstr>
      <vt:lpstr>Função Matriz Def grid </vt:lpstr>
      <vt:lpstr>Calcular heurísticas </vt:lpstr>
      <vt:lpstr>Função Rotate</vt:lpstr>
      <vt:lpstr>Possibilidades para a peça Escolher movimento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</dc:title>
  <dc:creator>Conta Microsoft</dc:creator>
  <cp:lastModifiedBy>Marta Oliveira</cp:lastModifiedBy>
  <cp:revision>58</cp:revision>
  <dcterms:created xsi:type="dcterms:W3CDTF">2021-12-06T15:31:02Z</dcterms:created>
  <dcterms:modified xsi:type="dcterms:W3CDTF">2021-12-11T16:43:27Z</dcterms:modified>
</cp:coreProperties>
</file>