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57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8FD3E-DC49-73A7-9B94-E7E05594F11F}" v="12" dt="2022-11-15T15:31:26.263"/>
    <p1510:client id="{FF873794-5488-442D-BC99-0ED75A8B7ABF}" v="6" dt="2022-11-16T14:20:04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6859" autoAdjust="0"/>
  </p:normalViewPr>
  <p:slideViewPr>
    <p:cSldViewPr snapToGrid="0">
      <p:cViewPr varScale="1">
        <p:scale>
          <a:sx n="40" d="100"/>
          <a:sy n="40" d="100"/>
        </p:scale>
        <p:origin x="229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Silva" userId="S::brunosilva16@ua.pt::0d1494a3-96ca-451b-bd8f-2002e1acec79" providerId="AD" clId="Web-{60F86CBE-CDB9-7DA0-B7A1-0B3D6DB9656B}"/>
    <pc:docChg chg="modSld">
      <pc:chgData name="Bruno Silva" userId="S::brunosilva16@ua.pt::0d1494a3-96ca-451b-bd8f-2002e1acec79" providerId="AD" clId="Web-{60F86CBE-CDB9-7DA0-B7A1-0B3D6DB9656B}" dt="2022-11-14T23:11:37.431" v="1" actId="1076"/>
      <pc:docMkLst>
        <pc:docMk/>
      </pc:docMkLst>
      <pc:sldChg chg="modSp">
        <pc:chgData name="Bruno Silva" userId="S::brunosilva16@ua.pt::0d1494a3-96ca-451b-bd8f-2002e1acec79" providerId="AD" clId="Web-{60F86CBE-CDB9-7DA0-B7A1-0B3D6DB9656B}" dt="2022-11-14T23:11:37.431" v="1" actId="1076"/>
        <pc:sldMkLst>
          <pc:docMk/>
          <pc:sldMk cId="3516904730" sldId="262"/>
        </pc:sldMkLst>
        <pc:picChg chg="mod">
          <ac:chgData name="Bruno Silva" userId="S::brunosilva16@ua.pt::0d1494a3-96ca-451b-bd8f-2002e1acec79" providerId="AD" clId="Web-{60F86CBE-CDB9-7DA0-B7A1-0B3D6DB9656B}" dt="2022-11-14T23:11:37.431" v="1" actId="1076"/>
          <ac:picMkLst>
            <pc:docMk/>
            <pc:sldMk cId="3516904730" sldId="262"/>
            <ac:picMk id="24" creationId="{009AE56B-B5FB-F918-CB11-C6081C1DC423}"/>
          </ac:picMkLst>
        </pc:picChg>
      </pc:sldChg>
    </pc:docChg>
  </pc:docChgLst>
  <pc:docChgLst>
    <pc:chgData name="Marta Oliveira" userId="2563537a-ccb6-4ee1-bf53-1221ceeae5ff" providerId="ADAL" clId="{FF873794-5488-442D-BC99-0ED75A8B7ABF}"/>
    <pc:docChg chg="custSel modSld">
      <pc:chgData name="Marta Oliveira" userId="2563537a-ccb6-4ee1-bf53-1221ceeae5ff" providerId="ADAL" clId="{FF873794-5488-442D-BC99-0ED75A8B7ABF}" dt="2022-11-16T14:48:26.958" v="21" actId="20577"/>
      <pc:docMkLst>
        <pc:docMk/>
      </pc:docMkLst>
      <pc:sldChg chg="addSp delSp modSp mod modNotesTx">
        <pc:chgData name="Marta Oliveira" userId="2563537a-ccb6-4ee1-bf53-1221ceeae5ff" providerId="ADAL" clId="{FF873794-5488-442D-BC99-0ED75A8B7ABF}" dt="2022-11-16T14:48:26.958" v="21" actId="20577"/>
        <pc:sldMkLst>
          <pc:docMk/>
          <pc:sldMk cId="3516904730" sldId="262"/>
        </pc:sldMkLst>
        <pc:picChg chg="add mod">
          <ac:chgData name="Marta Oliveira" userId="2563537a-ccb6-4ee1-bf53-1221ceeae5ff" providerId="ADAL" clId="{FF873794-5488-442D-BC99-0ED75A8B7ABF}" dt="2022-11-15T22:05:35.336" v="11" actId="1076"/>
          <ac:picMkLst>
            <pc:docMk/>
            <pc:sldMk cId="3516904730" sldId="262"/>
            <ac:picMk id="6" creationId="{5A9B0DE8-F6CB-F9C5-CB6A-1C55B7B2F886}"/>
          </ac:picMkLst>
        </pc:picChg>
        <pc:picChg chg="del">
          <ac:chgData name="Marta Oliveira" userId="2563537a-ccb6-4ee1-bf53-1221ceeae5ff" providerId="ADAL" clId="{FF873794-5488-442D-BC99-0ED75A8B7ABF}" dt="2022-11-15T22:05:18.120" v="9" actId="478"/>
          <ac:picMkLst>
            <pc:docMk/>
            <pc:sldMk cId="3516904730" sldId="262"/>
            <ac:picMk id="20" creationId="{07CA9A9F-3CFD-A462-3040-8D76E6F4DAF7}"/>
          </ac:picMkLst>
        </pc:picChg>
      </pc:sldChg>
      <pc:sldChg chg="modSp mod">
        <pc:chgData name="Marta Oliveira" userId="2563537a-ccb6-4ee1-bf53-1221ceeae5ff" providerId="ADAL" clId="{FF873794-5488-442D-BC99-0ED75A8B7ABF}" dt="2022-11-14T23:57:55.702" v="8" actId="20577"/>
        <pc:sldMkLst>
          <pc:docMk/>
          <pc:sldMk cId="3743523394" sldId="263"/>
        </pc:sldMkLst>
        <pc:spChg chg="mod">
          <ac:chgData name="Marta Oliveira" userId="2563537a-ccb6-4ee1-bf53-1221ceeae5ff" providerId="ADAL" clId="{FF873794-5488-442D-BC99-0ED75A8B7ABF}" dt="2022-11-14T23:57:55.702" v="8" actId="20577"/>
          <ac:spMkLst>
            <pc:docMk/>
            <pc:sldMk cId="3743523394" sldId="263"/>
            <ac:spMk id="3" creationId="{18D48311-7DB1-2C0A-3C00-1F957F757D16}"/>
          </ac:spMkLst>
        </pc:spChg>
      </pc:sldChg>
    </pc:docChg>
  </pc:docChgLst>
  <pc:docChgLst>
    <pc:chgData name="Bruno Silva" userId="S::brunosilva16@ua.pt::0d1494a3-96ca-451b-bd8f-2002e1acec79" providerId="AD" clId="Web-{8E44D85D-C9C8-889A-5FDD-0C5CB83FF8AA}"/>
    <pc:docChg chg="modSld">
      <pc:chgData name="Bruno Silva" userId="S::brunosilva16@ua.pt::0d1494a3-96ca-451b-bd8f-2002e1acec79" providerId="AD" clId="Web-{8E44D85D-C9C8-889A-5FDD-0C5CB83FF8AA}" dt="2022-11-13T23:46:29.390" v="31" actId="20577"/>
      <pc:docMkLst>
        <pc:docMk/>
      </pc:docMkLst>
      <pc:sldChg chg="modSp">
        <pc:chgData name="Bruno Silva" userId="S::brunosilva16@ua.pt::0d1494a3-96ca-451b-bd8f-2002e1acec79" providerId="AD" clId="Web-{8E44D85D-C9C8-889A-5FDD-0C5CB83FF8AA}" dt="2022-11-13T23:46:29.390" v="31" actId="20577"/>
        <pc:sldMkLst>
          <pc:docMk/>
          <pc:sldMk cId="3239466492" sldId="265"/>
        </pc:sldMkLst>
        <pc:spChg chg="mod">
          <ac:chgData name="Bruno Silva" userId="S::brunosilva16@ua.pt::0d1494a3-96ca-451b-bd8f-2002e1acec79" providerId="AD" clId="Web-{8E44D85D-C9C8-889A-5FDD-0C5CB83FF8AA}" dt="2022-11-13T23:45:11.201" v="3" actId="1076"/>
          <ac:spMkLst>
            <pc:docMk/>
            <pc:sldMk cId="3239466492" sldId="265"/>
            <ac:spMk id="3" creationId="{EE2E91A8-1E74-169C-6532-14352308CEB9}"/>
          </ac:spMkLst>
        </pc:spChg>
        <pc:spChg chg="mod">
          <ac:chgData name="Bruno Silva" userId="S::brunosilva16@ua.pt::0d1494a3-96ca-451b-bd8f-2002e1acec79" providerId="AD" clId="Web-{8E44D85D-C9C8-889A-5FDD-0C5CB83FF8AA}" dt="2022-11-13T23:45:03.421" v="2" actId="1076"/>
          <ac:spMkLst>
            <pc:docMk/>
            <pc:sldMk cId="3239466492" sldId="265"/>
            <ac:spMk id="4" creationId="{1E0B6867-F2B5-FE15-7059-39754394EEE7}"/>
          </ac:spMkLst>
        </pc:spChg>
        <pc:spChg chg="mod">
          <ac:chgData name="Bruno Silva" userId="S::brunosilva16@ua.pt::0d1494a3-96ca-451b-bd8f-2002e1acec79" providerId="AD" clId="Web-{8E44D85D-C9C8-889A-5FDD-0C5CB83FF8AA}" dt="2022-11-13T23:46:29.390" v="31" actId="20577"/>
          <ac:spMkLst>
            <pc:docMk/>
            <pc:sldMk cId="3239466492" sldId="265"/>
            <ac:spMk id="5" creationId="{37BCCA4A-C938-3361-FB5F-A17583C7FE53}"/>
          </ac:spMkLst>
        </pc:spChg>
        <pc:spChg chg="mod">
          <ac:chgData name="Bruno Silva" userId="S::brunosilva16@ua.pt::0d1494a3-96ca-451b-bd8f-2002e1acec79" providerId="AD" clId="Web-{8E44D85D-C9C8-889A-5FDD-0C5CB83FF8AA}" dt="2022-11-13T23:46:17.093" v="28" actId="1076"/>
          <ac:spMkLst>
            <pc:docMk/>
            <pc:sldMk cId="3239466492" sldId="265"/>
            <ac:spMk id="11" creationId="{AF3C449F-E40D-F535-1B2F-2B85CE7D4BC3}"/>
          </ac:spMkLst>
        </pc:spChg>
      </pc:sldChg>
    </pc:docChg>
  </pc:docChgLst>
  <pc:docChgLst>
    <pc:chgData name="Bruno Silva" userId="S::brunosilva16@ua.pt::0d1494a3-96ca-451b-bd8f-2002e1acec79" providerId="AD" clId="Web-{13E8FD3E-DC49-73A7-9B94-E7E05594F11F}"/>
    <pc:docChg chg="modSld">
      <pc:chgData name="Bruno Silva" userId="S::brunosilva16@ua.pt::0d1494a3-96ca-451b-bd8f-2002e1acec79" providerId="AD" clId="Web-{13E8FD3E-DC49-73A7-9B94-E7E05594F11F}" dt="2022-11-15T15:31:26.263" v="5" actId="20577"/>
      <pc:docMkLst>
        <pc:docMk/>
      </pc:docMkLst>
      <pc:sldChg chg="modSp">
        <pc:chgData name="Bruno Silva" userId="S::brunosilva16@ua.pt::0d1494a3-96ca-451b-bd8f-2002e1acec79" providerId="AD" clId="Web-{13E8FD3E-DC49-73A7-9B94-E7E05594F11F}" dt="2022-11-15T15:31:26.263" v="5" actId="20577"/>
        <pc:sldMkLst>
          <pc:docMk/>
          <pc:sldMk cId="3239466492" sldId="265"/>
        </pc:sldMkLst>
        <pc:spChg chg="mod">
          <ac:chgData name="Bruno Silva" userId="S::brunosilva16@ua.pt::0d1494a3-96ca-451b-bd8f-2002e1acec79" providerId="AD" clId="Web-{13E8FD3E-DC49-73A7-9B94-E7E05594F11F}" dt="2022-11-15T15:31:26.263" v="5" actId="20577"/>
          <ac:spMkLst>
            <pc:docMk/>
            <pc:sldMk cId="3239466492" sldId="265"/>
            <ac:spMk id="11" creationId="{AF3C449F-E40D-F535-1B2F-2B85CE7D4BC3}"/>
          </ac:spMkLst>
        </pc:spChg>
      </pc:sldChg>
    </pc:docChg>
  </pc:docChgLst>
  <pc:docChgLst>
    <pc:chgData name="Marta Oliveira" userId="S::marta.alex@ua.pt::2563537a-ccb6-4ee1-bf53-1221ceeae5ff" providerId="AD" clId="Web-{A8DE9251-AB73-6E07-2FF9-AF68342263F9}"/>
    <pc:docChg chg="modSld">
      <pc:chgData name="Marta Oliveira" userId="S::marta.alex@ua.pt::2563537a-ccb6-4ee1-bf53-1221ceeae5ff" providerId="AD" clId="Web-{A8DE9251-AB73-6E07-2FF9-AF68342263F9}" dt="2022-11-13T23:45:42.016" v="26" actId="1076"/>
      <pc:docMkLst>
        <pc:docMk/>
      </pc:docMkLst>
      <pc:sldChg chg="addSp modSp">
        <pc:chgData name="Marta Oliveira" userId="S::marta.alex@ua.pt::2563537a-ccb6-4ee1-bf53-1221ceeae5ff" providerId="AD" clId="Web-{A8DE9251-AB73-6E07-2FF9-AF68342263F9}" dt="2022-11-13T23:45:42.016" v="26" actId="1076"/>
        <pc:sldMkLst>
          <pc:docMk/>
          <pc:sldMk cId="3239466492" sldId="265"/>
        </pc:sldMkLst>
        <pc:spChg chg="add mod">
          <ac:chgData name="Marta Oliveira" userId="S::marta.alex@ua.pt::2563537a-ccb6-4ee1-bf53-1221ceeae5ff" providerId="AD" clId="Web-{A8DE9251-AB73-6E07-2FF9-AF68342263F9}" dt="2022-11-13T23:45:35.266" v="25" actId="1076"/>
          <ac:spMkLst>
            <pc:docMk/>
            <pc:sldMk cId="3239466492" sldId="265"/>
            <ac:spMk id="4" creationId="{1E0B6867-F2B5-FE15-7059-39754394EEE7}"/>
          </ac:spMkLst>
        </pc:spChg>
        <pc:spChg chg="add mod">
          <ac:chgData name="Marta Oliveira" userId="S::marta.alex@ua.pt::2563537a-ccb6-4ee1-bf53-1221ceeae5ff" providerId="AD" clId="Web-{A8DE9251-AB73-6E07-2FF9-AF68342263F9}" dt="2022-11-13T23:45:42.016" v="26" actId="1076"/>
          <ac:spMkLst>
            <pc:docMk/>
            <pc:sldMk cId="3239466492" sldId="265"/>
            <ac:spMk id="5" creationId="{37BCCA4A-C938-3361-FB5F-A17583C7FE53}"/>
          </ac:spMkLst>
        </pc:spChg>
        <pc:picChg chg="mod">
          <ac:chgData name="Marta Oliveira" userId="S::marta.alex@ua.pt::2563537a-ccb6-4ee1-bf53-1221ceeae5ff" providerId="AD" clId="Web-{A8DE9251-AB73-6E07-2FF9-AF68342263F9}" dt="2022-11-13T23:44:25.059" v="0" actId="14100"/>
          <ac:picMkLst>
            <pc:docMk/>
            <pc:sldMk cId="3239466492" sldId="265"/>
            <ac:picMk id="6" creationId="{AB3F1456-15F1-DA50-CF3E-A9480F427090}"/>
          </ac:picMkLst>
        </pc:picChg>
        <pc:picChg chg="mod">
          <ac:chgData name="Marta Oliveira" userId="S::marta.alex@ua.pt::2563537a-ccb6-4ee1-bf53-1221ceeae5ff" providerId="AD" clId="Web-{A8DE9251-AB73-6E07-2FF9-AF68342263F9}" dt="2022-11-13T23:44:28.027" v="1" actId="1076"/>
          <ac:picMkLst>
            <pc:docMk/>
            <pc:sldMk cId="3239466492" sldId="265"/>
            <ac:picMk id="13" creationId="{875B30F8-C366-E24A-235B-46FB80227B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CCAE5-2B07-4D01-956E-75BC2C37740B}" type="datetimeFigureOut">
              <a:t>16/11/2022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A53CF-6F25-4887-B715-6C8E8DAFCA7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7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ts val="900"/>
              </a:spcBef>
              <a:buFont typeface="Arial"/>
              <a:buChar char="•"/>
            </a:pPr>
            <a:endParaRPr lang="en-US" dirty="0">
              <a:cs typeface="Calibri" panose="020F0502020204030204"/>
            </a:endParaRPr>
          </a:p>
          <a:p>
            <a:pPr lvl="2">
              <a:spcBef>
                <a:spcPts val="900"/>
              </a:spcBef>
              <a:buNone/>
            </a:pPr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O processo de decodificação acontece quando uma mensagem codificada de 8 bits é recebida, posteriormente baseando-nos na </a:t>
            </a:r>
            <a:r>
              <a:rPr lang="pt-PT" sz="1200" b="0" i="0" kern="1200" dirty="0">
                <a:solidFill>
                  <a:srgbClr val="DCDDDE"/>
                </a:solidFill>
                <a:effectLst/>
                <a:highlight>
                  <a:srgbClr val="FFFF00"/>
                </a:highlight>
                <a:latin typeface="Whitney"/>
                <a:ea typeface="+mn-ea"/>
                <a:cs typeface="+mn-cs"/>
              </a:rPr>
              <a:t>propriedade de decodificação local do Códigos </a:t>
            </a:r>
            <a:r>
              <a:rPr lang="pt-PT" sz="1200" b="0" i="0" kern="1200" dirty="0" err="1">
                <a:solidFill>
                  <a:srgbClr val="DCDDDE"/>
                </a:solidFill>
                <a:effectLst/>
                <a:highlight>
                  <a:srgbClr val="FFFF00"/>
                </a:highlight>
                <a:latin typeface="Whitney"/>
                <a:ea typeface="+mn-ea"/>
                <a:cs typeface="+mn-cs"/>
              </a:rPr>
              <a:t>Hadamard</a:t>
            </a:r>
            <a:r>
              <a:rPr lang="pt-PT" sz="1200" b="0" i="0" kern="1200" dirty="0">
                <a:solidFill>
                  <a:srgbClr val="DCDDDE"/>
                </a:solidFill>
                <a:effectLst/>
                <a:highlight>
                  <a:srgbClr val="FFFF00"/>
                </a:highlight>
                <a:latin typeface="Whitney"/>
                <a:ea typeface="+mn-ea"/>
                <a:cs typeface="+mn-cs"/>
              </a:rPr>
              <a:t> vamos obter valores de C associados a cada um dos m’ e </a:t>
            </a:r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associando estes valores ao mapa de “</a:t>
            </a:r>
            <a:r>
              <a:rPr lang="pt-PT" b="0" i="0" dirty="0" err="1">
                <a:solidFill>
                  <a:srgbClr val="DCDDDE"/>
                </a:solidFill>
                <a:effectLst/>
                <a:latin typeface="Whitney"/>
              </a:rPr>
              <a:t>karnough</a:t>
            </a:r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” fornecido calculamos os valores </a:t>
            </a:r>
            <a:r>
              <a:rPr lang="pt-PT" b="0" i="0" dirty="0" err="1">
                <a:solidFill>
                  <a:srgbClr val="DCDDDE"/>
                </a:solidFill>
                <a:effectLst/>
                <a:latin typeface="Whitney"/>
              </a:rPr>
              <a:t>mIsOne</a:t>
            </a:r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 ,</a:t>
            </a:r>
            <a:r>
              <a:rPr lang="pt-PT" b="0" i="0" dirty="0" err="1">
                <a:solidFill>
                  <a:srgbClr val="DCDDDE"/>
                </a:solidFill>
                <a:effectLst/>
                <a:latin typeface="Whitney"/>
              </a:rPr>
              <a:t>mISZERO</a:t>
            </a:r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 e da saída </a:t>
            </a:r>
            <a:r>
              <a:rPr lang="pt-PT" b="0" i="0" dirty="0" err="1">
                <a:solidFill>
                  <a:srgbClr val="DCDDDE"/>
                </a:solidFill>
                <a:effectLst/>
                <a:latin typeface="Whitney"/>
              </a:rPr>
              <a:t>valid</a:t>
            </a:r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. Com isto obtemos os valores descodificados de m’0 a m’2(parte da mensagem). O m’3 não se </a:t>
            </a:r>
            <a:r>
              <a:rPr lang="pt-PT" b="0" i="0" dirty="0" err="1">
                <a:solidFill>
                  <a:srgbClr val="DCDDDE"/>
                </a:solidFill>
                <a:effectLst/>
                <a:latin typeface="Whitney"/>
              </a:rPr>
              <a:t>obtem</a:t>
            </a:r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 desta forma linear. Este procedimento não funciona para o bit de mensagem m3 porque entra no cálculo de todos os bits da palavra de código. A decodificação é realizada aqui executando diretamente a aproximação do vizinho mais próximo para os dois valores possíveis. Consequentemente calculam se os valores D que usam os valores de código C que não incluem o y0.</a:t>
            </a:r>
          </a:p>
          <a:p>
            <a:pPr lvl="2">
              <a:spcBef>
                <a:spcPts val="900"/>
              </a:spcBef>
              <a:buNone/>
            </a:pPr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Se o resultado da operação </a:t>
            </a:r>
            <a:r>
              <a:rPr lang="pt-PT" b="0" i="0" dirty="0" err="1">
                <a:solidFill>
                  <a:srgbClr val="DCDDDE"/>
                </a:solidFill>
                <a:effectLst/>
                <a:latin typeface="Whitney"/>
              </a:rPr>
              <a:t>nor</a:t>
            </a:r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 for 1 este indicará que não existem erros ou então se existir este estará no y0</a:t>
            </a:r>
            <a:r>
              <a:rPr lang="pt-PT" b="0" i="0">
                <a:solidFill>
                  <a:srgbClr val="DCDDDE"/>
                </a:solidFill>
                <a:effectLst/>
                <a:latin typeface="Whitney"/>
              </a:rPr>
              <a:t>. </a:t>
            </a:r>
          </a:p>
          <a:p>
            <a:pPr lvl="2">
              <a:spcBef>
                <a:spcPts val="900"/>
              </a:spcBef>
              <a:buNone/>
            </a:pPr>
            <a:r>
              <a:rPr lang="pt-PT" b="0" i="0">
                <a:solidFill>
                  <a:srgbClr val="DCDDDE"/>
                </a:solidFill>
                <a:effectLst/>
                <a:latin typeface="Whitney"/>
              </a:rPr>
              <a:t>Para </a:t>
            </a:r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confirmar para o valor de y0, isto é, se existe erro, iremos fazer uma operação c00 com m’0 e caso seja 1 conclui-se que existe erro. Portanto o valor desta parcela </a:t>
            </a:r>
            <a:r>
              <a:rPr lang="pt-PT" b="0" i="0" dirty="0" err="1">
                <a:solidFill>
                  <a:srgbClr val="DCDDDE"/>
                </a:solidFill>
                <a:effectLst/>
                <a:latin typeface="Whitney"/>
              </a:rPr>
              <a:t>and</a:t>
            </a:r>
            <a:r>
              <a:rPr lang="pt-PT" b="0" i="0" dirty="0">
                <a:solidFill>
                  <a:srgbClr val="DCDDDE"/>
                </a:solidFill>
                <a:effectLst/>
                <a:latin typeface="Whitney"/>
              </a:rPr>
              <a:t> vai ser 1 o que indicará que o y0 vai ser corrigido e fornecendo este valor a m’3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A53CF-6F25-4887-B715-6C8E8DAFCA7B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0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32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14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94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52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719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85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3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3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51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20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5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6648" y="768334"/>
            <a:ext cx="4025901" cy="2866405"/>
          </a:xfrm>
        </p:spPr>
        <p:txBody>
          <a:bodyPr>
            <a:normAutofit/>
          </a:bodyPr>
          <a:lstStyle/>
          <a:p>
            <a:r>
              <a:rPr lang="en-US" sz="4200" b="1">
                <a:ea typeface="+mj-lt"/>
                <a:cs typeface="+mj-lt"/>
              </a:rPr>
              <a:t>Hamming Codes[8,4,4]</a:t>
            </a:r>
            <a:r>
              <a:rPr lang="en-US" sz="4200" b="1" baseline="-25000">
                <a:ea typeface="+mj-lt"/>
                <a:cs typeface="+mj-lt"/>
              </a:rPr>
              <a:t>2</a:t>
            </a:r>
            <a:endParaRPr lang="en-US" sz="4200" b="1" baseline="-25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6650" y="4305986"/>
            <a:ext cx="4025900" cy="214619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endParaRPr lang="en-US" sz="1400" b="1" i="1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800">
                <a:ea typeface="+mn-lt"/>
                <a:cs typeface="+mn-lt"/>
              </a:rPr>
              <a:t>Grupo 4: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Bruno Silva 97931</a:t>
            </a:r>
          </a:p>
          <a:p>
            <a:pPr>
              <a:lnSpc>
                <a:spcPct val="90000"/>
              </a:lnSpc>
            </a:pPr>
            <a:r>
              <a:rPr lang="en-US" sz="1800">
                <a:ea typeface="+mn-lt"/>
                <a:cs typeface="+mn-lt"/>
              </a:rPr>
              <a:t>Marta Oliveira 97613</a:t>
            </a:r>
          </a:p>
          <a:p>
            <a:pPr>
              <a:lnSpc>
                <a:spcPct val="90000"/>
              </a:lnSpc>
            </a:pPr>
            <a:endParaRPr lang="en-US" sz="1400" b="1" i="1"/>
          </a:p>
        </p:txBody>
      </p:sp>
      <p:pic>
        <p:nvPicPr>
          <p:cNvPr id="48" name="Picture 48" descr="Diagram, venn diagram&#10;&#10;Description automatically generated">
            <a:extLst>
              <a:ext uri="{FF2B5EF4-FFF2-40B4-BE49-F238E27FC236}">
                <a16:creationId xmlns:a16="http://schemas.microsoft.com/office/drawing/2014/main" id="{E2496429-4632-0273-CA1E-5B336380E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41" y="681645"/>
            <a:ext cx="5914890" cy="5486060"/>
          </a:xfrm>
          <a:prstGeom prst="rect">
            <a:avLst/>
          </a:prstGeom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399CA7-CE47-1839-8D15-8D9001B779AD}"/>
              </a:ext>
            </a:extLst>
          </p:cNvPr>
          <p:cNvSpPr txBox="1"/>
          <p:nvPr/>
        </p:nvSpPr>
        <p:spPr>
          <a:xfrm>
            <a:off x="7620000" y="2274626"/>
            <a:ext cx="4070586" cy="10710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r>
              <a:rPr lang="en-US" b="1" i="1" err="1">
                <a:ea typeface="+mn-lt"/>
                <a:cs typeface="+mn-lt"/>
              </a:rPr>
              <a:t>Arquiteturas</a:t>
            </a:r>
            <a:r>
              <a:rPr lang="en-US" b="1" i="1">
                <a:ea typeface="+mn-lt"/>
                <a:cs typeface="+mn-lt"/>
              </a:rPr>
              <a:t> de Alto </a:t>
            </a:r>
            <a:r>
              <a:rPr lang="en-US" b="1" i="1" err="1">
                <a:ea typeface="+mn-lt"/>
                <a:cs typeface="+mn-lt"/>
              </a:rPr>
              <a:t>Desempenho</a:t>
            </a:r>
            <a:endParaRPr lang="en-US" err="1">
              <a:ea typeface="+mn-lt"/>
              <a:cs typeface="+mn-lt"/>
            </a:endParaRPr>
          </a:p>
          <a:p>
            <a:pPr algn="ctr">
              <a:lnSpc>
                <a:spcPct val="90000"/>
              </a:lnSpc>
              <a:spcBef>
                <a:spcPts val="900"/>
              </a:spcBef>
            </a:pPr>
            <a:r>
              <a:rPr lang="en-US">
                <a:ea typeface="+mn-lt"/>
                <a:cs typeface="+mn-lt"/>
              </a:rPr>
              <a:t>13 </a:t>
            </a:r>
            <a:r>
              <a:rPr lang="en-US" err="1">
                <a:ea typeface="+mn-lt"/>
                <a:cs typeface="+mn-lt"/>
              </a:rPr>
              <a:t>novembro</a:t>
            </a:r>
            <a:r>
              <a:rPr lang="en-US">
                <a:ea typeface="+mn-lt"/>
                <a:cs typeface="+mn-lt"/>
              </a:rPr>
              <a:t> 2022</a:t>
            </a:r>
          </a:p>
          <a:p>
            <a:pPr algn="ctr">
              <a:lnSpc>
                <a:spcPct val="90000"/>
              </a:lnSpc>
              <a:spcBef>
                <a:spcPts val="900"/>
              </a:spcBef>
            </a:pPr>
            <a:r>
              <a:rPr lang="en-US"/>
              <a:t>Professor António Borges</a:t>
            </a:r>
          </a:p>
        </p:txBody>
      </p:sp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2F7A46A2-03C6-B508-B3F7-EAC13D38A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9" y="108288"/>
            <a:ext cx="2743200" cy="10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E8BA2-A13D-599E-3256-CCEB24DE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27" y="223538"/>
            <a:ext cx="6977643" cy="1268984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Decoder-Parallel Implementation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A9B41A57-C07E-6103-6775-196F9BA25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33" y="1344355"/>
            <a:ext cx="6977643" cy="36119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Application of the property of local </a:t>
            </a:r>
            <a:r>
              <a:rPr lang="en-US" sz="2000" err="1">
                <a:ea typeface="+mn-lt"/>
                <a:cs typeface="+mn-lt"/>
              </a:rPr>
              <a:t>decodability</a:t>
            </a:r>
            <a:r>
              <a:rPr lang="en-US" sz="2000">
                <a:ea typeface="+mn-lt"/>
                <a:cs typeface="+mn-lt"/>
              </a:rPr>
              <a:t> to calculate c's</a:t>
            </a:r>
            <a:endParaRPr lang="en-US" sz="20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9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2F50CE-E6A8-192D-CCF9-EB249B73F8A4}"/>
              </a:ext>
            </a:extLst>
          </p:cNvPr>
          <p:cNvSpPr txBox="1"/>
          <p:nvPr/>
        </p:nvSpPr>
        <p:spPr>
          <a:xfrm>
            <a:off x="2602605" y="4521021"/>
            <a:ext cx="1809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7" descr="Calendar&#10;&#10;Description automatically generated">
            <a:extLst>
              <a:ext uri="{FF2B5EF4-FFF2-40B4-BE49-F238E27FC236}">
                <a16:creationId xmlns:a16="http://schemas.microsoft.com/office/drawing/2014/main" id="{9E13F5C1-B2DD-71F6-6918-D3D6852E9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527" y="4433207"/>
            <a:ext cx="3397876" cy="141522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932FB6-0605-99EB-D218-ECB311AAEFDE}"/>
              </a:ext>
            </a:extLst>
          </p:cNvPr>
          <p:cNvCxnSpPr/>
          <p:nvPr/>
        </p:nvCxnSpPr>
        <p:spPr>
          <a:xfrm>
            <a:off x="4289200" y="5303412"/>
            <a:ext cx="817808" cy="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5BDA8B-9BEB-479A-ABB2-B0C7DA41AC2C}"/>
              </a:ext>
            </a:extLst>
          </p:cNvPr>
          <p:cNvCxnSpPr>
            <a:cxnSpLocks/>
          </p:cNvCxnSpPr>
          <p:nvPr/>
        </p:nvCxnSpPr>
        <p:spPr>
          <a:xfrm>
            <a:off x="7369398" y="5357074"/>
            <a:ext cx="624624" cy="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4" descr="Text&#10;&#10;Description automatically generated">
            <a:extLst>
              <a:ext uri="{FF2B5EF4-FFF2-40B4-BE49-F238E27FC236}">
                <a16:creationId xmlns:a16="http://schemas.microsoft.com/office/drawing/2014/main" id="{009AE56B-B5FB-F918-CB11-C6081C1DC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048" y="4340615"/>
            <a:ext cx="3977425" cy="158967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DD2D67BF-03C0-FC99-54B9-5AAD877D0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5654" y="2144333"/>
            <a:ext cx="1399820" cy="2236631"/>
          </a:xfrm>
          <a:prstGeom prst="rect">
            <a:avLst/>
          </a:prstGeom>
        </p:spPr>
      </p:pic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B8F6D3C9-D38C-0E26-0A8A-163DA48BCDEB}"/>
              </a:ext>
            </a:extLst>
          </p:cNvPr>
          <p:cNvSpPr/>
          <p:nvPr/>
        </p:nvSpPr>
        <p:spPr>
          <a:xfrm>
            <a:off x="4013915" y="3262648"/>
            <a:ext cx="858591" cy="13952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AAA337CA-59CC-0492-B829-365BA5C3F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535" y="1100934"/>
            <a:ext cx="4471915" cy="31093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A9B0DE8-F6CB-F9C5-CB6A-1C55B7B2F8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539" y="5151316"/>
            <a:ext cx="1981372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0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F348-2649-1042-63C3-196AD441D1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93025" y="115888"/>
            <a:ext cx="4498975" cy="93662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/>
              <a:t>Decoder parallel-implementation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8311-7DB1-2C0A-3C00-1F957F757D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46574" y="1353854"/>
            <a:ext cx="4149725" cy="50292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20B0604020202020204" pitchFamily="34" charset="0"/>
              <a:buChar char="ü"/>
            </a:pPr>
            <a:r>
              <a:rPr lang="en-US" sz="1300" b="1">
                <a:ea typeface="+mn-lt"/>
                <a:cs typeface="+mn-lt"/>
              </a:rPr>
              <a:t>Implementation and cost:</a:t>
            </a:r>
            <a:endParaRPr lang="en-US" sz="1300">
              <a:ea typeface="+mn-lt"/>
              <a:cs typeface="+mn-lt"/>
            </a:endParaRP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US" sz="1400" b="1">
                <a:ea typeface="+mn-lt"/>
                <a:cs typeface="+mn-lt"/>
              </a:rPr>
              <a:t>12 x XOR'S:</a:t>
            </a:r>
            <a:r>
              <a:rPr lang="en-US" sz="1400">
                <a:ea typeface="+mn-lt"/>
                <a:cs typeface="+mn-lt"/>
              </a:rPr>
              <a:t> Application of the property of local </a:t>
            </a:r>
            <a:r>
              <a:rPr lang="en-US" sz="1400" err="1">
                <a:ea typeface="+mn-lt"/>
                <a:cs typeface="+mn-lt"/>
              </a:rPr>
              <a:t>decodability</a:t>
            </a:r>
            <a:r>
              <a:rPr lang="en-US" sz="1400">
                <a:ea typeface="+mn-lt"/>
                <a:cs typeface="+mn-lt"/>
              </a:rPr>
              <a:t>: calculate</a:t>
            </a:r>
            <a:r>
              <a:rPr lang="en-US" sz="1400"/>
              <a:t> c's</a:t>
            </a: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US" sz="1400" b="1"/>
              <a:t>3 x </a:t>
            </a:r>
            <a:r>
              <a:rPr lang="en-US" sz="1400" b="1" err="1"/>
              <a:t>mc_DECODER'S</a:t>
            </a:r>
            <a:r>
              <a:rPr lang="en-US" sz="1400" b="1"/>
              <a:t>:(3*6 and's, 3*2 </a:t>
            </a:r>
            <a:r>
              <a:rPr lang="en-US" sz="1400" b="1" err="1"/>
              <a:t>nand's</a:t>
            </a:r>
            <a:r>
              <a:rPr lang="en-US" sz="1400" b="1"/>
              <a:t> ,3*4 </a:t>
            </a:r>
            <a:r>
              <a:rPr lang="en-US" sz="1400" b="1" err="1"/>
              <a:t>or's</a:t>
            </a:r>
            <a:r>
              <a:rPr lang="en-US" sz="1400" b="1"/>
              <a:t> , 3*3 </a:t>
            </a:r>
            <a:r>
              <a:rPr lang="en-US" sz="1400" b="1" err="1"/>
              <a:t>nor's</a:t>
            </a:r>
            <a:r>
              <a:rPr lang="en-US" sz="1400" b="1"/>
              <a:t>) </a:t>
            </a:r>
            <a:r>
              <a:rPr lang="en-US" sz="1400"/>
              <a:t>: Check if there's error or not in bits y1 to y7. </a:t>
            </a: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US" sz="1400" b="1"/>
              <a:t>1 x NOR3bit:</a:t>
            </a:r>
            <a:r>
              <a:rPr lang="en-US" sz="1400"/>
              <a:t> Checks Validation (maximum 2 error)</a:t>
            </a: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US" sz="1400" b="1"/>
              <a:t>3 x AND'S: </a:t>
            </a:r>
            <a:r>
              <a:rPr lang="en-US" sz="1400"/>
              <a:t>Calculates m'0,m'1,m'2,m'3</a:t>
            </a: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US" sz="1400" b="1"/>
              <a:t>3 x XOR 4bit:  </a:t>
            </a:r>
            <a:r>
              <a:rPr lang="en-US" sz="1400"/>
              <a:t>Calculates D's (to check if there's no error or error in bit y0).</a:t>
            </a: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US" sz="1400" b="1">
                <a:ea typeface="+mn-lt"/>
                <a:cs typeface="+mn-lt"/>
              </a:rPr>
              <a:t>1 x NOR3bit:</a:t>
            </a:r>
            <a:r>
              <a:rPr lang="en-US" sz="1400">
                <a:ea typeface="+mn-lt"/>
                <a:cs typeface="+mn-lt"/>
              </a:rPr>
              <a:t> To calculate D final.</a:t>
            </a: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US" sz="1400" b="1"/>
              <a:t>1 x XOR:</a:t>
            </a:r>
            <a:r>
              <a:rPr lang="en-US" sz="1400"/>
              <a:t> To check Y0.</a:t>
            </a:r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US" sz="1400" b="1"/>
              <a:t>1 x AND</a:t>
            </a:r>
            <a:endParaRPr lang="en-US" sz="1400"/>
          </a:p>
          <a:p>
            <a:pPr marL="914400" lvl="1" indent="-457200">
              <a:lnSpc>
                <a:spcPct val="90000"/>
              </a:lnSpc>
              <a:buAutoNum type="arabicPeriod"/>
            </a:pPr>
            <a:r>
              <a:rPr lang="en-US" sz="1400" b="1"/>
              <a:t>1 x XOR:</a:t>
            </a:r>
            <a:r>
              <a:rPr lang="en-US" sz="1400"/>
              <a:t> To compare to Y0.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400" b="1"/>
              <a:t>Total Cost: </a:t>
            </a:r>
            <a:r>
              <a:rPr lang="en-US" sz="1400"/>
              <a:t>14 </a:t>
            </a:r>
            <a:r>
              <a:rPr lang="en-US" sz="1400" err="1"/>
              <a:t>xor</a:t>
            </a:r>
            <a:r>
              <a:rPr lang="en-US" sz="1400"/>
              <a:t> gates + 3 xor4bit gates + 22 and gates + 9 nor gates + 2 nor3bit gates + 6 </a:t>
            </a:r>
            <a:r>
              <a:rPr lang="en-US" sz="1400" err="1"/>
              <a:t>nand</a:t>
            </a:r>
            <a:r>
              <a:rPr lang="en-US" sz="1400"/>
              <a:t> gates + 12 or gates</a:t>
            </a:r>
            <a:endParaRPr lang="en-US"/>
          </a:p>
          <a:p>
            <a:pPr>
              <a:lnSpc>
                <a:spcPct val="90000"/>
              </a:lnSpc>
              <a:buFont typeface="Wingdings"/>
              <a:buChar char="ü"/>
            </a:pPr>
            <a:r>
              <a:rPr lang="en-US" sz="1400" b="1"/>
              <a:t>Propagation delay </a:t>
            </a:r>
          </a:p>
          <a:p>
            <a:pPr marL="228600" lvl="1" indent="0">
              <a:lnSpc>
                <a:spcPct val="90000"/>
              </a:lnSpc>
              <a:buNone/>
            </a:pPr>
            <a:r>
              <a:rPr lang="en-US" sz="1400">
                <a:ea typeface="+mn-lt"/>
                <a:cs typeface="+mn-lt"/>
              </a:rPr>
              <a:t>2 </a:t>
            </a:r>
            <a:r>
              <a:rPr lang="en-US" sz="1400" err="1">
                <a:ea typeface="+mn-lt"/>
                <a:cs typeface="+mn-lt"/>
              </a:rPr>
              <a:t>xor</a:t>
            </a:r>
            <a:r>
              <a:rPr lang="en-US" sz="1400"/>
              <a:t> gates + 1 xor4bits gate + 1 </a:t>
            </a:r>
            <a:r>
              <a:rPr lang="en-US" sz="1400" err="1"/>
              <a:t>nand</a:t>
            </a:r>
            <a:r>
              <a:rPr lang="en-US" sz="1400"/>
              <a:t> gate +  2 nor3bit + 3 and gates  + 1 or gate + 1 nor gate</a:t>
            </a:r>
            <a:endParaRPr lang="en-US"/>
          </a:p>
          <a:p>
            <a:pPr lvl="1" indent="-457200">
              <a:lnSpc>
                <a:spcPct val="90000"/>
              </a:lnSpc>
              <a:buFont typeface="Wingdings"/>
              <a:buChar char="ü"/>
            </a:pPr>
            <a:endParaRPr lang="en-US" sz="100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AD14F67-AB59-5439-4C47-047E7F13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6" y="3917282"/>
            <a:ext cx="8049200" cy="2984166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41A7EBE0-7363-3F84-318B-E95F56A87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" y="67769"/>
            <a:ext cx="7568835" cy="379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2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D7DC1-BBC1-F4CB-CE76-17272182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89" y="340328"/>
            <a:ext cx="7195356" cy="1042877"/>
          </a:xfrm>
        </p:spPr>
        <p:txBody>
          <a:bodyPr anchor="b">
            <a:normAutofit/>
          </a:bodyPr>
          <a:lstStyle/>
          <a:p>
            <a:r>
              <a:rPr lang="en-US" err="1"/>
              <a:t>mcDecoder</a:t>
            </a:r>
            <a:r>
              <a:rPr lang="en-US"/>
              <a:t> Implementation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Diagram&#10;&#10;Description automatically generated">
            <a:extLst>
              <a:ext uri="{FF2B5EF4-FFF2-40B4-BE49-F238E27FC236}">
                <a16:creationId xmlns:a16="http://schemas.microsoft.com/office/drawing/2014/main" id="{DD507163-4B6E-D90B-F0C2-A86D354EE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83" y="1557785"/>
            <a:ext cx="6516969" cy="4157407"/>
          </a:xfrm>
        </p:spPr>
      </p:pic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395BE20A-94EE-3964-9736-5B805EE51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612" y="2756422"/>
            <a:ext cx="4685762" cy="135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5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A608-014B-B977-9EC0-89876E48C0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45325" y="71438"/>
            <a:ext cx="5146675" cy="1581150"/>
          </a:xfrm>
        </p:spPr>
        <p:txBody>
          <a:bodyPr>
            <a:normAutofit fontScale="90000"/>
          </a:bodyPr>
          <a:lstStyle/>
          <a:p>
            <a:r>
              <a:rPr lang="en-US"/>
              <a:t>Encoder-Serial 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D5F5B-8D3F-7B3D-C844-9F1892D10A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160588"/>
            <a:ext cx="7335838" cy="360045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EDFE13C-DF6F-FC4E-AFAF-39E3B8B0E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" y="286804"/>
            <a:ext cx="7003958" cy="46253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37DFBE-603B-52F3-4074-0B25921489B6}"/>
              </a:ext>
            </a:extLst>
          </p:cNvPr>
          <p:cNvSpPr txBox="1"/>
          <p:nvPr/>
        </p:nvSpPr>
        <p:spPr>
          <a:xfrm>
            <a:off x="7128111" y="1219769"/>
            <a:ext cx="4694261" cy="591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900"/>
              </a:spcBef>
              <a:buFont typeface="Wingdings,Sans-Serif"/>
              <a:buChar char="ü"/>
            </a:pPr>
            <a:r>
              <a:rPr lang="en-US" sz="1600" b="1">
                <a:ea typeface="+mn-lt"/>
                <a:cs typeface="+mn-lt"/>
              </a:rPr>
              <a:t>Implementation:</a:t>
            </a:r>
            <a:endParaRPr lang="en-US" sz="1600">
              <a:ea typeface="+mn-lt"/>
              <a:cs typeface="+mn-lt"/>
            </a:endParaRPr>
          </a:p>
          <a:p>
            <a:pPr marL="914400" lvl="1" indent="-457200">
              <a:lnSpc>
                <a:spcPct val="90000"/>
              </a:lnSpc>
              <a:spcBef>
                <a:spcPts val="900"/>
              </a:spcBef>
              <a:buAutoNum type="arabicPeriod"/>
            </a:pPr>
            <a:r>
              <a:rPr lang="en-US" sz="1600" b="1"/>
              <a:t>1 x </a:t>
            </a:r>
            <a:r>
              <a:rPr lang="en-US" sz="1600" b="1">
                <a:ea typeface="+mn-lt"/>
                <a:cs typeface="+mn-lt"/>
              </a:rPr>
              <a:t>D-type </a:t>
            </a:r>
            <a:r>
              <a:rPr lang="en-US" sz="1600" b="1"/>
              <a:t>flip-flop :</a:t>
            </a:r>
            <a:r>
              <a:rPr lang="en-US" sz="1600"/>
              <a:t> stores values of m</a:t>
            </a:r>
            <a:r>
              <a:rPr lang="en-US" sz="1600" baseline="-25000"/>
              <a:t>i</a:t>
            </a:r>
          </a:p>
          <a:p>
            <a:pPr marL="914400" lvl="1" indent="-457200">
              <a:lnSpc>
                <a:spcPct val="90000"/>
              </a:lnSpc>
              <a:spcBef>
                <a:spcPts val="900"/>
              </a:spcBef>
              <a:buAutoNum type="arabicPeriod"/>
            </a:pPr>
            <a:r>
              <a:rPr lang="en-US" sz="1600" b="1"/>
              <a:t>1 x 3bit </a:t>
            </a:r>
            <a:r>
              <a:rPr lang="en-US" sz="1600" b="1" err="1"/>
              <a:t>binCnt</a:t>
            </a:r>
            <a:r>
              <a:rPr lang="en-US" sz="1600" b="1"/>
              <a:t>: </a:t>
            </a:r>
            <a:r>
              <a:rPr lang="en-US" sz="1600"/>
              <a:t>tells </a:t>
            </a:r>
            <a:r>
              <a:rPr lang="en-US" sz="1600" i="1"/>
              <a:t>control </a:t>
            </a:r>
            <a:r>
              <a:rPr lang="en-US" sz="1600"/>
              <a:t>which state is going to be </a:t>
            </a:r>
            <a:r>
              <a:rPr lang="en-US" sz="1600">
                <a:ea typeface="+mn-lt"/>
                <a:cs typeface="+mn-lt"/>
              </a:rPr>
              <a:t>handled next.</a:t>
            </a:r>
          </a:p>
          <a:p>
            <a:pPr marL="914400" lvl="1" indent="-457200">
              <a:lnSpc>
                <a:spcPct val="90000"/>
              </a:lnSpc>
              <a:spcBef>
                <a:spcPts val="900"/>
              </a:spcBef>
              <a:buAutoNum type="arabicPeriod"/>
            </a:pPr>
            <a:r>
              <a:rPr lang="en-US" sz="1600" b="1"/>
              <a:t>1 x control unit: </a:t>
            </a:r>
            <a:r>
              <a:rPr lang="en-US" sz="1600"/>
              <a:t>controls execution of the system and manages the main control signals.</a:t>
            </a:r>
          </a:p>
          <a:p>
            <a:pPr marL="914400" lvl="1" indent="-457200">
              <a:lnSpc>
                <a:spcPct val="90000"/>
              </a:lnSpc>
              <a:spcBef>
                <a:spcPts val="900"/>
              </a:spcBef>
              <a:buAutoNum type="arabicPeriod"/>
            </a:pPr>
            <a:r>
              <a:rPr lang="en-US" sz="1600"/>
              <a:t> </a:t>
            </a:r>
            <a:r>
              <a:rPr lang="en-US" sz="1600" b="1"/>
              <a:t>2 x 8 bit par register's: </a:t>
            </a:r>
            <a:r>
              <a:rPr lang="en-US" sz="1600">
                <a:ea typeface="+mn-lt"/>
                <a:cs typeface="+mn-lt"/>
              </a:rPr>
              <a:t>First one maintains in register value of x calculated. The other one is responsible to send the final output.</a:t>
            </a:r>
            <a:endParaRPr lang="en-US" sz="1600"/>
          </a:p>
          <a:p>
            <a:pPr marL="914400" lvl="1" indent="-457200">
              <a:lnSpc>
                <a:spcPct val="90000"/>
              </a:lnSpc>
              <a:spcBef>
                <a:spcPts val="900"/>
              </a:spcBef>
              <a:buAutoNum type="arabicPeriod"/>
            </a:pPr>
            <a:r>
              <a:rPr lang="en-US" sz="1600" b="1"/>
              <a:t>1 x block of 8 And2bit:</a:t>
            </a:r>
            <a:r>
              <a:rPr lang="en-US" sz="1600"/>
              <a:t> 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Receives the value of k and sends to output the value of m</a:t>
            </a:r>
            <a:r>
              <a:rPr lang="en-US" sz="1600" baseline="-25000">
                <a:ea typeface="+mn-lt"/>
                <a:cs typeface="+mn-lt"/>
              </a:rPr>
              <a:t>i</a:t>
            </a:r>
            <a:r>
              <a:rPr lang="en-US" sz="1600">
                <a:ea typeface="+mn-lt"/>
                <a:cs typeface="+mn-lt"/>
              </a:rPr>
              <a:t> in the pretended positions</a:t>
            </a:r>
            <a:endParaRPr lang="en-US" sz="1600"/>
          </a:p>
          <a:p>
            <a:pPr marL="914400" lvl="1" indent="-457200">
              <a:lnSpc>
                <a:spcPct val="90000"/>
              </a:lnSpc>
              <a:spcBef>
                <a:spcPts val="900"/>
              </a:spcBef>
              <a:buAutoNum type="arabicPeriod"/>
            </a:pPr>
            <a:r>
              <a:rPr lang="en-US" sz="1600" b="1"/>
              <a:t>1 x block of 8 Xor2bit: </a:t>
            </a:r>
            <a:br>
              <a:rPr lang="en-US" sz="1600" b="1"/>
            </a:br>
            <a:r>
              <a:rPr lang="en-US" sz="1600"/>
              <a:t>Calculates the x values in the positions that </a:t>
            </a:r>
            <a:r>
              <a:rPr lang="en-US" sz="1600">
                <a:ea typeface="+mn-lt"/>
                <a:cs typeface="+mn-lt"/>
              </a:rPr>
              <a:t>mi</a:t>
            </a:r>
            <a:r>
              <a:rPr lang="en-US" sz="1600"/>
              <a:t> is required</a:t>
            </a:r>
          </a:p>
          <a:p>
            <a:pPr marL="914400" lvl="1" indent="-457200">
              <a:lnSpc>
                <a:spcPct val="90000"/>
              </a:lnSpc>
              <a:spcBef>
                <a:spcPts val="900"/>
              </a:spcBef>
              <a:buAutoNum type="arabicPeriod"/>
            </a:pPr>
            <a:r>
              <a:rPr lang="en-US" sz="1600" b="1"/>
              <a:t>1 x and gate,  1 x or gate:</a:t>
            </a:r>
            <a:br>
              <a:rPr lang="en-US" sz="1600" b="1"/>
            </a:br>
            <a:r>
              <a:rPr lang="en-US" sz="1600"/>
              <a:t>Determine if the output is valid</a:t>
            </a:r>
            <a:endParaRPr lang="en-US" sz="1600" b="1"/>
          </a:p>
          <a:p>
            <a:pPr lvl="1">
              <a:lnSpc>
                <a:spcPct val="90000"/>
              </a:lnSpc>
              <a:spcBef>
                <a:spcPts val="900"/>
              </a:spcBef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5CE7D-6B53-999C-3A24-935F95D276C4}"/>
              </a:ext>
            </a:extLst>
          </p:cNvPr>
          <p:cNvSpPr txBox="1"/>
          <p:nvPr/>
        </p:nvSpPr>
        <p:spPr>
          <a:xfrm>
            <a:off x="270112" y="5115066"/>
            <a:ext cx="66305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Implementation </a:t>
            </a:r>
            <a:r>
              <a:rPr lang="en-US" b="1"/>
              <a:t>cost:  </a:t>
            </a:r>
            <a:r>
              <a:rPr lang="en-US"/>
              <a:t>20 d-type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/>
              <a:t>flip-flop + 10 </a:t>
            </a:r>
            <a:r>
              <a:rPr lang="en-US" err="1"/>
              <a:t>xor</a:t>
            </a:r>
            <a:r>
              <a:rPr lang="en-US"/>
              <a:t> gates + 10 and gate + 4 </a:t>
            </a:r>
            <a:r>
              <a:rPr lang="en-US" err="1"/>
              <a:t>nand</a:t>
            </a:r>
            <a:r>
              <a:rPr lang="en-US"/>
              <a:t> gates + 1 nor gate + 1 or gate</a:t>
            </a:r>
          </a:p>
        </p:txBody>
      </p:sp>
    </p:spTree>
    <p:extLst>
      <p:ext uri="{BB962C8B-B14F-4D97-AF65-F5344CB8AC3E}">
        <p14:creationId xmlns:p14="http://schemas.microsoft.com/office/powerpoint/2010/main" val="228320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FB67-5076-DF1B-3DE3-90EB37CC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96" y="234270"/>
            <a:ext cx="7335835" cy="1268984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Encoder-Serial 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E91A8-1E74-169C-6532-14352308CEB9}"/>
              </a:ext>
            </a:extLst>
          </p:cNvPr>
          <p:cNvSpPr txBox="1"/>
          <p:nvPr/>
        </p:nvSpPr>
        <p:spPr>
          <a:xfrm>
            <a:off x="413716" y="983092"/>
            <a:ext cx="946813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/>
              <a:t>The system functionality is based on this </a:t>
            </a:r>
            <a:r>
              <a:rPr lang="en-US">
                <a:ea typeface="+mn-lt"/>
                <a:cs typeface="+mn-lt"/>
              </a:rPr>
              <a:t>excerpt </a:t>
            </a:r>
            <a:r>
              <a:rPr lang="en-US"/>
              <a:t>of code bellow where, sequentially, the value of m enters and therefore the value of k validates if 'm' is needed to calculate the y position in question.</a:t>
            </a:r>
          </a:p>
          <a:p>
            <a:pPr marL="285750" indent="-285750">
              <a:buFont typeface="Wingdings"/>
              <a:buChar char="ü"/>
            </a:pPr>
            <a:endParaRPr lang="en-US"/>
          </a:p>
        </p:txBody>
      </p:sp>
      <p:pic>
        <p:nvPicPr>
          <p:cNvPr id="6" name="Picture 8" descr="Text, letter&#10;&#10;Description automatically generated">
            <a:extLst>
              <a:ext uri="{FF2B5EF4-FFF2-40B4-BE49-F238E27FC236}">
                <a16:creationId xmlns:a16="http://schemas.microsoft.com/office/drawing/2014/main" id="{AB3F1456-15F1-DA50-CF3E-A9480F427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07" y="3941494"/>
            <a:ext cx="3575599" cy="1721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3C449F-E40D-F535-1B2F-2B85CE7D4BC3}"/>
              </a:ext>
            </a:extLst>
          </p:cNvPr>
          <p:cNvSpPr txBox="1"/>
          <p:nvPr/>
        </p:nvSpPr>
        <p:spPr>
          <a:xfrm>
            <a:off x="419115" y="1953265"/>
            <a:ext cx="997423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/>
              <a:t>This system has 6 States:</a:t>
            </a:r>
          </a:p>
          <a:p>
            <a:pPr marL="742950" lvl="1" indent="-285750">
              <a:buFont typeface="Wingdings"/>
              <a:buChar char="ü"/>
            </a:pPr>
            <a:r>
              <a:rPr lang="en-US"/>
              <a:t>First 4 states serve to introduce M0,M1,M2,M3 into the system (the last one also serves to present the result, because the value of x it's already valid so it can be sent to the output).  </a:t>
            </a:r>
          </a:p>
          <a:p>
            <a:pPr marL="742950" lvl="1" indent="-285750">
              <a:buFont typeface="Wingdings"/>
              <a:buChar char="ü"/>
            </a:pPr>
            <a:r>
              <a:rPr lang="en-US">
                <a:latin typeface="Neue Haas Grotesk Text Pro"/>
              </a:rPr>
              <a:t>The fifth state only serves to present the result</a:t>
            </a:r>
            <a:endParaRPr lang="en-US"/>
          </a:p>
          <a:p>
            <a:pPr marL="742950" lvl="1" indent="-285750">
              <a:buFont typeface="Wingdings"/>
              <a:buChar char="ü"/>
            </a:pPr>
            <a:r>
              <a:rPr lang="en-US"/>
              <a:t>And finally, the last state serves to reset the system</a:t>
            </a:r>
          </a:p>
          <a:p>
            <a:pPr marL="285750" indent="-285750">
              <a:buFont typeface="Wingdings"/>
              <a:buChar char="ü"/>
            </a:pPr>
            <a:endParaRPr lang="en-US"/>
          </a:p>
        </p:txBody>
      </p:sp>
      <p:pic>
        <p:nvPicPr>
          <p:cNvPr id="13" name="Picture 13" descr="States&#10;">
            <a:extLst>
              <a:ext uri="{FF2B5EF4-FFF2-40B4-BE49-F238E27FC236}">
                <a16:creationId xmlns:a16="http://schemas.microsoft.com/office/drawing/2014/main" id="{875B30F8-C366-E24A-235B-46FB80227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136" y="3982752"/>
            <a:ext cx="5448997" cy="1396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0B6867-F2B5-FE15-7059-39754394EEE7}"/>
              </a:ext>
            </a:extLst>
          </p:cNvPr>
          <p:cNvSpPr txBox="1"/>
          <p:nvPr/>
        </p:nvSpPr>
        <p:spPr>
          <a:xfrm>
            <a:off x="4733155" y="5375877"/>
            <a:ext cx="10763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States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CCA4A-C938-3361-FB5F-A17583C7FE53}"/>
              </a:ext>
            </a:extLst>
          </p:cNvPr>
          <p:cNvSpPr txBox="1"/>
          <p:nvPr/>
        </p:nvSpPr>
        <p:spPr>
          <a:xfrm>
            <a:off x="834443" y="5666705"/>
            <a:ext cx="2084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Excerpt of code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39466492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720</Words>
  <Application>Microsoft Office PowerPoint</Application>
  <PresentationFormat>Ecrã Panorâmico</PresentationFormat>
  <Paragraphs>51</Paragraphs>
  <Slides>6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3" baseType="lpstr">
      <vt:lpstr>Arial</vt:lpstr>
      <vt:lpstr>Calibri</vt:lpstr>
      <vt:lpstr>Neue Haas Grotesk Text Pro</vt:lpstr>
      <vt:lpstr>Whitney</vt:lpstr>
      <vt:lpstr>Wingdings</vt:lpstr>
      <vt:lpstr>Wingdings,Sans-Serif</vt:lpstr>
      <vt:lpstr>PunchcardVTI</vt:lpstr>
      <vt:lpstr>Hamming Codes[8,4,4]2</vt:lpstr>
      <vt:lpstr>Decoder-Parallel Implementation</vt:lpstr>
      <vt:lpstr>Decoder parallel-implementation</vt:lpstr>
      <vt:lpstr>mcDecoder Implementation</vt:lpstr>
      <vt:lpstr>Encoder-Serial Implementation</vt:lpstr>
      <vt:lpstr>Encoder-Serial 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Marta Oliveira</cp:lastModifiedBy>
  <cp:revision>1</cp:revision>
  <dcterms:created xsi:type="dcterms:W3CDTF">2022-11-09T17:40:10Z</dcterms:created>
  <dcterms:modified xsi:type="dcterms:W3CDTF">2022-11-16T14:48:28Z</dcterms:modified>
</cp:coreProperties>
</file>