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5D1"/>
    <a:srgbClr val="8C3FC5"/>
    <a:srgbClr val="D5B8EA"/>
    <a:srgbClr val="23C9D0"/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837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66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209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64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4212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830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36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14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rtl="0"/>
            <a:fld id="{183AC7C0-31C0-46B3-8A28-51040C5FC0CA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129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2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D12C4-8F5E-446E-AC0D-58376077CB38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50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396B5F-DDEE-467A-84EF-6540690FE01E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247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B06180-E058-4DC8-9735-B4D8D954439C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260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3AC7C0-31C0-46B3-8A28-51040C5FC0CA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11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7E5DC7-43BC-4D19-AFB0-ACE968BFB9B5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183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966AAA-2638-4076-B3F6-398C716FA2CF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6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055BAD-E8C2-4FE4-B7A7-967AEFD1FB3D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9645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83AC7C0-31C0-46B3-8A28-51040C5FC0CA}" type="datetime1">
              <a:rPr lang="pt-PT" noProof="0" smtClean="0"/>
              <a:t>12/12/2021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7C5A-B080-4CBC-BB45-6281AD506A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5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88284" y="2863979"/>
            <a:ext cx="9144000" cy="954770"/>
          </a:xfrm>
        </p:spPr>
        <p:txBody>
          <a:bodyPr>
            <a:normAutofit/>
          </a:bodyPr>
          <a:lstStyle/>
          <a:p>
            <a:r>
              <a:rPr lang="pt-PT" dirty="0" smtClean="0">
                <a:latin typeface="Californian FB" panose="0207040306080B030204" pitchFamily="18" charset="0"/>
                <a:cs typeface="Arial" panose="020B0604020202020204" pitchFamily="34" charset="0"/>
              </a:rPr>
              <a:t>Tetris</a:t>
            </a:r>
            <a:endParaRPr lang="pt-PT" dirty="0">
              <a:latin typeface="Californian FB" panose="0207040306080B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43260" y="4591652"/>
            <a:ext cx="9144000" cy="1646297"/>
          </a:xfrm>
        </p:spPr>
        <p:txBody>
          <a:bodyPr>
            <a:normAutofit lnSpcReduction="10000"/>
          </a:bodyPr>
          <a:lstStyle/>
          <a:p>
            <a:r>
              <a:rPr lang="pt-PT" sz="2200" i="1" dirty="0" smtClean="0"/>
              <a:t>Universidade de Aveiro</a:t>
            </a:r>
          </a:p>
          <a:p>
            <a:endParaRPr lang="pt-PT" sz="2200" dirty="0" smtClean="0"/>
          </a:p>
          <a:p>
            <a:r>
              <a:rPr lang="pt-PT" sz="2200" i="1" dirty="0" smtClean="0"/>
              <a:t>Departamento de Eletrónica, Telecomunicações e Informática</a:t>
            </a:r>
          </a:p>
          <a:p>
            <a:r>
              <a:rPr lang="pt-PT" sz="2200" i="1" dirty="0" smtClean="0"/>
              <a:t>Inteligência Artificial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9" y="302498"/>
            <a:ext cx="3999306" cy="178857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87469" y="3357084"/>
            <a:ext cx="4070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Marta Oliveira – 97613</a:t>
            </a:r>
          </a:p>
          <a:p>
            <a:pPr algn="just"/>
            <a:r>
              <a:rPr lang="pt-PT" dirty="0"/>
              <a:t>Mariana Silva – 98392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53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geral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0" y="2273810"/>
            <a:ext cx="9613861" cy="3599316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0981492" y="939754"/>
            <a:ext cx="74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1</a:t>
            </a:r>
            <a:endParaRPr lang="pt-PT" dirty="0"/>
          </a:p>
        </p:txBody>
      </p:sp>
      <p:grpSp>
        <p:nvGrpSpPr>
          <p:cNvPr id="16" name="Grupo 15"/>
          <p:cNvGrpSpPr/>
          <p:nvPr/>
        </p:nvGrpSpPr>
        <p:grpSpPr>
          <a:xfrm>
            <a:off x="263486" y="3477260"/>
            <a:ext cx="11271922" cy="1192415"/>
            <a:chOff x="376421" y="3497618"/>
            <a:chExt cx="11271922" cy="1192415"/>
          </a:xfrm>
        </p:grpSpPr>
        <p:sp>
          <p:nvSpPr>
            <p:cNvPr id="8" name="Oval 7"/>
            <p:cNvSpPr/>
            <p:nvPr/>
          </p:nvSpPr>
          <p:spPr>
            <a:xfrm>
              <a:off x="376421" y="3497618"/>
              <a:ext cx="1980356" cy="1151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Peça</a:t>
              </a:r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070274" y="3538333"/>
              <a:ext cx="1980356" cy="1151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Escolher movimento</a:t>
              </a:r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974134" y="3538333"/>
              <a:ext cx="3478783" cy="1059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Calcular </a:t>
              </a:r>
              <a:r>
                <a:rPr lang="pt-PT" dirty="0">
                  <a:solidFill>
                    <a:schemeClr val="tx1"/>
                  </a:solidFill>
                </a:rPr>
                <a:t>possibilidades e rotações possíveis</a:t>
              </a:r>
            </a:p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667987" y="3523630"/>
              <a:ext cx="1980356" cy="1151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Enviar </a:t>
              </a:r>
              <a:r>
                <a:rPr lang="pt-PT" i="1" dirty="0" err="1" smtClean="0">
                  <a:solidFill>
                    <a:schemeClr val="tx1"/>
                  </a:solidFill>
                </a:rPr>
                <a:t>key’s</a:t>
              </a:r>
              <a:r>
                <a:rPr lang="pt-PT" dirty="0" smtClean="0">
                  <a:solidFill>
                    <a:schemeClr val="tx1"/>
                  </a:solidFill>
                </a:rPr>
                <a:t> para server</a:t>
              </a:r>
              <a:endParaRPr lang="pt-PT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exão reta unidirecional 9"/>
            <p:cNvCxnSpPr>
              <a:stCxn id="8" idx="6"/>
              <a:endCxn id="18" idx="2"/>
            </p:cNvCxnSpPr>
            <p:nvPr/>
          </p:nvCxnSpPr>
          <p:spPr>
            <a:xfrm flipV="1">
              <a:off x="2356777" y="4067952"/>
              <a:ext cx="617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unidirecional 22"/>
            <p:cNvCxnSpPr/>
            <p:nvPr/>
          </p:nvCxnSpPr>
          <p:spPr>
            <a:xfrm flipV="1">
              <a:off x="6452917" y="4070184"/>
              <a:ext cx="617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unidirecional 23"/>
            <p:cNvCxnSpPr/>
            <p:nvPr/>
          </p:nvCxnSpPr>
          <p:spPr>
            <a:xfrm flipV="1">
              <a:off x="9050630" y="4067952"/>
              <a:ext cx="617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1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Função Matriz</a:t>
            </a:r>
            <a:br>
              <a:rPr lang="pt-PT" i="1" dirty="0"/>
            </a:br>
            <a:r>
              <a:rPr lang="pt-PT" sz="2800" i="1" dirty="0" err="1"/>
              <a:t>Def</a:t>
            </a:r>
            <a:r>
              <a:rPr lang="pt-PT" sz="2800" i="1" dirty="0"/>
              <a:t> </a:t>
            </a:r>
            <a:r>
              <a:rPr lang="pt-PT" sz="2800" i="1" dirty="0" err="1"/>
              <a:t>grid</a:t>
            </a:r>
            <a:r>
              <a:rPr lang="pt-PT" i="1" dirty="0"/>
              <a:t>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115378"/>
            <a:ext cx="5207731" cy="390086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2200" dirty="0" smtClean="0"/>
              <a:t>As dimensões do jogo são 10 por 30.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2200" dirty="0" smtClean="0"/>
              <a:t>As peças são representadas por blocos e  game representa </a:t>
            </a:r>
            <a:r>
              <a:rPr lang="pt-PT" sz="2200" dirty="0"/>
              <a:t>a</a:t>
            </a:r>
            <a:r>
              <a:rPr lang="pt-PT" sz="2200" dirty="0" smtClean="0"/>
              <a:t> lista de peças que caíram.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2200" dirty="0" smtClean="0"/>
              <a:t>A criação da matriz foi feita com base numa lista de listas que representa as posições ocupadas pelos  blocos.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6981908" y="2201356"/>
            <a:ext cx="41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Peça I=</a:t>
            </a:r>
            <a:r>
              <a:rPr lang="pt-PT" dirty="0"/>
              <a:t>[2,2],[3,2],[4,2],[5,2</a:t>
            </a:r>
            <a:r>
              <a:rPr lang="pt-PT" dirty="0" smtClean="0"/>
              <a:t>]</a:t>
            </a:r>
            <a:endParaRPr lang="pt-PT" dirty="0"/>
          </a:p>
        </p:txBody>
      </p:sp>
      <p:sp>
        <p:nvSpPr>
          <p:cNvPr id="6" name="Seta para a direita 5"/>
          <p:cNvSpPr/>
          <p:nvPr/>
        </p:nvSpPr>
        <p:spPr>
          <a:xfrm rot="5400000">
            <a:off x="7760459" y="2699513"/>
            <a:ext cx="564023" cy="282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671165" y="3110349"/>
            <a:ext cx="74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Bloco</a:t>
            </a:r>
            <a:endParaRPr lang="pt-PT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981492" y="939754"/>
            <a:ext cx="74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66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485" y="753228"/>
            <a:ext cx="9613861" cy="1080938"/>
          </a:xfrm>
        </p:spPr>
        <p:txBody>
          <a:bodyPr/>
          <a:lstStyle/>
          <a:p>
            <a:r>
              <a:rPr lang="pt-PT" dirty="0" smtClean="0"/>
              <a:t>Calcular heurísticas 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06446" y="939754"/>
            <a:ext cx="589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3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1911078"/>
            <a:ext cx="121920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 smtClean="0"/>
              <a:t>O cálculo das heurísticas foi baseado em 4 funções: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600" b="1" dirty="0" smtClean="0"/>
              <a:t>Altura agregada (</a:t>
            </a:r>
            <a:r>
              <a:rPr lang="pt-PT" sz="1600" b="1" i="1" dirty="0" err="1" smtClean="0"/>
              <a:t>aggregate_height</a:t>
            </a:r>
            <a:r>
              <a:rPr lang="pt-PT" sz="1600" b="1" dirty="0" smtClean="0"/>
              <a:t>):</a:t>
            </a:r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É feita a soma das alturas de cada coluna para ser escolhida a posição onde a altura será menor após queda da peça.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600" b="1" dirty="0"/>
              <a:t>Números de </a:t>
            </a:r>
            <a:r>
              <a:rPr lang="pt-PT" sz="1600" b="1" dirty="0" smtClean="0"/>
              <a:t>buracos (</a:t>
            </a:r>
            <a:r>
              <a:rPr lang="pt-PT" sz="1600" b="1" i="1" dirty="0" err="1" smtClean="0"/>
              <a:t>nr_holes</a:t>
            </a:r>
            <a:r>
              <a:rPr lang="pt-PT" sz="1600" b="1" dirty="0" smtClean="0"/>
              <a:t>):</a:t>
            </a:r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É analisada a matriz e verifica-se quantos buracos existem.</a:t>
            </a:r>
          </a:p>
          <a:p>
            <a:pPr algn="just">
              <a:lnSpc>
                <a:spcPct val="150000"/>
              </a:lnSpc>
            </a:pPr>
            <a:r>
              <a:rPr lang="pt-PT" sz="1600" b="1" dirty="0" smtClean="0"/>
              <a:t>Número de linhas completas (</a:t>
            </a:r>
            <a:r>
              <a:rPr lang="pt-PT" sz="1600" b="1" i="1" dirty="0" err="1" smtClean="0"/>
              <a:t>complete_lines</a:t>
            </a:r>
            <a:r>
              <a:rPr lang="pt-PT" sz="1600" b="1" dirty="0" smtClean="0"/>
              <a:t>):</a:t>
            </a:r>
          </a:p>
          <a:p>
            <a:pPr algn="just">
              <a:lnSpc>
                <a:spcPct val="150000"/>
              </a:lnSpc>
            </a:pPr>
            <a:r>
              <a:rPr lang="pt-PT" sz="1600" dirty="0"/>
              <a:t>S</a:t>
            </a:r>
            <a:r>
              <a:rPr lang="pt-PT" sz="1600" dirty="0" smtClean="0"/>
              <a:t>e a lista da nossa matriz estiver toda com 1’s significa que se formou uma linha completa.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600" b="1" dirty="0" smtClean="0"/>
              <a:t>Instabilidade (</a:t>
            </a:r>
            <a:r>
              <a:rPr lang="pt-PT" sz="1600" b="1" i="1" dirty="0" err="1" smtClean="0"/>
              <a:t>bumpiness</a:t>
            </a:r>
            <a:r>
              <a:rPr lang="pt-PT" sz="1600" b="1" dirty="0" smtClean="0"/>
              <a:t>):</a:t>
            </a:r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A variação da altura das colunas fornece-nos a irregularidade. Este valor é calculado somando as diferenças absolutas entre todas as colunas adjacentes.</a:t>
            </a:r>
          </a:p>
          <a:p>
            <a:pPr algn="just">
              <a:lnSpc>
                <a:spcPct val="150000"/>
              </a:lnSpc>
            </a:pPr>
            <a:r>
              <a:rPr lang="en-US" sz="1600" i="1" dirty="0" err="1" smtClean="0"/>
              <a:t>Heurística</a:t>
            </a:r>
            <a:r>
              <a:rPr lang="en-US" sz="1600" i="1" dirty="0" smtClean="0"/>
              <a:t> = </a:t>
            </a:r>
            <a:r>
              <a:rPr lang="pt-PT" sz="1600" dirty="0"/>
              <a:t>-0,510066 </a:t>
            </a:r>
            <a:r>
              <a:rPr lang="en-US" sz="1600" i="1" dirty="0" smtClean="0"/>
              <a:t>* </a:t>
            </a:r>
            <a:r>
              <a:rPr lang="en-US" sz="1600" i="1" dirty="0" err="1"/>
              <a:t>aggregateheight</a:t>
            </a:r>
            <a:r>
              <a:rPr lang="en-US" sz="1600" i="1" dirty="0"/>
              <a:t> </a:t>
            </a:r>
            <a:r>
              <a:rPr lang="en-US" sz="1600" i="1" dirty="0" smtClean="0"/>
              <a:t>+ </a:t>
            </a:r>
            <a:r>
              <a:rPr lang="pt-PT" sz="1600" dirty="0"/>
              <a:t>0,76066</a:t>
            </a:r>
            <a:r>
              <a:rPr lang="en-US" sz="1600" i="1" dirty="0" smtClean="0"/>
              <a:t> * </a:t>
            </a:r>
            <a:r>
              <a:rPr lang="en-US" sz="1600" i="1" dirty="0" err="1" smtClean="0"/>
              <a:t>complete_lines</a:t>
            </a:r>
            <a:r>
              <a:rPr lang="en-US" sz="1600" i="1" dirty="0" smtClean="0"/>
              <a:t> - </a:t>
            </a:r>
            <a:r>
              <a:rPr lang="pt-PT" sz="1600" dirty="0" smtClean="0"/>
              <a:t>0,35663</a:t>
            </a:r>
            <a:r>
              <a:rPr lang="en-US" sz="1600" i="1" dirty="0" smtClean="0"/>
              <a:t> * </a:t>
            </a:r>
            <a:r>
              <a:rPr lang="en-US" sz="1600" i="1" dirty="0" err="1" smtClean="0"/>
              <a:t>nr_holes</a:t>
            </a:r>
            <a:r>
              <a:rPr lang="en-US" sz="1600" i="1" dirty="0" smtClean="0"/>
              <a:t> </a:t>
            </a:r>
            <a:r>
              <a:rPr lang="pt-PT" sz="1600" smtClean="0"/>
              <a:t>- 0,18443 </a:t>
            </a:r>
            <a:r>
              <a:rPr lang="en-US" sz="1600" i="1" dirty="0" smtClean="0"/>
              <a:t>* bumpiness </a:t>
            </a:r>
            <a:endParaRPr lang="pt-PT" sz="1200" b="1" dirty="0" smtClean="0"/>
          </a:p>
          <a:p>
            <a:pPr algn="just"/>
            <a:endParaRPr lang="pt-PT" sz="1200" b="1" dirty="0" smtClean="0"/>
          </a:p>
          <a:p>
            <a:pPr algn="just"/>
            <a:endParaRPr lang="pt-PT" sz="1200" b="1" dirty="0" smtClean="0"/>
          </a:p>
          <a:p>
            <a:pPr algn="just"/>
            <a:r>
              <a:rPr lang="pt-PT" sz="1200" b="1" dirty="0" smtClean="0"/>
              <a:t>Referência para a fórmula:</a:t>
            </a:r>
          </a:p>
          <a:p>
            <a:pPr algn="just"/>
            <a:r>
              <a:rPr lang="pt-PT" sz="1200" dirty="0" smtClean="0"/>
              <a:t>https://codemyroad.wordpress.com/2013/04/14/tetris-ai-the-near-perfect-player/?fbclid=IwAR0ysYYxA2_lOfirvRJ5etTZ6UsEEGKM_c9XfKmimWM9h3hd-NvICGDkTts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38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Função </a:t>
            </a:r>
            <a:r>
              <a:rPr lang="pt-PT" i="1" dirty="0" err="1" smtClean="0"/>
              <a:t>Rotate</a:t>
            </a:r>
            <a:endParaRPr lang="pt-PT" i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977"/>
            <a:ext cx="2756791" cy="4059080"/>
          </a:xfrm>
        </p:spPr>
      </p:pic>
      <p:sp>
        <p:nvSpPr>
          <p:cNvPr id="6" name="CaixaDeTexto 5"/>
          <p:cNvSpPr txBox="1"/>
          <p:nvPr/>
        </p:nvSpPr>
        <p:spPr>
          <a:xfrm>
            <a:off x="10912979" y="939754"/>
            <a:ext cx="435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4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56791" y="2731356"/>
            <a:ext cx="9435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 smtClean="0"/>
              <a:t>Para a rotação das peças, verificou-se que as peças S, Z e I apenas têm 2 </a:t>
            </a:r>
            <a:r>
              <a:rPr lang="pt-PT" sz="2000" dirty="0"/>
              <a:t>possibilidades de rotação </a:t>
            </a:r>
            <a:r>
              <a:rPr lang="pt-PT" sz="2000" dirty="0" smtClean="0"/>
              <a:t>(o estado </a:t>
            </a:r>
            <a:r>
              <a:rPr lang="pt-PT" sz="2000" dirty="0"/>
              <a:t>original </a:t>
            </a:r>
            <a:r>
              <a:rPr lang="pt-PT" sz="2000" dirty="0" smtClean="0"/>
              <a:t>e mais </a:t>
            </a:r>
            <a:r>
              <a:rPr lang="pt-PT" sz="2000" dirty="0"/>
              <a:t>uma rotação).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/>
              <a:t>As peças </a:t>
            </a:r>
            <a:r>
              <a:rPr lang="pt-PT" sz="2000" i="1" dirty="0"/>
              <a:t>L</a:t>
            </a:r>
            <a:r>
              <a:rPr lang="pt-PT" sz="2000" dirty="0"/>
              <a:t>,</a:t>
            </a:r>
            <a:r>
              <a:rPr lang="pt-PT" sz="2000" i="1" dirty="0"/>
              <a:t>J</a:t>
            </a:r>
            <a:r>
              <a:rPr lang="pt-PT" sz="2000" dirty="0"/>
              <a:t> e </a:t>
            </a:r>
            <a:r>
              <a:rPr lang="pt-PT" sz="2000" i="1" dirty="0"/>
              <a:t>T</a:t>
            </a:r>
            <a:r>
              <a:rPr lang="pt-PT" sz="2000" dirty="0"/>
              <a:t> têm </a:t>
            </a:r>
            <a:r>
              <a:rPr lang="pt-PT" sz="2000" dirty="0" smtClean="0"/>
              <a:t>4 possibilidades, enquanto que a peça O não sofre alterações.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/>
              <a:t>Para a realização desta função, estudámos </a:t>
            </a:r>
            <a:r>
              <a:rPr lang="pt-PT" sz="2000" dirty="0"/>
              <a:t>o centro de cada peça </a:t>
            </a:r>
            <a:r>
              <a:rPr lang="pt-PT" sz="2000" dirty="0" smtClean="0"/>
              <a:t>e, de acordo com esse centro fixado, realizamos a sua rotação.</a:t>
            </a:r>
          </a:p>
        </p:txBody>
      </p:sp>
    </p:spTree>
    <p:extLst>
      <p:ext uri="{BB962C8B-B14F-4D97-AF65-F5344CB8AC3E}">
        <p14:creationId xmlns:p14="http://schemas.microsoft.com/office/powerpoint/2010/main" val="29702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Possibilidades para a peça</a:t>
            </a:r>
            <a:br>
              <a:rPr lang="pt-PT" dirty="0" smtClean="0"/>
            </a:br>
            <a:r>
              <a:rPr lang="pt-PT" sz="2800" i="1" dirty="0"/>
              <a:t>Escolher movimento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" y="2217232"/>
            <a:ext cx="12162862" cy="41921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dirty="0" smtClean="0"/>
              <a:t>Para a escolha do movimento da peça começa-se por a colocar o máximo possível para o canto esquerdo. Isto facilita o cálculo da melhor posição, visto que, descobre-se o quanto a temos de movimentar para a direita.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 smtClean="0"/>
              <a:t>Para isso, é necessário primeiramente calcular as heurísticas. Os valores para cada possibilidade de queda serão guardados numa lista para depois se verificar qual de todos é o maior valor. Este valor corresponde à melhor posição possível da peça.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 smtClean="0"/>
              <a:t>Na parte do server, compara-se a posição atual da peça com a sua melhor posição e rotação calculada para definir que </a:t>
            </a:r>
            <a:r>
              <a:rPr lang="pt-PT" sz="2000" i="1" dirty="0" err="1" smtClean="0"/>
              <a:t>key’s</a:t>
            </a:r>
            <a:r>
              <a:rPr lang="pt-PT" sz="2000" dirty="0" smtClean="0"/>
              <a:t> que vão ser enviadas.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912979" y="939754"/>
            <a:ext cx="760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smtClean="0"/>
              <a:t>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74756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375</TotalTime>
  <Words>429</Words>
  <Application>Microsoft Office PowerPoint</Application>
  <PresentationFormat>Ecrã Panorâmico</PresentationFormat>
  <Paragraphs>51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Californian FB</vt:lpstr>
      <vt:lpstr>Trebuchet MS</vt:lpstr>
      <vt:lpstr>Wingdings</vt:lpstr>
      <vt:lpstr>Berlim</vt:lpstr>
      <vt:lpstr>Tetris</vt:lpstr>
      <vt:lpstr>Diagrama geral</vt:lpstr>
      <vt:lpstr>Função Matriz Def grid </vt:lpstr>
      <vt:lpstr>Calcular heurísticas </vt:lpstr>
      <vt:lpstr>Função Rotate</vt:lpstr>
      <vt:lpstr>Possibilidades para a peça Escolher movimento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Conta Microsoft</dc:creator>
  <cp:lastModifiedBy>Conta Microsoft</cp:lastModifiedBy>
  <cp:revision>65</cp:revision>
  <dcterms:created xsi:type="dcterms:W3CDTF">2021-12-06T15:31:02Z</dcterms:created>
  <dcterms:modified xsi:type="dcterms:W3CDTF">2021-12-12T12:55:58Z</dcterms:modified>
</cp:coreProperties>
</file>