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7" r:id="rId2"/>
    <p:sldId id="285" r:id="rId3"/>
    <p:sldId id="284" r:id="rId4"/>
    <p:sldId id="263" r:id="rId5"/>
    <p:sldId id="259" r:id="rId6"/>
    <p:sldId id="264" r:id="rId7"/>
    <p:sldId id="286" r:id="rId8"/>
    <p:sldId id="287" r:id="rId9"/>
    <p:sldId id="288" r:id="rId10"/>
    <p:sldId id="289" r:id="rId11"/>
    <p:sldId id="290" r:id="rId12"/>
    <p:sldId id="265" r:id="rId13"/>
    <p:sldId id="266" r:id="rId14"/>
    <p:sldId id="267" r:id="rId15"/>
    <p:sldId id="260" r:id="rId16"/>
    <p:sldId id="276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8" r:id="rId27"/>
    <p:sldId id="301" r:id="rId28"/>
    <p:sldId id="309" r:id="rId29"/>
    <p:sldId id="302" r:id="rId30"/>
    <p:sldId id="310" r:id="rId31"/>
    <p:sldId id="303" r:id="rId32"/>
    <p:sldId id="314" r:id="rId33"/>
    <p:sldId id="304" r:id="rId34"/>
    <p:sldId id="311" r:id="rId35"/>
    <p:sldId id="305" r:id="rId36"/>
    <p:sldId id="312" r:id="rId37"/>
    <p:sldId id="306" r:id="rId38"/>
    <p:sldId id="313" r:id="rId39"/>
    <p:sldId id="307" r:id="rId40"/>
    <p:sldId id="315" r:id="rId41"/>
    <p:sldId id="316" r:id="rId42"/>
    <p:sldId id="317" r:id="rId43"/>
    <p:sldId id="318" r:id="rId44"/>
    <p:sldId id="319" r:id="rId45"/>
    <p:sldId id="327" r:id="rId46"/>
    <p:sldId id="320" r:id="rId47"/>
    <p:sldId id="328" r:id="rId48"/>
    <p:sldId id="321" r:id="rId49"/>
    <p:sldId id="329" r:id="rId50"/>
    <p:sldId id="322" r:id="rId51"/>
    <p:sldId id="332" r:id="rId52"/>
    <p:sldId id="323" r:id="rId53"/>
    <p:sldId id="330" r:id="rId54"/>
    <p:sldId id="324" r:id="rId55"/>
    <p:sldId id="331" r:id="rId56"/>
    <p:sldId id="325" r:id="rId57"/>
    <p:sldId id="333" r:id="rId58"/>
    <p:sldId id="326" r:id="rId59"/>
    <p:sldId id="334" r:id="rId60"/>
    <p:sldId id="335" r:id="rId61"/>
    <p:sldId id="349" r:id="rId62"/>
    <p:sldId id="336" r:id="rId63"/>
    <p:sldId id="337" r:id="rId64"/>
    <p:sldId id="338" r:id="rId65"/>
    <p:sldId id="359" r:id="rId66"/>
    <p:sldId id="339" r:id="rId67"/>
    <p:sldId id="340" r:id="rId68"/>
    <p:sldId id="341" r:id="rId69"/>
    <p:sldId id="361" r:id="rId70"/>
    <p:sldId id="342" r:id="rId71"/>
    <p:sldId id="343" r:id="rId72"/>
    <p:sldId id="344" r:id="rId73"/>
    <p:sldId id="345" r:id="rId74"/>
    <p:sldId id="362" r:id="rId75"/>
    <p:sldId id="346" r:id="rId76"/>
    <p:sldId id="347" r:id="rId77"/>
    <p:sldId id="348" r:id="rId78"/>
    <p:sldId id="350" r:id="rId79"/>
    <p:sldId id="360" r:id="rId80"/>
    <p:sldId id="355" r:id="rId81"/>
    <p:sldId id="356" r:id="rId82"/>
    <p:sldId id="363" r:id="rId83"/>
    <p:sldId id="357" r:id="rId84"/>
    <p:sldId id="261" r:id="rId85"/>
    <p:sldId id="273" r:id="rId86"/>
    <p:sldId id="275" r:id="rId87"/>
    <p:sldId id="274" r:id="rId88"/>
    <p:sldId id="358" r:id="rId89"/>
    <p:sldId id="262" r:id="rId90"/>
    <p:sldId id="281" r:id="rId91"/>
    <p:sldId id="282" r:id="rId92"/>
    <p:sldId id="28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48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440A4-C90D-41EB-8109-5B96D5BB73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677F0-89BB-4787-B7C4-85A22432C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1200" dirty="0" err="1">
                <a:latin typeface="Swis721 BT" panose="020B0504020202020204" pitchFamily="34" charset="0"/>
              </a:rPr>
              <a:t>Halaman</a:t>
            </a:r>
            <a:r>
              <a:rPr lang="en-US" sz="1200" dirty="0">
                <a:latin typeface="Swis721 BT" panose="020B0504020202020204" pitchFamily="34" charset="0"/>
              </a:rPr>
              <a:t>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Perancangan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algoritma</a:t>
            </a:r>
            <a:r>
              <a:rPr lang="en-US" sz="1200" dirty="0">
                <a:latin typeface="Swis721 BT" panose="020B0504020202020204" pitchFamily="34" charset="0"/>
              </a:rPr>
              <a:t> yang </a:t>
            </a:r>
            <a:r>
              <a:rPr lang="en-US" sz="1200" dirty="0" err="1">
                <a:latin typeface="Swis721 BT" panose="020B0504020202020204" pitchFamily="34" charset="0"/>
              </a:rPr>
              <a:t>sesuai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untuk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menyelesaikan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permasalahan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klasik</a:t>
            </a:r>
            <a:r>
              <a:rPr lang="en-US" sz="1200" dirty="0">
                <a:latin typeface="Swis721 BT" panose="020B0504020202020204" pitchFamily="34" charset="0"/>
              </a:rPr>
              <a:t> SPOJ 9967 Playing With Words yang </a:t>
            </a:r>
            <a:r>
              <a:rPr lang="en-US" sz="1200" dirty="0" err="1">
                <a:latin typeface="Swis721 BT" panose="020B0504020202020204" pitchFamily="34" charset="0"/>
              </a:rPr>
              <a:t>didasari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oleh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teknik</a:t>
            </a:r>
            <a:r>
              <a:rPr lang="en-US" sz="1200" dirty="0">
                <a:latin typeface="Swis721 BT" panose="020B0504020202020204" pitchFamily="34" charset="0"/>
              </a:rPr>
              <a:t> dynamic programming </a:t>
            </a:r>
            <a:r>
              <a:rPr lang="en-US" sz="1200" dirty="0" err="1">
                <a:latin typeface="Swis721 BT" panose="020B0504020202020204" pitchFamily="34" charset="0"/>
              </a:rPr>
              <a:t>dan</a:t>
            </a:r>
            <a:r>
              <a:rPr lang="en-US" sz="1200" dirty="0">
                <a:latin typeface="Swis721 BT" panose="020B0504020202020204" pitchFamily="34" charset="0"/>
              </a:rPr>
              <a:t> meet in the middle.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Implementasi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algoritma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untuk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menyelesaikan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permasalahan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klasik</a:t>
            </a:r>
            <a:r>
              <a:rPr lang="en-US" sz="1200" dirty="0">
                <a:latin typeface="Swis721 BT" panose="020B0504020202020204" pitchFamily="34" charset="0"/>
              </a:rPr>
              <a:t> SPOJ 9967 Playing With Words.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Analisis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performa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algoritma</a:t>
            </a:r>
            <a:r>
              <a:rPr lang="en-US" sz="1200" dirty="0">
                <a:latin typeface="Swis721 BT" panose="020B0504020202020204" pitchFamily="34" charset="0"/>
              </a:rPr>
              <a:t> yang </a:t>
            </a:r>
            <a:r>
              <a:rPr lang="en-US" sz="1200" dirty="0" err="1">
                <a:latin typeface="Swis721 BT" panose="020B0504020202020204" pitchFamily="34" charset="0"/>
              </a:rPr>
              <a:t>telah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dirancang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untuk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menyelesaikan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permasalahan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klasik</a:t>
            </a:r>
            <a:r>
              <a:rPr lang="en-US" sz="1200" dirty="0">
                <a:latin typeface="Swis721 BT" panose="020B0504020202020204" pitchFamily="34" charset="0"/>
              </a:rPr>
              <a:t> SPOJ 9967 Playing With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52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1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4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6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6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4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1200" dirty="0" err="1">
                <a:latin typeface="Swis721 BT" panose="020B0504020202020204" pitchFamily="34" charset="0"/>
              </a:rPr>
              <a:t>Halaman</a:t>
            </a:r>
            <a:r>
              <a:rPr lang="en-US" sz="1200" dirty="0">
                <a:latin typeface="Swis721 BT" panose="020B0504020202020204" pitchFamily="34" charset="0"/>
              </a:rPr>
              <a:t>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Implementasi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algoritma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menggunakan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bahasa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pemrograman</a:t>
            </a:r>
            <a:r>
              <a:rPr lang="en-US" sz="1200" dirty="0">
                <a:latin typeface="Swis721 BT" panose="020B0504020202020204" pitchFamily="34" charset="0"/>
              </a:rPr>
              <a:t> C++.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Uji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coba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kebenaran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dilakukan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dengan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uji</a:t>
            </a:r>
            <a:r>
              <a:rPr lang="en-US" sz="1200" dirty="0">
                <a:latin typeface="Swis721 BT" panose="020B0504020202020204" pitchFamily="34" charset="0"/>
              </a:rPr>
              <a:t> submission </a:t>
            </a:r>
            <a:r>
              <a:rPr lang="en-US" sz="1200" dirty="0" err="1">
                <a:latin typeface="Swis721 BT" panose="020B0504020202020204" pitchFamily="34" charset="0"/>
              </a:rPr>
              <a:t>ke</a:t>
            </a:r>
            <a:r>
              <a:rPr lang="en-US" sz="1200" dirty="0">
                <a:latin typeface="Swis721 BT" panose="020B0504020202020204" pitchFamily="34" charset="0"/>
              </a:rPr>
              <a:t> situs </a:t>
            </a:r>
            <a:r>
              <a:rPr lang="en-US" sz="1200" dirty="0" err="1">
                <a:latin typeface="Swis721 BT" panose="020B0504020202020204" pitchFamily="34" charset="0"/>
              </a:rPr>
              <a:t>penilaian</a:t>
            </a:r>
            <a:r>
              <a:rPr lang="en-US" sz="1200" dirty="0">
                <a:latin typeface="Swis721 BT" panose="020B0504020202020204" pitchFamily="34" charset="0"/>
              </a:rPr>
              <a:t> daring SPOJ.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Panjang</a:t>
            </a:r>
            <a:r>
              <a:rPr lang="en-US" sz="1200" dirty="0">
                <a:latin typeface="Swis721 BT" panose="020B0504020202020204" pitchFamily="34" charset="0"/>
              </a:rPr>
              <a:t> string </a:t>
            </a:r>
            <a:r>
              <a:rPr lang="en-US" sz="1200" dirty="0" err="1">
                <a:latin typeface="Swis721 BT" panose="020B0504020202020204" pitchFamily="34" charset="0"/>
              </a:rPr>
              <a:t>masukan</a:t>
            </a:r>
            <a:r>
              <a:rPr lang="en-US" sz="1200" dirty="0">
                <a:latin typeface="Swis721 BT" panose="020B0504020202020204" pitchFamily="34" charset="0"/>
              </a:rPr>
              <a:t> ad1 </a:t>
            </a:r>
            <a:r>
              <a:rPr lang="en-US" sz="1200" dirty="0" err="1">
                <a:latin typeface="Swis721 BT" panose="020B0504020202020204" pitchFamily="34" charset="0"/>
              </a:rPr>
              <a:t>dan</a:t>
            </a:r>
            <a:r>
              <a:rPr lang="en-US" sz="1200" dirty="0">
                <a:latin typeface="Swis721 BT" panose="020B0504020202020204" pitchFamily="34" charset="0"/>
              </a:rPr>
              <a:t> ad2 </a:t>
            </a:r>
            <a:r>
              <a:rPr lang="en-US" sz="1200" dirty="0" err="1">
                <a:latin typeface="Swis721 BT" panose="020B0504020202020204" pitchFamily="34" charset="0"/>
              </a:rPr>
              <a:t>maksimal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bernilai</a:t>
            </a:r>
            <a:r>
              <a:rPr lang="en-US" sz="1200" dirty="0">
                <a:latin typeface="Swis721 BT" panose="020B0504020202020204" pitchFamily="34" charset="0"/>
              </a:rPr>
              <a:t> 10.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Karakter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pada</a:t>
            </a:r>
            <a:r>
              <a:rPr lang="en-US" sz="1200" dirty="0">
                <a:latin typeface="Swis721 BT" panose="020B0504020202020204" pitchFamily="34" charset="0"/>
              </a:rPr>
              <a:t> string </a:t>
            </a:r>
            <a:r>
              <a:rPr lang="en-US" sz="1200" dirty="0" err="1">
                <a:latin typeface="Swis721 BT" panose="020B0504020202020204" pitchFamily="34" charset="0"/>
              </a:rPr>
              <a:t>masukan</a:t>
            </a:r>
            <a:r>
              <a:rPr lang="en-US" sz="1200" dirty="0">
                <a:latin typeface="Swis721 BT" panose="020B0504020202020204" pitchFamily="34" charset="0"/>
              </a:rPr>
              <a:t> ad1 </a:t>
            </a:r>
            <a:r>
              <a:rPr lang="en-US" sz="1200" dirty="0" err="1">
                <a:latin typeface="Swis721 BT" panose="020B0504020202020204" pitchFamily="34" charset="0"/>
              </a:rPr>
              <a:t>dan</a:t>
            </a:r>
            <a:r>
              <a:rPr lang="en-US" sz="1200" dirty="0">
                <a:latin typeface="Swis721 BT" panose="020B0504020202020204" pitchFamily="34" charset="0"/>
              </a:rPr>
              <a:t> ad2 </a:t>
            </a:r>
            <a:r>
              <a:rPr lang="en-US" sz="1200" dirty="0" err="1">
                <a:latin typeface="Swis721 BT" panose="020B0504020202020204" pitchFamily="34" charset="0"/>
              </a:rPr>
              <a:t>berada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dalam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rentang</a:t>
            </a:r>
            <a:r>
              <a:rPr lang="en-US" sz="1200" dirty="0">
                <a:latin typeface="Swis721 BT" panose="020B0504020202020204" pitchFamily="34" charset="0"/>
              </a:rPr>
              <a:t> ‘b‘ ≤ ad1i , ad2i ≤ ‘y‘.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Nilai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masukan</a:t>
            </a:r>
            <a:r>
              <a:rPr lang="en-US" sz="1200" dirty="0">
                <a:latin typeface="Swis721 BT" panose="020B0504020202020204" pitchFamily="34" charset="0"/>
              </a:rPr>
              <a:t> X </a:t>
            </a:r>
            <a:r>
              <a:rPr lang="en-US" sz="1200" dirty="0" err="1">
                <a:latin typeface="Swis721 BT" panose="020B0504020202020204" pitchFamily="34" charset="0"/>
              </a:rPr>
              <a:t>tidak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melebihi</a:t>
            </a:r>
            <a:r>
              <a:rPr lang="en-US" sz="1200" dirty="0">
                <a:latin typeface="Swis721 BT" panose="020B0504020202020204" pitchFamily="34" charset="0"/>
              </a:rPr>
              <a:t> 100.000.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3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9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3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2 </a:t>
            </a:r>
            <a:r>
              <a:rPr lang="en-US" dirty="0" err="1"/>
              <a:t>dan</a:t>
            </a:r>
            <a:r>
              <a:rPr lang="en-US" dirty="0"/>
              <a:t>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Menyelesaikan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permasalahan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klasik</a:t>
            </a:r>
            <a:r>
              <a:rPr lang="en-US" sz="1200" dirty="0">
                <a:latin typeface="Swis721 BT" panose="020B0504020202020204" pitchFamily="34" charset="0"/>
              </a:rPr>
              <a:t> SPOJ 9967 Playing With Words </a:t>
            </a:r>
            <a:r>
              <a:rPr lang="en-US" sz="1200" dirty="0" err="1">
                <a:latin typeface="Swis721 BT" panose="020B0504020202020204" pitchFamily="34" charset="0"/>
              </a:rPr>
              <a:t>dengan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algoritma</a:t>
            </a:r>
            <a:r>
              <a:rPr lang="en-US" sz="1200" dirty="0">
                <a:latin typeface="Swis721 BT" panose="020B0504020202020204" pitchFamily="34" charset="0"/>
              </a:rPr>
              <a:t> yang </a:t>
            </a:r>
            <a:r>
              <a:rPr lang="en-US" sz="1200" dirty="0" err="1">
                <a:latin typeface="Swis721 BT" panose="020B0504020202020204" pitchFamily="34" charset="0"/>
              </a:rPr>
              <a:t>telah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dirancang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diimplementasikan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menggunakan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teknik</a:t>
            </a:r>
            <a:r>
              <a:rPr lang="en-US" sz="1200" dirty="0">
                <a:latin typeface="Swis721 BT" panose="020B0504020202020204" pitchFamily="34" charset="0"/>
              </a:rPr>
              <a:t> dynamic programming </a:t>
            </a:r>
            <a:r>
              <a:rPr lang="en-US" sz="1200" dirty="0" err="1">
                <a:latin typeface="Swis721 BT" panose="020B0504020202020204" pitchFamily="34" charset="0"/>
              </a:rPr>
              <a:t>dan</a:t>
            </a:r>
            <a:r>
              <a:rPr lang="en-US" sz="1200" dirty="0">
                <a:latin typeface="Swis721 BT" panose="020B0504020202020204" pitchFamily="34" charset="0"/>
              </a:rPr>
              <a:t> meet in the middle.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Melakukan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uji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kebenaran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terhadap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algoritma</a:t>
            </a:r>
            <a:r>
              <a:rPr lang="en-US" sz="1200" dirty="0">
                <a:latin typeface="Swis721 BT" panose="020B0504020202020204" pitchFamily="34" charset="0"/>
              </a:rPr>
              <a:t> yang </a:t>
            </a:r>
            <a:r>
              <a:rPr lang="en-US" sz="1200" dirty="0" err="1">
                <a:latin typeface="Swis721 BT" panose="020B0504020202020204" pitchFamily="34" charset="0"/>
              </a:rPr>
              <a:t>telah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dirancang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dan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diimplementasikan</a:t>
            </a:r>
            <a:r>
              <a:rPr lang="en-US" sz="1200" dirty="0">
                <a:latin typeface="Swis721 BT" panose="020B05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latin typeface="Swis721 BT" panose="020B0504020202020204" pitchFamily="34" charset="0"/>
              </a:rPr>
              <a:t>Menganalisa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performa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dari</a:t>
            </a:r>
            <a:r>
              <a:rPr lang="en-US" sz="1200" dirty="0">
                <a:latin typeface="Swis721 BT" panose="020B0504020202020204" pitchFamily="34" charset="0"/>
              </a:rPr>
              <a:t> </a:t>
            </a:r>
            <a:r>
              <a:rPr lang="en-US" sz="1200" dirty="0" err="1">
                <a:latin typeface="Swis721 BT" panose="020B0504020202020204" pitchFamily="34" charset="0"/>
              </a:rPr>
              <a:t>algoritma</a:t>
            </a:r>
            <a:r>
              <a:rPr lang="en-US" sz="1200" dirty="0">
                <a:latin typeface="Swis721 BT" panose="020B0504020202020204" pitchFamily="34" charset="0"/>
              </a:rPr>
              <a:t> yang </a:t>
            </a:r>
            <a:r>
              <a:rPr lang="en-US" sz="1200" dirty="0" err="1">
                <a:latin typeface="Swis721 BT" panose="020B0504020202020204" pitchFamily="34" charset="0"/>
              </a:rPr>
              <a:t>dibangun</a:t>
            </a:r>
            <a:r>
              <a:rPr lang="en-US" sz="12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2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77F0-89BB-4787-B7C4-85A22432C0D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A8F8-6FDD-40D8-9ED8-E04FE45F413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1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31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53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46.png"/><Relationship Id="rId10" Type="http://schemas.openxmlformats.org/officeDocument/2006/relationships/image" Target="../media/image51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67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3.png"/><Relationship Id="rId7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31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44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6.png"/><Relationship Id="rId9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8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3.png"/><Relationship Id="rId7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9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0.png"/><Relationship Id="rId4" Type="http://schemas.openxmlformats.org/officeDocument/2006/relationships/image" Target="../media/image10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0.png"/><Relationship Id="rId4" Type="http://schemas.openxmlformats.org/officeDocument/2006/relationships/image" Target="../media/image10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7.png"/><Relationship Id="rId4" Type="http://schemas.openxmlformats.org/officeDocument/2006/relationships/image" Target="../media/image10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3.png"/><Relationship Id="rId4" Type="http://schemas.openxmlformats.org/officeDocument/2006/relationships/image" Target="../media/image11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3.png"/><Relationship Id="rId4" Type="http://schemas.openxmlformats.org/officeDocument/2006/relationships/image" Target="../media/image1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3.png"/><Relationship Id="rId4" Type="http://schemas.openxmlformats.org/officeDocument/2006/relationships/image" Target="../media/image1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2.png"/><Relationship Id="rId3" Type="http://schemas.openxmlformats.org/officeDocument/2006/relationships/image" Target="../media/image410.png"/><Relationship Id="rId7" Type="http://schemas.openxmlformats.org/officeDocument/2006/relationships/image" Target="../media/image51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710.png"/><Relationship Id="rId1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5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1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Relationship Id="rId9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PRESENTASI TUGAS AKHIR – KI141502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8328" y="1724760"/>
            <a:ext cx="1009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Futura Md BT" panose="020B0602020204020303" pitchFamily="34" charset="0"/>
              </a:rPr>
              <a:t>DESAIN DAN ANALISIS ALGORITMA KOMPUTASI STRING DENGAN METODE MEET IN THE MIDDLE  PADA PERMASALAHAN KLASIK SPOJ 9967 PLAYING WITH WORDS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6585" y="3743453"/>
            <a:ext cx="4918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Penyusun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Dewangga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Winasforcepta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Winardi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NRP: 5113100098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7087" y="5026349"/>
            <a:ext cx="4368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Pembimbing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Rully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Soelaiman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S.Kom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.,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M.Kom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Ir. F. X.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Arunanto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M.Sc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0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6206" y="4044650"/>
                <a:ext cx="3646460" cy="791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p/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4044650"/>
                <a:ext cx="3646460" cy="791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64595" y="5056085"/>
                <a:ext cx="4094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𝑜𝑟𝑖𝑔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5" y="5056085"/>
                <a:ext cx="4094198" cy="276999"/>
              </a:xfrm>
              <a:prstGeom prst="rect">
                <a:avLst/>
              </a:prstGeom>
              <a:blipFill>
                <a:blip r:embed="rId4"/>
                <a:stretch>
                  <a:fillRect l="-744" t="-2174" r="-16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>
            <a:cxnSpLocks/>
          </p:cNvCxnSpPr>
          <p:nvPr/>
        </p:nvCxnSpPr>
        <p:spPr>
          <a:xfrm>
            <a:off x="6007100" y="2152357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13500" y="3102863"/>
            <a:ext cx="544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wis721 BT" panose="020B0504020202020204" pitchFamily="34" charset="0"/>
              </a:rPr>
              <a:t>Diberikan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b="1" i="1" dirty="0">
                <a:latin typeface="Swis721 BT" panose="020B0504020202020204" pitchFamily="34" charset="0"/>
              </a:rPr>
              <a:t>ad1</a:t>
            </a:r>
            <a:r>
              <a:rPr lang="en-US" dirty="0">
                <a:latin typeface="Swis721 BT" panose="020B0504020202020204" pitchFamily="34" charset="0"/>
              </a:rPr>
              <a:t>, </a:t>
            </a:r>
            <a:r>
              <a:rPr lang="en-US" b="1" i="1" dirty="0">
                <a:latin typeface="Swis721 BT" panose="020B0504020202020204" pitchFamily="34" charset="0"/>
              </a:rPr>
              <a:t>ad2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b="1" i="1" dirty="0">
                <a:latin typeface="Swis721 BT" panose="020B0504020202020204" pitchFamily="34" charset="0"/>
              </a:rPr>
              <a:t>X</a:t>
            </a:r>
            <a:r>
              <a:rPr lang="en-US" dirty="0">
                <a:latin typeface="Swis721 BT" panose="020B0504020202020204" pitchFamily="34" charset="0"/>
              </a:rPr>
              <a:t>.</a:t>
            </a:r>
          </a:p>
          <a:p>
            <a:r>
              <a:rPr lang="en-US" dirty="0" err="1">
                <a:latin typeface="Swis721 BT" panose="020B0504020202020204" pitchFamily="34" charset="0"/>
              </a:rPr>
              <a:t>Tentukan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banyak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kombinasi</a:t>
            </a:r>
            <a:r>
              <a:rPr lang="en-US" dirty="0">
                <a:latin typeface="Swis721 BT" panose="020B0504020202020204" pitchFamily="34" charset="0"/>
              </a:rPr>
              <a:t> string </a:t>
            </a:r>
            <a:r>
              <a:rPr lang="en-US" b="1" i="1" dirty="0">
                <a:latin typeface="Swis721 BT" panose="020B0504020202020204" pitchFamily="34" charset="0"/>
              </a:rPr>
              <a:t>orig1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b="1" i="1" dirty="0">
                <a:latin typeface="Swis721 BT" panose="020B0504020202020204" pitchFamily="34" charset="0"/>
              </a:rPr>
              <a:t>orig2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mungkin</a:t>
            </a:r>
            <a:r>
              <a:rPr lang="en-US" dirty="0">
                <a:latin typeface="Swis721 BT" panose="020B05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862635-A4E6-40A5-8BCC-78ED41987536}"/>
                  </a:ext>
                </a:extLst>
              </p:cNvPr>
              <p:cNvSpPr txBox="1"/>
              <p:nvPr/>
            </p:nvSpPr>
            <p:spPr>
              <a:xfrm>
                <a:off x="5284676" y="2522529"/>
                <a:ext cx="591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862635-A4E6-40A5-8BCC-78ED41987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76" y="2522529"/>
                <a:ext cx="5918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01D96-83AA-4006-8AFD-73A5B2CC0183}"/>
                  </a:ext>
                </a:extLst>
              </p:cNvPr>
              <p:cNvSpPr txBox="1"/>
              <p:nvPr/>
            </p:nvSpPr>
            <p:spPr>
              <a:xfrm>
                <a:off x="5284676" y="3218842"/>
                <a:ext cx="591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01D96-83AA-4006-8AFD-73A5B2CC0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76" y="3218842"/>
                <a:ext cx="59182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5D162D-41C1-4141-9DB6-6698438DF34F}"/>
                  </a:ext>
                </a:extLst>
              </p:cNvPr>
              <p:cNvSpPr txBox="1"/>
              <p:nvPr/>
            </p:nvSpPr>
            <p:spPr>
              <a:xfrm>
                <a:off x="243756" y="2408981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5D162D-41C1-4141-9DB6-6698438DF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6" y="2408981"/>
                <a:ext cx="756938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A52643-FBA2-4B99-8A93-E89556E5B55C}"/>
                  </a:ext>
                </a:extLst>
              </p:cNvPr>
              <p:cNvSpPr txBox="1"/>
              <p:nvPr/>
            </p:nvSpPr>
            <p:spPr>
              <a:xfrm>
                <a:off x="243756" y="3218580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A52643-FBA2-4B99-8A93-E89556E5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6" y="3218580"/>
                <a:ext cx="756938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ED08737-09B5-4870-873A-C5DF84380D9B}"/>
              </a:ext>
            </a:extLst>
          </p:cNvPr>
          <p:cNvSpPr txBox="1"/>
          <p:nvPr/>
        </p:nvSpPr>
        <p:spPr>
          <a:xfrm rot="728630">
            <a:off x="1188956" y="249196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4CEE9F-FF76-4E7D-A235-C6974870267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000694" y="2578258"/>
            <a:ext cx="917095" cy="454838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7DBEF3-167D-457E-BFE9-5556B8F11343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000694" y="3033097"/>
            <a:ext cx="917095" cy="354760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9AC020-6A46-496A-8E79-F845BA59251F}"/>
              </a:ext>
            </a:extLst>
          </p:cNvPr>
          <p:cNvCxnSpPr>
            <a:cxnSpLocks/>
          </p:cNvCxnSpPr>
          <p:nvPr/>
        </p:nvCxnSpPr>
        <p:spPr>
          <a:xfrm>
            <a:off x="1917789" y="3033096"/>
            <a:ext cx="2630658" cy="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5B1C3D-988D-4AEF-BAA4-90941FF4195A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548447" y="2691806"/>
            <a:ext cx="736229" cy="324546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67EEE9-F32B-4A77-BB22-4906B6CF5DC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48447" y="3030360"/>
            <a:ext cx="736229" cy="357759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AE56B69-07CB-450A-B1C7-4C11D3B39B65}"/>
              </a:ext>
            </a:extLst>
          </p:cNvPr>
          <p:cNvSpPr txBox="1"/>
          <p:nvPr/>
        </p:nvSpPr>
        <p:spPr>
          <a:xfrm rot="20861527">
            <a:off x="1189127" y="326107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122E4C-BE7C-4572-B310-A6ADBC6F8DE4}"/>
                  </a:ext>
                </a:extLst>
              </p:cNvPr>
              <p:cNvSpPr txBox="1"/>
              <p:nvPr/>
            </p:nvSpPr>
            <p:spPr>
              <a:xfrm>
                <a:off x="1956380" y="1808816"/>
                <a:ext cx="22911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Swis721 Hv BT" panose="020B0804020202020204" pitchFamily="34" charset="0"/>
                  </a:rPr>
                  <a:t>Ganti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salah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satu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karakter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dari</a:t>
                </a:r>
                <a:endParaRPr lang="en-US" sz="1200" dirty="0">
                  <a:latin typeface="Swis721 Hv BT" panose="020B08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atau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dengan</a:t>
                </a:r>
                <a:endParaRPr lang="en-US" sz="1200" dirty="0">
                  <a:latin typeface="Swis721 Hv BT" panose="020B0804020202020204" pitchFamily="34" charset="0"/>
                </a:endParaRPr>
              </a:p>
              <a:p>
                <a:pPr algn="ctr"/>
                <a:r>
                  <a:rPr lang="en-US" sz="1200" dirty="0" err="1">
                    <a:latin typeface="Swis721 Hv BT" panose="020B0804020202020204" pitchFamily="34" charset="0"/>
                  </a:rPr>
                  <a:t>Karakter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sebelum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atau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sesudahnya</a:t>
                </a:r>
                <a:endParaRPr lang="en-US" sz="1200" dirty="0">
                  <a:latin typeface="Swis721 Hv BT" panose="020B0804020202020204" pitchFamily="34" charset="0"/>
                </a:endParaRPr>
              </a:p>
              <a:p>
                <a:pPr algn="ctr"/>
                <a:r>
                  <a:rPr lang="en-US" sz="1200" dirty="0" err="1">
                    <a:latin typeface="Swis721 Hv BT" panose="020B0804020202020204" pitchFamily="34" charset="0"/>
                  </a:rPr>
                  <a:t>Dalam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alfabet</a:t>
                </a:r>
                <a:endParaRPr lang="en-US" sz="12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122E4C-BE7C-4572-B310-A6ADBC6F8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80" y="1808816"/>
                <a:ext cx="2291189" cy="1200329"/>
              </a:xfrm>
              <a:prstGeom prst="rect">
                <a:avLst/>
              </a:prstGeom>
              <a:blipFill>
                <a:blip r:embed="rId8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3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57A788-C92E-4D87-BC24-F323AD01B99F}"/>
                  </a:ext>
                </a:extLst>
              </p:cNvPr>
              <p:cNvSpPr txBox="1"/>
              <p:nvPr/>
            </p:nvSpPr>
            <p:spPr>
              <a:xfrm>
                <a:off x="736600" y="2295677"/>
                <a:ext cx="1054955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Proses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enkripsi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menjadi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bergantung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proses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enkripsi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menjadi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Teknik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meet in the middle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dapat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diterapkan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2000" dirty="0">
                    <a:latin typeface="Swis721 BT" panose="020B0504020202020204" pitchFamily="34" charset="0"/>
                  </a:rPr>
                  <a:t> proses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komputasi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dapat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dipecah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menjadi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submasalah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lebih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sederhana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Terdapat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submasalah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saling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tumpang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tindih</a:t>
                </a:r>
                <a:r>
                  <a:rPr lang="en-US" sz="2000" dirty="0">
                    <a:latin typeface="Swis721 BT" panose="020B0504020202020204" pitchFamily="34" charset="0"/>
                  </a:rPr>
                  <a:t> (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ditunjukan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bagian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algoritma</a:t>
                </a:r>
                <a:r>
                  <a:rPr lang="en-US" sz="2000" dirty="0">
                    <a:latin typeface="Swis721 BT" panose="020B0504020202020204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Swis721 BT" panose="020B0504020202020204" pitchFamily="34" charset="0"/>
                  </a:rPr>
                  <a:t>Dynamic programming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dapat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diterapkan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  <a:endParaRPr lang="en-US" sz="2000" i="1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57A788-C92E-4D87-BC24-F323AD01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295677"/>
                <a:ext cx="10549550" cy="3785652"/>
              </a:xfrm>
              <a:prstGeom prst="rect">
                <a:avLst/>
              </a:prstGeom>
              <a:blipFill>
                <a:blip r:embed="rId3"/>
                <a:stretch>
                  <a:fillRect l="-520" t="-966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3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RUMUSAN MASALAH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2870200"/>
            <a:ext cx="10549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Perancangan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algoritma</a:t>
            </a: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Implementasi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algoritma</a:t>
            </a: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Analisis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performa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algoritma</a:t>
            </a:r>
            <a:endParaRPr lang="en-US" sz="2000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BATASAN MASALAH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6600" y="2870200"/>
                <a:ext cx="1054955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Implementasi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algoritma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menggunakan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bahasa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pemrograman</a:t>
                </a:r>
                <a:r>
                  <a:rPr lang="en-US" sz="2000" dirty="0">
                    <a:latin typeface="Swis721 BT" panose="020B0504020202020204" pitchFamily="34" charset="0"/>
                  </a:rPr>
                  <a:t> C++.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Uji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coba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kebenaran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dilakukan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uji</a:t>
                </a:r>
                <a:r>
                  <a:rPr lang="en-US" sz="2000" dirty="0">
                    <a:latin typeface="Swis721 BT" panose="020B0504020202020204" pitchFamily="34" charset="0"/>
                  </a:rPr>
                  <a:t> submission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</a:t>
                </a:r>
                <a:r>
                  <a:rPr lang="en-US" sz="2000" dirty="0">
                    <a:latin typeface="Swis721 BT" panose="020B0504020202020204" pitchFamily="34" charset="0"/>
                  </a:rPr>
                  <a:t> situs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penilaian</a:t>
                </a:r>
                <a:r>
                  <a:rPr lang="en-US" sz="2000" dirty="0">
                    <a:latin typeface="Swis721 BT" panose="020B0504020202020204" pitchFamily="34" charset="0"/>
                  </a:rPr>
                  <a:t> daring SPOJ.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Panjang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masukan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maksimal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bernilai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masukan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berada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dalam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𝑟𝑒𝑛𝑡𝑎𝑛𝑔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‘ ≤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≤ 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Nilai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masukan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melebihi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100.000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870200"/>
                <a:ext cx="10549550" cy="3170099"/>
              </a:xfrm>
              <a:prstGeom prst="rect">
                <a:avLst/>
              </a:prstGeom>
              <a:blipFill>
                <a:blip r:embed="rId4"/>
                <a:stretch>
                  <a:fillRect l="-636" t="-115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5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TUJUAN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TUJUAN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600" y="2870200"/>
            <a:ext cx="10549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Menyelesaikan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Melakukan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uji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kebenaran</a:t>
            </a: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Menganalisa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performa</a:t>
            </a:r>
            <a:endParaRPr lang="en-US" sz="2000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STRATEGI PENYELESAIAN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CCA55B-ACB0-4062-A7BE-7D5EF074FB39}"/>
              </a:ext>
            </a:extLst>
          </p:cNvPr>
          <p:cNvGrpSpPr/>
          <p:nvPr/>
        </p:nvGrpSpPr>
        <p:grpSpPr>
          <a:xfrm>
            <a:off x="10950837" y="-384592"/>
            <a:ext cx="1314946" cy="6858000"/>
            <a:chOff x="10950837" y="-384592"/>
            <a:chExt cx="1314946" cy="6858000"/>
          </a:xfrm>
          <a:solidFill>
            <a:schemeClr val="bg1">
              <a:alpha val="60000"/>
            </a:schemeClr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61C8165-39D9-4FC6-AE6C-7B69D53B3C2A}"/>
                </a:ext>
              </a:extLst>
            </p:cNvPr>
            <p:cNvSpPr/>
            <p:nvPr/>
          </p:nvSpPr>
          <p:spPr>
            <a:xfrm rot="16200000">
              <a:off x="11357726" y="2676273"/>
              <a:ext cx="499478" cy="1313256"/>
            </a:xfrm>
            <a:custGeom>
              <a:avLst/>
              <a:gdLst/>
              <a:ahLst/>
              <a:cxnLst/>
              <a:rect l="l" t="t" r="r" b="b"/>
              <a:pathLst>
                <a:path w="471152" h="520712">
                  <a:moveTo>
                    <a:pt x="253156" y="0"/>
                  </a:moveTo>
                  <a:cubicBezTo>
                    <a:pt x="310976" y="0"/>
                    <a:pt x="358694" y="14510"/>
                    <a:pt x="396311" y="43532"/>
                  </a:cubicBezTo>
                  <a:cubicBezTo>
                    <a:pt x="433927" y="72553"/>
                    <a:pt x="457758" y="113183"/>
                    <a:pt x="467804" y="165422"/>
                  </a:cubicBezTo>
                  <a:lnTo>
                    <a:pt x="346918" y="165422"/>
                  </a:lnTo>
                  <a:cubicBezTo>
                    <a:pt x="338881" y="144214"/>
                    <a:pt x="326603" y="128196"/>
                    <a:pt x="310084" y="117369"/>
                  </a:cubicBezTo>
                  <a:cubicBezTo>
                    <a:pt x="293563" y="106542"/>
                    <a:pt x="273360" y="101128"/>
                    <a:pt x="249473" y="101128"/>
                  </a:cubicBezTo>
                  <a:cubicBezTo>
                    <a:pt x="213308" y="101128"/>
                    <a:pt x="184063" y="115862"/>
                    <a:pt x="161739" y="145330"/>
                  </a:cubicBezTo>
                  <a:cubicBezTo>
                    <a:pt x="139415" y="174798"/>
                    <a:pt x="128252" y="213754"/>
                    <a:pt x="128252" y="262197"/>
                  </a:cubicBezTo>
                  <a:cubicBezTo>
                    <a:pt x="128252" y="309971"/>
                    <a:pt x="139247" y="347978"/>
                    <a:pt x="161236" y="376218"/>
                  </a:cubicBezTo>
                  <a:cubicBezTo>
                    <a:pt x="183226" y="404459"/>
                    <a:pt x="212638" y="418579"/>
                    <a:pt x="249473" y="418579"/>
                  </a:cubicBezTo>
                  <a:cubicBezTo>
                    <a:pt x="278941" y="418579"/>
                    <a:pt x="303330" y="411100"/>
                    <a:pt x="322641" y="396143"/>
                  </a:cubicBezTo>
                  <a:cubicBezTo>
                    <a:pt x="341951" y="381186"/>
                    <a:pt x="353951" y="360312"/>
                    <a:pt x="358638" y="333523"/>
                  </a:cubicBezTo>
                  <a:lnTo>
                    <a:pt x="248803" y="333523"/>
                  </a:lnTo>
                  <a:lnTo>
                    <a:pt x="248803" y="238757"/>
                  </a:lnTo>
                  <a:lnTo>
                    <a:pt x="471152" y="238757"/>
                  </a:lnTo>
                  <a:lnTo>
                    <a:pt x="471152" y="507652"/>
                  </a:lnTo>
                  <a:lnTo>
                    <a:pt x="392125" y="507652"/>
                  </a:lnTo>
                  <a:lnTo>
                    <a:pt x="382079" y="444028"/>
                  </a:lnTo>
                  <a:cubicBezTo>
                    <a:pt x="363550" y="469924"/>
                    <a:pt x="341505" y="489179"/>
                    <a:pt x="315943" y="501792"/>
                  </a:cubicBezTo>
                  <a:cubicBezTo>
                    <a:pt x="290382" y="514405"/>
                    <a:pt x="260523" y="520712"/>
                    <a:pt x="226367" y="520712"/>
                  </a:cubicBezTo>
                  <a:cubicBezTo>
                    <a:pt x="194444" y="520712"/>
                    <a:pt x="164920" y="514908"/>
                    <a:pt x="137796" y="503299"/>
                  </a:cubicBezTo>
                  <a:cubicBezTo>
                    <a:pt x="110672" y="491690"/>
                    <a:pt x="86730" y="474612"/>
                    <a:pt x="65968" y="452065"/>
                  </a:cubicBezTo>
                  <a:cubicBezTo>
                    <a:pt x="44314" y="428848"/>
                    <a:pt x="27905" y="401501"/>
                    <a:pt x="16743" y="370023"/>
                  </a:cubicBezTo>
                  <a:cubicBezTo>
                    <a:pt x="5581" y="338546"/>
                    <a:pt x="0" y="304167"/>
                    <a:pt x="0" y="266886"/>
                  </a:cubicBezTo>
                  <a:cubicBezTo>
                    <a:pt x="0" y="186295"/>
                    <a:pt x="23050" y="121666"/>
                    <a:pt x="69149" y="73000"/>
                  </a:cubicBezTo>
                  <a:cubicBezTo>
                    <a:pt x="115249" y="24333"/>
                    <a:pt x="176584" y="0"/>
                    <a:pt x="2531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B85326-5D0C-4404-893C-73BF21973B3E}"/>
                </a:ext>
              </a:extLst>
            </p:cNvPr>
            <p:cNvSpPr/>
            <p:nvPr/>
          </p:nvSpPr>
          <p:spPr>
            <a:xfrm rot="16200000">
              <a:off x="11388591" y="5596216"/>
              <a:ext cx="441970" cy="1312414"/>
            </a:xfrm>
            <a:custGeom>
              <a:avLst/>
              <a:gdLst/>
              <a:ahLst/>
              <a:cxnLst/>
              <a:rect l="l" t="t" r="r" b="b"/>
              <a:pathLst>
                <a:path w="416905" h="520378">
                  <a:moveTo>
                    <a:pt x="206945" y="0"/>
                  </a:moveTo>
                  <a:cubicBezTo>
                    <a:pt x="266328" y="0"/>
                    <a:pt x="313432" y="14622"/>
                    <a:pt x="348258" y="43867"/>
                  </a:cubicBezTo>
                  <a:cubicBezTo>
                    <a:pt x="383084" y="73112"/>
                    <a:pt x="400496" y="112626"/>
                    <a:pt x="400496" y="162409"/>
                  </a:cubicBezTo>
                  <a:lnTo>
                    <a:pt x="281620" y="162409"/>
                  </a:lnTo>
                  <a:cubicBezTo>
                    <a:pt x="278941" y="139415"/>
                    <a:pt x="270849" y="122448"/>
                    <a:pt x="257342" y="111510"/>
                  </a:cubicBezTo>
                  <a:cubicBezTo>
                    <a:pt x="243836" y="100571"/>
                    <a:pt x="224358" y="95101"/>
                    <a:pt x="198909" y="95101"/>
                  </a:cubicBezTo>
                  <a:cubicBezTo>
                    <a:pt x="178594" y="95101"/>
                    <a:pt x="162074" y="99287"/>
                    <a:pt x="149349" y="107659"/>
                  </a:cubicBezTo>
                  <a:cubicBezTo>
                    <a:pt x="136624" y="116030"/>
                    <a:pt x="130262" y="126690"/>
                    <a:pt x="130262" y="139638"/>
                  </a:cubicBezTo>
                  <a:cubicBezTo>
                    <a:pt x="130262" y="161516"/>
                    <a:pt x="160511" y="182166"/>
                    <a:pt x="221010" y="201588"/>
                  </a:cubicBezTo>
                  <a:cubicBezTo>
                    <a:pt x="231949" y="205160"/>
                    <a:pt x="240320" y="207839"/>
                    <a:pt x="246125" y="209624"/>
                  </a:cubicBezTo>
                  <a:lnTo>
                    <a:pt x="251148" y="211299"/>
                  </a:lnTo>
                  <a:cubicBezTo>
                    <a:pt x="313655" y="231614"/>
                    <a:pt x="352723" y="248022"/>
                    <a:pt x="368350" y="260524"/>
                  </a:cubicBezTo>
                  <a:cubicBezTo>
                    <a:pt x="384200" y="273472"/>
                    <a:pt x="396255" y="288708"/>
                    <a:pt x="404515" y="306233"/>
                  </a:cubicBezTo>
                  <a:cubicBezTo>
                    <a:pt x="412775" y="323757"/>
                    <a:pt x="416905" y="343235"/>
                    <a:pt x="416905" y="364666"/>
                  </a:cubicBezTo>
                  <a:cubicBezTo>
                    <a:pt x="416905" y="413779"/>
                    <a:pt x="398097" y="452010"/>
                    <a:pt x="360480" y="479357"/>
                  </a:cubicBezTo>
                  <a:cubicBezTo>
                    <a:pt x="322864" y="506704"/>
                    <a:pt x="270123" y="520378"/>
                    <a:pt x="202257" y="520378"/>
                  </a:cubicBezTo>
                  <a:cubicBezTo>
                    <a:pt x="138187" y="520378"/>
                    <a:pt x="89409" y="505699"/>
                    <a:pt x="55922" y="476343"/>
                  </a:cubicBezTo>
                  <a:cubicBezTo>
                    <a:pt x="22436" y="446987"/>
                    <a:pt x="3795" y="402506"/>
                    <a:pt x="0" y="342900"/>
                  </a:cubicBezTo>
                  <a:lnTo>
                    <a:pt x="121221" y="342900"/>
                  </a:lnTo>
                  <a:cubicBezTo>
                    <a:pt x="122114" y="371029"/>
                    <a:pt x="130373" y="392181"/>
                    <a:pt x="146000" y="406357"/>
                  </a:cubicBezTo>
                  <a:cubicBezTo>
                    <a:pt x="161627" y="420533"/>
                    <a:pt x="184510" y="427621"/>
                    <a:pt x="214647" y="427621"/>
                  </a:cubicBezTo>
                  <a:cubicBezTo>
                    <a:pt x="240320" y="427621"/>
                    <a:pt x="260189" y="423379"/>
                    <a:pt x="274253" y="414896"/>
                  </a:cubicBezTo>
                  <a:cubicBezTo>
                    <a:pt x="288317" y="406412"/>
                    <a:pt x="295350" y="394469"/>
                    <a:pt x="295350" y="379065"/>
                  </a:cubicBezTo>
                  <a:cubicBezTo>
                    <a:pt x="295350" y="371252"/>
                    <a:pt x="293675" y="364276"/>
                    <a:pt x="290327" y="358136"/>
                  </a:cubicBezTo>
                  <a:cubicBezTo>
                    <a:pt x="286978" y="351997"/>
                    <a:pt x="282290" y="347365"/>
                    <a:pt x="276262" y="344240"/>
                  </a:cubicBezTo>
                  <a:cubicBezTo>
                    <a:pt x="267109" y="339328"/>
                    <a:pt x="244674" y="331626"/>
                    <a:pt x="208955" y="321134"/>
                  </a:cubicBezTo>
                  <a:cubicBezTo>
                    <a:pt x="173236" y="310642"/>
                    <a:pt x="143098" y="300484"/>
                    <a:pt x="118542" y="290661"/>
                  </a:cubicBezTo>
                  <a:cubicBezTo>
                    <a:pt x="83046" y="276597"/>
                    <a:pt x="56090" y="258012"/>
                    <a:pt x="37672" y="234907"/>
                  </a:cubicBezTo>
                  <a:cubicBezTo>
                    <a:pt x="19255" y="211801"/>
                    <a:pt x="10046" y="184845"/>
                    <a:pt x="10046" y="154037"/>
                  </a:cubicBezTo>
                  <a:cubicBezTo>
                    <a:pt x="10046" y="106933"/>
                    <a:pt x="27738" y="69484"/>
                    <a:pt x="63122" y="41691"/>
                  </a:cubicBezTo>
                  <a:cubicBezTo>
                    <a:pt x="98506" y="13897"/>
                    <a:pt x="146447" y="0"/>
                    <a:pt x="2069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BD103FB-4BBE-4446-8572-67DC36877422}"/>
                </a:ext>
              </a:extLst>
            </p:cNvPr>
            <p:cNvSpPr/>
            <p:nvPr/>
          </p:nvSpPr>
          <p:spPr>
            <a:xfrm rot="16200000">
              <a:off x="11392431" y="5159777"/>
              <a:ext cx="433449" cy="1244004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6" y="100124"/>
                  </a:lnTo>
                  <a:lnTo>
                    <a:pt x="267556" y="493253"/>
                  </a:lnTo>
                  <a:lnTo>
                    <a:pt x="141312" y="493253"/>
                  </a:lnTo>
                  <a:lnTo>
                    <a:pt x="141312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5EE4638-6E70-4B2D-9CD7-3359EFE2F57E}"/>
                </a:ext>
              </a:extLst>
            </p:cNvPr>
            <p:cNvSpPr/>
            <p:nvPr/>
          </p:nvSpPr>
          <p:spPr>
            <a:xfrm rot="16200000">
              <a:off x="11384089" y="4662764"/>
              <a:ext cx="450134" cy="1244004"/>
            </a:xfrm>
            <a:custGeom>
              <a:avLst/>
              <a:gdLst/>
              <a:ahLst/>
              <a:cxnLst/>
              <a:rect l="l" t="t" r="r" b="b"/>
              <a:pathLst>
                <a:path w="424606" h="493253">
                  <a:moveTo>
                    <a:pt x="0" y="0"/>
                  </a:moveTo>
                  <a:lnTo>
                    <a:pt x="236078" y="0"/>
                  </a:lnTo>
                  <a:cubicBezTo>
                    <a:pt x="298586" y="0"/>
                    <a:pt x="344630" y="11162"/>
                    <a:pt x="374209" y="33486"/>
                  </a:cubicBezTo>
                  <a:cubicBezTo>
                    <a:pt x="403789" y="55810"/>
                    <a:pt x="418579" y="90413"/>
                    <a:pt x="418579" y="137294"/>
                  </a:cubicBezTo>
                  <a:cubicBezTo>
                    <a:pt x="418579" y="164976"/>
                    <a:pt x="412272" y="188695"/>
                    <a:pt x="399659" y="208452"/>
                  </a:cubicBezTo>
                  <a:cubicBezTo>
                    <a:pt x="387046" y="228209"/>
                    <a:pt x="367456" y="244785"/>
                    <a:pt x="340891" y="258179"/>
                  </a:cubicBezTo>
                  <a:cubicBezTo>
                    <a:pt x="362545" y="266439"/>
                    <a:pt x="377837" y="277657"/>
                    <a:pt x="386767" y="291833"/>
                  </a:cubicBezTo>
                  <a:cubicBezTo>
                    <a:pt x="395696" y="306009"/>
                    <a:pt x="400831" y="330956"/>
                    <a:pt x="402171" y="366675"/>
                  </a:cubicBezTo>
                  <a:cubicBezTo>
                    <a:pt x="402840" y="376721"/>
                    <a:pt x="403510" y="390227"/>
                    <a:pt x="404180" y="407193"/>
                  </a:cubicBezTo>
                  <a:cubicBezTo>
                    <a:pt x="405742" y="446930"/>
                    <a:pt x="412551" y="469924"/>
                    <a:pt x="424606" y="476175"/>
                  </a:cubicBezTo>
                  <a:lnTo>
                    <a:pt x="424606" y="493253"/>
                  </a:lnTo>
                  <a:lnTo>
                    <a:pt x="292335" y="493253"/>
                  </a:lnTo>
                  <a:cubicBezTo>
                    <a:pt x="285861" y="475840"/>
                    <a:pt x="282178" y="451953"/>
                    <a:pt x="281285" y="421593"/>
                  </a:cubicBezTo>
                  <a:cubicBezTo>
                    <a:pt x="280392" y="391232"/>
                    <a:pt x="279499" y="372144"/>
                    <a:pt x="278606" y="364331"/>
                  </a:cubicBezTo>
                  <a:cubicBezTo>
                    <a:pt x="276597" y="345132"/>
                    <a:pt x="270123" y="331068"/>
                    <a:pt x="259184" y="322138"/>
                  </a:cubicBezTo>
                  <a:cubicBezTo>
                    <a:pt x="248245" y="313208"/>
                    <a:pt x="231837" y="308744"/>
                    <a:pt x="209959" y="308744"/>
                  </a:cubicBezTo>
                  <a:lnTo>
                    <a:pt x="125573" y="308744"/>
                  </a:lnTo>
                  <a:lnTo>
                    <a:pt x="12557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5573" y="98784"/>
                  </a:moveTo>
                  <a:lnTo>
                    <a:pt x="125573" y="211298"/>
                  </a:lnTo>
                  <a:lnTo>
                    <a:pt x="219670" y="211298"/>
                  </a:lnTo>
                  <a:cubicBezTo>
                    <a:pt x="245120" y="211298"/>
                    <a:pt x="263816" y="206610"/>
                    <a:pt x="275760" y="197234"/>
                  </a:cubicBezTo>
                  <a:cubicBezTo>
                    <a:pt x="287703" y="187858"/>
                    <a:pt x="293675" y="172901"/>
                    <a:pt x="293675" y="152362"/>
                  </a:cubicBezTo>
                  <a:cubicBezTo>
                    <a:pt x="293675" y="134280"/>
                    <a:pt x="287871" y="120829"/>
                    <a:pt x="276262" y="112011"/>
                  </a:cubicBezTo>
                  <a:cubicBezTo>
                    <a:pt x="264653" y="103193"/>
                    <a:pt x="246906" y="98784"/>
                    <a:pt x="223019" y="98784"/>
                  </a:cubicBezTo>
                  <a:lnTo>
                    <a:pt x="125573" y="987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F01648B-6B00-43C4-9D83-30088F668A68}"/>
                </a:ext>
              </a:extLst>
            </p:cNvPr>
            <p:cNvSpPr/>
            <p:nvPr/>
          </p:nvSpPr>
          <p:spPr>
            <a:xfrm rot="16200000">
              <a:off x="11349654" y="4143918"/>
              <a:ext cx="519003" cy="1244004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2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6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6" y="1305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6FC2BF-8DA8-4F48-BB26-A8B7A1F86FDE}"/>
                </a:ext>
              </a:extLst>
            </p:cNvPr>
            <p:cNvSpPr/>
            <p:nvPr/>
          </p:nvSpPr>
          <p:spPr>
            <a:xfrm rot="16200000">
              <a:off x="11392431" y="3695618"/>
              <a:ext cx="433449" cy="1244004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6" y="100124"/>
                  </a:lnTo>
                  <a:lnTo>
                    <a:pt x="267556" y="493253"/>
                  </a:lnTo>
                  <a:lnTo>
                    <a:pt x="141312" y="493253"/>
                  </a:lnTo>
                  <a:lnTo>
                    <a:pt x="141312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1370BF-60A8-4DC3-8189-44CB19A79AC3}"/>
                </a:ext>
              </a:extLst>
            </p:cNvPr>
            <p:cNvSpPr/>
            <p:nvPr/>
          </p:nvSpPr>
          <p:spPr>
            <a:xfrm rot="16200000">
              <a:off x="11406276" y="3220081"/>
              <a:ext cx="405759" cy="1244004"/>
            </a:xfrm>
            <a:custGeom>
              <a:avLst/>
              <a:gdLst/>
              <a:ahLst/>
              <a:cxnLst/>
              <a:rect l="l" t="t" r="r" b="b"/>
              <a:pathLst>
                <a:path w="382748" h="493253">
                  <a:moveTo>
                    <a:pt x="0" y="0"/>
                  </a:moveTo>
                  <a:lnTo>
                    <a:pt x="374711" y="0"/>
                  </a:lnTo>
                  <a:lnTo>
                    <a:pt x="374711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0" y="188193"/>
                  </a:lnTo>
                  <a:lnTo>
                    <a:pt x="353280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8" y="392459"/>
                  </a:lnTo>
                  <a:lnTo>
                    <a:pt x="38274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29AE4FE-FB4A-4C9B-9C27-7C7D6D4D62FE}"/>
                </a:ext>
              </a:extLst>
            </p:cNvPr>
            <p:cNvSpPr/>
            <p:nvPr/>
          </p:nvSpPr>
          <p:spPr>
            <a:xfrm rot="16200000">
              <a:off x="11542416" y="2292772"/>
              <a:ext cx="133479" cy="1244004"/>
            </a:xfrm>
            <a:custGeom>
              <a:avLst/>
              <a:gdLst/>
              <a:ahLst/>
              <a:cxnLst/>
              <a:rect l="l" t="t" r="r" b="b"/>
              <a:pathLst>
                <a:path w="125909" h="493253">
                  <a:moveTo>
                    <a:pt x="0" y="0"/>
                  </a:moveTo>
                  <a:lnTo>
                    <a:pt x="125909" y="0"/>
                  </a:lnTo>
                  <a:lnTo>
                    <a:pt x="12590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5BA672F-12B2-4824-834D-872469E7FB82}"/>
                </a:ext>
              </a:extLst>
            </p:cNvPr>
            <p:cNvSpPr/>
            <p:nvPr/>
          </p:nvSpPr>
          <p:spPr>
            <a:xfrm rot="16200000">
              <a:off x="11396514" y="1675476"/>
              <a:ext cx="425284" cy="1244004"/>
            </a:xfrm>
            <a:custGeom>
              <a:avLst/>
              <a:gdLst/>
              <a:ahLst/>
              <a:cxnLst/>
              <a:rect l="l" t="t" r="r" b="b"/>
              <a:pathLst>
                <a:path w="401166" h="493253">
                  <a:moveTo>
                    <a:pt x="0" y="0"/>
                  </a:moveTo>
                  <a:lnTo>
                    <a:pt x="225697" y="0"/>
                  </a:lnTo>
                  <a:cubicBezTo>
                    <a:pt x="282847" y="0"/>
                    <a:pt x="326380" y="13227"/>
                    <a:pt x="356294" y="39681"/>
                  </a:cubicBezTo>
                  <a:cubicBezTo>
                    <a:pt x="386208" y="66135"/>
                    <a:pt x="401166" y="104365"/>
                    <a:pt x="401166" y="154372"/>
                  </a:cubicBezTo>
                  <a:cubicBezTo>
                    <a:pt x="401166" y="206834"/>
                    <a:pt x="386432" y="247073"/>
                    <a:pt x="356964" y="275090"/>
                  </a:cubicBezTo>
                  <a:cubicBezTo>
                    <a:pt x="327496" y="303107"/>
                    <a:pt x="285080" y="317115"/>
                    <a:pt x="229716" y="317115"/>
                  </a:cubicBezTo>
                  <a:lnTo>
                    <a:pt x="126913" y="317115"/>
                  </a:lnTo>
                  <a:lnTo>
                    <a:pt x="12691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3" y="99454"/>
                  </a:moveTo>
                  <a:lnTo>
                    <a:pt x="126913" y="217661"/>
                  </a:lnTo>
                  <a:lnTo>
                    <a:pt x="210628" y="217661"/>
                  </a:lnTo>
                  <a:cubicBezTo>
                    <a:pt x="233399" y="217661"/>
                    <a:pt x="250198" y="212805"/>
                    <a:pt x="261025" y="203094"/>
                  </a:cubicBezTo>
                  <a:cubicBezTo>
                    <a:pt x="271853" y="193383"/>
                    <a:pt x="277266" y="178370"/>
                    <a:pt x="277266" y="158055"/>
                  </a:cubicBezTo>
                  <a:cubicBezTo>
                    <a:pt x="277266" y="138410"/>
                    <a:pt x="271630" y="123732"/>
                    <a:pt x="260356" y="114021"/>
                  </a:cubicBezTo>
                  <a:cubicBezTo>
                    <a:pt x="249082" y="104310"/>
                    <a:pt x="232060" y="99454"/>
                    <a:pt x="209289" y="99454"/>
                  </a:cubicBezTo>
                  <a:lnTo>
                    <a:pt x="126913" y="994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DFD300-D600-4FD3-8496-44BC83540730}"/>
                </a:ext>
              </a:extLst>
            </p:cNvPr>
            <p:cNvSpPr/>
            <p:nvPr/>
          </p:nvSpPr>
          <p:spPr>
            <a:xfrm rot="16200000">
              <a:off x="11406275" y="1180355"/>
              <a:ext cx="405760" cy="1244004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AA386F9-0D38-40E4-BBF2-92ECA50E7605}"/>
                </a:ext>
              </a:extLst>
            </p:cNvPr>
            <p:cNvSpPr/>
            <p:nvPr/>
          </p:nvSpPr>
          <p:spPr>
            <a:xfrm rot="16200000">
              <a:off x="11382313" y="672415"/>
              <a:ext cx="453684" cy="1244004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6" y="188416"/>
                    <a:pt x="259295" y="214535"/>
                    <a:pt x="272913" y="240431"/>
                  </a:cubicBezTo>
                  <a:cubicBezTo>
                    <a:pt x="286531" y="266328"/>
                    <a:pt x="299367" y="291889"/>
                    <a:pt x="311422" y="317115"/>
                  </a:cubicBezTo>
                  <a:cubicBezTo>
                    <a:pt x="309637" y="279834"/>
                    <a:pt x="308297" y="244896"/>
                    <a:pt x="307404" y="212303"/>
                  </a:cubicBezTo>
                  <a:cubicBezTo>
                    <a:pt x="306511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0" y="326491"/>
                  </a:lnTo>
                  <a:cubicBezTo>
                    <a:pt x="183505" y="306846"/>
                    <a:pt x="171115" y="284801"/>
                    <a:pt x="157720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8" y="213308"/>
                    <a:pt x="119434" y="243222"/>
                    <a:pt x="120550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CB62FB1-31B7-4286-9664-66FEEE605FF8}"/>
                </a:ext>
              </a:extLst>
            </p:cNvPr>
            <p:cNvSpPr/>
            <p:nvPr/>
          </p:nvSpPr>
          <p:spPr>
            <a:xfrm rot="16200000">
              <a:off x="11362434" y="155030"/>
              <a:ext cx="493444" cy="1244004"/>
            </a:xfrm>
            <a:custGeom>
              <a:avLst/>
              <a:gdLst/>
              <a:ahLst/>
              <a:cxnLst/>
              <a:rect l="l" t="t" r="r" b="b"/>
              <a:pathLst>
                <a:path w="465460" h="493253">
                  <a:moveTo>
                    <a:pt x="0" y="0"/>
                  </a:moveTo>
                  <a:lnTo>
                    <a:pt x="141647" y="0"/>
                  </a:lnTo>
                  <a:lnTo>
                    <a:pt x="232395" y="198908"/>
                  </a:lnTo>
                  <a:lnTo>
                    <a:pt x="322808" y="0"/>
                  </a:lnTo>
                  <a:lnTo>
                    <a:pt x="465460" y="0"/>
                  </a:lnTo>
                  <a:lnTo>
                    <a:pt x="293340" y="307404"/>
                  </a:lnTo>
                  <a:lnTo>
                    <a:pt x="293340" y="493253"/>
                  </a:lnTo>
                  <a:lnTo>
                    <a:pt x="170445" y="493253"/>
                  </a:lnTo>
                  <a:lnTo>
                    <a:pt x="170445" y="30740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7A13389-C423-4B16-AEBC-E88EBAA5AA65}"/>
                </a:ext>
              </a:extLst>
            </p:cNvPr>
            <p:cNvSpPr/>
            <p:nvPr/>
          </p:nvSpPr>
          <p:spPr>
            <a:xfrm rot="16200000">
              <a:off x="11406275" y="-334294"/>
              <a:ext cx="405760" cy="1244004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E766410-4990-4958-B945-559B80F06828}"/>
                </a:ext>
              </a:extLst>
            </p:cNvPr>
            <p:cNvSpPr/>
            <p:nvPr/>
          </p:nvSpPr>
          <p:spPr>
            <a:xfrm rot="16200000">
              <a:off x="11415506" y="-812944"/>
              <a:ext cx="387300" cy="1244004"/>
            </a:xfrm>
            <a:custGeom>
              <a:avLst/>
              <a:gdLst/>
              <a:ahLst/>
              <a:cxnLst/>
              <a:rect l="l" t="t" r="r" b="b"/>
              <a:pathLst>
                <a:path w="365336" h="493253">
                  <a:moveTo>
                    <a:pt x="0" y="0"/>
                  </a:moveTo>
                  <a:lnTo>
                    <a:pt x="126578" y="0"/>
                  </a:lnTo>
                  <a:lnTo>
                    <a:pt x="126578" y="386432"/>
                  </a:lnTo>
                  <a:lnTo>
                    <a:pt x="365336" y="386432"/>
                  </a:lnTo>
                  <a:lnTo>
                    <a:pt x="365336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10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247B4C-F7F9-4FFF-8252-065651B554E9}"/>
              </a:ext>
            </a:extLst>
          </p:cNvPr>
          <p:cNvSpPr txBox="1"/>
          <p:nvPr/>
        </p:nvSpPr>
        <p:spPr>
          <a:xfrm>
            <a:off x="736600" y="2870200"/>
            <a:ext cx="10549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wis721 BT" panose="020B0504020202020204" pitchFamily="34" charset="0"/>
              </a:rPr>
              <a:t>Dimulai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lebih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sederhana</a:t>
            </a: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wis721 BT" panose="020B0504020202020204" pitchFamily="34" charset="0"/>
              </a:rPr>
              <a:t>Asumsi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tidak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ada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operasi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i="1" dirty="0">
                <a:latin typeface="Swis721 BT" panose="020B0504020202020204" pitchFamily="34" charset="0"/>
              </a:rPr>
              <a:t>replace</a:t>
            </a: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wis721 BT" panose="020B0504020202020204" pitchFamily="34" charset="0"/>
              </a:rPr>
              <a:t>Bagaimana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cara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menghitung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banyak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kemungkinan</a:t>
            </a:r>
            <a:r>
              <a:rPr lang="en-US" sz="2000" dirty="0">
                <a:latin typeface="Swis721 BT" panose="020B0504020202020204" pitchFamily="34" charset="0"/>
              </a:rPr>
              <a:t> string orig1 </a:t>
            </a:r>
            <a:r>
              <a:rPr lang="en-US" sz="2000" dirty="0" err="1">
                <a:latin typeface="Swis721 BT" panose="020B0504020202020204" pitchFamily="34" charset="0"/>
              </a:rPr>
              <a:t>dan</a:t>
            </a:r>
            <a:r>
              <a:rPr lang="en-US" sz="2000" dirty="0">
                <a:latin typeface="Swis721 BT" panose="020B0504020202020204" pitchFamily="34" charset="0"/>
              </a:rPr>
              <a:t> orig2?</a:t>
            </a:r>
          </a:p>
        </p:txBody>
      </p:sp>
    </p:spTree>
    <p:extLst>
      <p:ext uri="{BB962C8B-B14F-4D97-AF65-F5344CB8AC3E}">
        <p14:creationId xmlns:p14="http://schemas.microsoft.com/office/powerpoint/2010/main" val="128875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blipFill>
                <a:blip r:embed="rId4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blipFill>
                <a:blip r:embed="rId6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898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591917" y="2510831"/>
            <a:ext cx="1446558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3038475" y="2510831"/>
            <a:ext cx="1454013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591917" y="4037583"/>
            <a:ext cx="144655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038475" y="4037583"/>
            <a:ext cx="1454013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038475" y="5147773"/>
            <a:ext cx="0" cy="29058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46A9D9-05B9-4DF6-82BB-1C7A1BDAF0F2}"/>
              </a:ext>
            </a:extLst>
          </p:cNvPr>
          <p:cNvCxnSpPr>
            <a:cxnSpLocks/>
          </p:cNvCxnSpPr>
          <p:nvPr/>
        </p:nvCxnSpPr>
        <p:spPr>
          <a:xfrm>
            <a:off x="5993032" y="21382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5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blipFill>
                <a:blip r:embed="rId4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blipFill>
                <a:blip r:embed="rId6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898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591917" y="2510831"/>
            <a:ext cx="1446558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3038475" y="2510831"/>
            <a:ext cx="1454013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591917" y="4037583"/>
            <a:ext cx="144655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038475" y="4037583"/>
            <a:ext cx="1454013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038475" y="5147773"/>
            <a:ext cx="0" cy="29058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46A9D9-05B9-4DF6-82BB-1C7A1BDAF0F2}"/>
              </a:ext>
            </a:extLst>
          </p:cNvPr>
          <p:cNvCxnSpPr>
            <a:cxnSpLocks/>
          </p:cNvCxnSpPr>
          <p:nvPr/>
        </p:nvCxnSpPr>
        <p:spPr>
          <a:xfrm>
            <a:off x="5993032" y="21382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23D1CA-317E-4821-B702-F3CF0362C60E}"/>
                  </a:ext>
                </a:extLst>
              </p:cNvPr>
              <p:cNvSpPr txBox="1"/>
              <p:nvPr/>
            </p:nvSpPr>
            <p:spPr>
              <a:xfrm>
                <a:off x="6221896" y="2167626"/>
                <a:ext cx="525643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en-US" sz="2000" b="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𝑒𝑓𝑔</m:t>
                    </m:r>
                  </m:oMath>
                </a14:m>
                <a:endParaRPr lang="en-US" sz="2000" b="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23D1CA-317E-4821-B702-F3CF0362C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96" y="2167626"/>
                <a:ext cx="5256432" cy="1631216"/>
              </a:xfrm>
              <a:prstGeom prst="rect">
                <a:avLst/>
              </a:prstGeom>
              <a:blipFill>
                <a:blip r:embed="rId8"/>
                <a:stretch>
                  <a:fillRect l="-1044" t="-1124" b="-4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4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blipFill>
                <a:blip r:embed="rId4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blipFill>
                <a:blip r:embed="rId6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898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591917" y="2510831"/>
            <a:ext cx="1446558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3038475" y="2510831"/>
            <a:ext cx="1454013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591917" y="4037583"/>
            <a:ext cx="144655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038475" y="4037583"/>
            <a:ext cx="1454013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038475" y="5147773"/>
            <a:ext cx="0" cy="29058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46A9D9-05B9-4DF6-82BB-1C7A1BDAF0F2}"/>
              </a:ext>
            </a:extLst>
          </p:cNvPr>
          <p:cNvCxnSpPr>
            <a:cxnSpLocks/>
          </p:cNvCxnSpPr>
          <p:nvPr/>
        </p:nvCxnSpPr>
        <p:spPr>
          <a:xfrm>
            <a:off x="5993032" y="21382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86AA893-EADA-4F37-AD65-6BF36AE98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896490"/>
                  </p:ext>
                </p:extLst>
              </p:nvPr>
            </p:nvGraphicFramePr>
            <p:xfrm>
              <a:off x="6992385" y="2951689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86AA893-EADA-4F37-AD65-6BF36AE98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896490"/>
                  </p:ext>
                </p:extLst>
              </p:nvPr>
            </p:nvGraphicFramePr>
            <p:xfrm>
              <a:off x="6992385" y="2951689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7F8B73-9131-42B1-B929-92956D6F3A64}"/>
                  </a:ext>
                </a:extLst>
              </p:cNvPr>
              <p:cNvSpPr txBox="1"/>
              <p:nvPr/>
            </p:nvSpPr>
            <p:spPr>
              <a:xfrm>
                <a:off x="6601723" y="2333384"/>
                <a:ext cx="5256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en-US" sz="2000" b="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7F8B73-9131-42B1-B929-92956D6F3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723" y="2333384"/>
                <a:ext cx="5256432" cy="400110"/>
              </a:xfrm>
              <a:prstGeom prst="rect">
                <a:avLst/>
              </a:prstGeom>
              <a:blipFill>
                <a:blip r:embed="rId9"/>
                <a:stretch>
                  <a:fillRect l="-1044" t="-461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PRESENTASI TUGAS AKHIR – KI141502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8328" y="1724760"/>
            <a:ext cx="10095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Futura Md BT" panose="020B0602020204020303" pitchFamily="34" charset="0"/>
              </a:rPr>
              <a:t>DESAIN, ANALISIS DAN IMPLEMENTASI ALGORITMA KOMPUTASI STRING DENGAN METODE DYNAMIC PROGRAMMING DAN MEET IN THE MIDDLE  PADA PERMASALAHAN KLASIK SPOJ 9967 PLAYING WITH WORDS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6585" y="3743453"/>
            <a:ext cx="4918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Penyusun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Dewangga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Winasforcepta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Winardi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NRP: 5113100098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7087" y="5026349"/>
            <a:ext cx="4368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Pembimbing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Rully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Soelaiman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S.Kom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.,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M.Kom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Ir. F. X.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Arunanto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M.Sc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blipFill>
                <a:blip r:embed="rId4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blipFill>
                <a:blip r:embed="rId6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898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591917" y="2510831"/>
            <a:ext cx="1446558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3038475" y="2510831"/>
            <a:ext cx="1454013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591917" y="4037583"/>
            <a:ext cx="144655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038475" y="4037583"/>
            <a:ext cx="1454013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038475" y="5147773"/>
            <a:ext cx="0" cy="29058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46A9D9-05B9-4DF6-82BB-1C7A1BDAF0F2}"/>
              </a:ext>
            </a:extLst>
          </p:cNvPr>
          <p:cNvCxnSpPr>
            <a:cxnSpLocks/>
          </p:cNvCxnSpPr>
          <p:nvPr/>
        </p:nvCxnSpPr>
        <p:spPr>
          <a:xfrm>
            <a:off x="5993032" y="21382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86AA893-EADA-4F37-AD65-6BF36AE98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596527"/>
                  </p:ext>
                </p:extLst>
              </p:nvPr>
            </p:nvGraphicFramePr>
            <p:xfrm>
              <a:off x="6992385" y="2951689"/>
              <a:ext cx="4323301" cy="25908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𝑒𝑓𝑔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𝑒𝑔𝑓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𝑓𝑒𝑔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914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𝑓𝑔𝑒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𝑔𝑒𝑓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820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𝑔𝑓𝑒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8812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86AA893-EADA-4F37-AD65-6BF36AE98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596527"/>
                  </p:ext>
                </p:extLst>
              </p:nvPr>
            </p:nvGraphicFramePr>
            <p:xfrm>
              <a:off x="6992385" y="2951689"/>
              <a:ext cx="4323301" cy="25908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1667" r="-99440" b="-6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1667" r="-567" b="-6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100000" r="-99440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100000" r="-567" b="-5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200000" r="-99440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200000" r="-567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300000" r="-9944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300000" r="-567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914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400000" r="-9944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400000" r="-56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500000" r="-9944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500000" r="-56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820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600000" r="-9944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16" t="-600000" r="-567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88128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7F8B73-9131-42B1-B929-92956D6F3A64}"/>
                  </a:ext>
                </a:extLst>
              </p:cNvPr>
              <p:cNvSpPr txBox="1"/>
              <p:nvPr/>
            </p:nvSpPr>
            <p:spPr>
              <a:xfrm>
                <a:off x="6601723" y="2333384"/>
                <a:ext cx="5256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𝑒𝑓𝑔</m:t>
                    </m:r>
                  </m:oMath>
                </a14:m>
                <a:endParaRPr lang="en-US" sz="2000" b="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7F8B73-9131-42B1-B929-92956D6F3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723" y="2333384"/>
                <a:ext cx="5256432" cy="400110"/>
              </a:xfrm>
              <a:prstGeom prst="rect">
                <a:avLst/>
              </a:prstGeom>
              <a:blipFill>
                <a:blip r:embed="rId9"/>
                <a:stretch>
                  <a:fillRect l="-1044" t="-461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5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blipFill>
                <a:blip r:embed="rId4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blipFill>
                <a:blip r:embed="rId6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898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591917" y="2510831"/>
            <a:ext cx="1446558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3038475" y="2510831"/>
            <a:ext cx="1454013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591917" y="4037583"/>
            <a:ext cx="144655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038475" y="4037583"/>
            <a:ext cx="1454013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038475" y="5147773"/>
            <a:ext cx="0" cy="29058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46A9D9-05B9-4DF6-82BB-1C7A1BDAF0F2}"/>
              </a:ext>
            </a:extLst>
          </p:cNvPr>
          <p:cNvCxnSpPr>
            <a:cxnSpLocks/>
          </p:cNvCxnSpPr>
          <p:nvPr/>
        </p:nvCxnSpPr>
        <p:spPr>
          <a:xfrm>
            <a:off x="5993032" y="21382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86AA893-EADA-4F37-AD65-6BF36AE98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4624292"/>
                  </p:ext>
                </p:extLst>
              </p:nvPr>
            </p:nvGraphicFramePr>
            <p:xfrm>
              <a:off x="6302538" y="3151938"/>
              <a:ext cx="5744166" cy="231368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142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2549897391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13985072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𝒐𝒓𝒊𝒈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e>
                                      <m:e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𝒂𝒅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𝒐𝒓𝒊𝒈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e>
                                      <m:e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𝒂𝒅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𝑓𝑔𝑒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𝑔𝑒𝑓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𝑔𝑓𝑒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914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𝑐𝑏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𝑒𝑔𝑓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𝑐𝑏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𝑓𝑔𝑒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820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86AA893-EADA-4F37-AD65-6BF36AE98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4624292"/>
                  </p:ext>
                </p:extLst>
              </p:nvPr>
            </p:nvGraphicFramePr>
            <p:xfrm>
              <a:off x="6302538" y="3151938"/>
              <a:ext cx="5744166" cy="231368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142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2549897391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1398507276"/>
                        </a:ext>
                      </a:extLst>
                    </a:gridCol>
                  </a:tblGrid>
                  <a:tr h="459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1333" r="-278400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1333" r="-201299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1333" r="-100431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1333" r="-866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124590" r="-2784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124590" r="-20129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124590" r="-1004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124590" r="-866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224590" r="-2784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224590" r="-20129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224590" r="-1004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224590" r="-86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324590" r="-2784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324590" r="-20129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324590" r="-10043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324590" r="-86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914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424590" r="-2784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424590" r="-2012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424590" r="-10043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424590" r="-866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524590" r="-2784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524590" r="-2012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524590" r="-10043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524590" r="-86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820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C10ECA-DD1D-4E56-90D1-C930E764182F}"/>
                  </a:ext>
                </a:extLst>
              </p:cNvPr>
              <p:cNvSpPr txBox="1"/>
              <p:nvPr/>
            </p:nvSpPr>
            <p:spPr>
              <a:xfrm>
                <a:off x="6601723" y="2333384"/>
                <a:ext cx="5256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b="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C10ECA-DD1D-4E56-90D1-C930E7641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723" y="2333384"/>
                <a:ext cx="5256432" cy="400110"/>
              </a:xfrm>
              <a:prstGeom prst="rect">
                <a:avLst/>
              </a:prstGeom>
              <a:blipFill>
                <a:blip r:embed="rId9"/>
                <a:stretch>
                  <a:fillRect l="-1044" t="-461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46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1772167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7" y="3083476"/>
                <a:ext cx="2382079" cy="954107"/>
              </a:xfrm>
              <a:prstGeom prst="rect">
                <a:avLst/>
              </a:prstGeom>
              <a:blipFill>
                <a:blip r:embed="rId4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48" y="3083476"/>
                <a:ext cx="2382079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4193666"/>
                <a:ext cx="4164036" cy="954107"/>
              </a:xfrm>
              <a:prstGeom prst="rect">
                <a:avLst/>
              </a:prstGeom>
              <a:blipFill>
                <a:blip r:embed="rId6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7" y="5438360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898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591917" y="2510831"/>
            <a:ext cx="1446558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3038475" y="2510831"/>
            <a:ext cx="1454013" cy="57264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591917" y="4037583"/>
            <a:ext cx="144655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038475" y="4037583"/>
            <a:ext cx="1454013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038475" y="5147773"/>
            <a:ext cx="0" cy="29058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46A9D9-05B9-4DF6-82BB-1C7A1BDAF0F2}"/>
              </a:ext>
            </a:extLst>
          </p:cNvPr>
          <p:cNvCxnSpPr>
            <a:cxnSpLocks/>
          </p:cNvCxnSpPr>
          <p:nvPr/>
        </p:nvCxnSpPr>
        <p:spPr>
          <a:xfrm>
            <a:off x="5993032" y="21382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86AA893-EADA-4F37-AD65-6BF36AE98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70641"/>
                  </p:ext>
                </p:extLst>
              </p:nvPr>
            </p:nvGraphicFramePr>
            <p:xfrm>
              <a:off x="6302538" y="3213822"/>
              <a:ext cx="5744166" cy="231368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142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2549897391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13985072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𝒐𝒓𝒊𝒈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e>
                                      <m:e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𝒂𝒅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𝒐𝒓𝒊𝒈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e>
                                      <m:e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𝒂𝒅</m:t>
                                        </m:r>
                                        <m:r>
                                          <a:rPr lang="en-US" sz="1400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𝑓𝑔𝑒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𝑔𝑒𝑓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𝑔𝑓𝑒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914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𝑐𝑏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𝑒𝑔𝑓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𝑐𝑏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𝑓𝑔𝑒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820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86AA893-EADA-4F37-AD65-6BF36AE98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70641"/>
                  </p:ext>
                </p:extLst>
              </p:nvPr>
            </p:nvGraphicFramePr>
            <p:xfrm>
              <a:off x="6302538" y="3213822"/>
              <a:ext cx="5744166" cy="231368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142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2549897391"/>
                        </a:ext>
                      </a:extLst>
                    </a:gridCol>
                    <a:gridCol w="1407581">
                      <a:extLst>
                        <a:ext uri="{9D8B030D-6E8A-4147-A177-3AD203B41FA5}">
                          <a16:colId xmlns:a16="http://schemas.microsoft.com/office/drawing/2014/main" val="1398507276"/>
                        </a:ext>
                      </a:extLst>
                    </a:gridCol>
                  </a:tblGrid>
                  <a:tr h="459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1333" r="-278400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1333" r="-201299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1333" r="-100431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1333" r="-866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124590" r="-2784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124590" r="-20129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124590" r="-1004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124590" r="-866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224590" r="-2784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224590" r="-20129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224590" r="-1004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224590" r="-86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324590" r="-2784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324590" r="-20129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324590" r="-10043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324590" r="-86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914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424590" r="-2784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424590" r="-2012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424590" r="-10043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424590" r="-866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" t="-524590" r="-2784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8658" t="-524590" r="-2012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7759" t="-524590" r="-10043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091" t="-524590" r="-86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820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C10ECA-DD1D-4E56-90D1-C930E764182F}"/>
                  </a:ext>
                </a:extLst>
              </p:cNvPr>
              <p:cNvSpPr txBox="1"/>
              <p:nvPr/>
            </p:nvSpPr>
            <p:spPr>
              <a:xfrm>
                <a:off x="6601723" y="2333384"/>
                <a:ext cx="52564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 err="1"/>
                  <a:t>Terdapat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b="0" dirty="0">
                    <a:latin typeface="Swis721 BT" panose="020B0504020202020204" pitchFamily="34" charset="0"/>
                  </a:rPr>
                  <a:t> </a:t>
                </a:r>
                <a:r>
                  <a:rPr lang="en-US" sz="2000" b="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b="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>
                    <a:latin typeface="Swis721 BT" panose="020B0504020202020204" pitchFamily="34" charset="0"/>
                  </a:rPr>
                  <a:t> </a:t>
                </a:r>
                <a:r>
                  <a:rPr lang="en-US" sz="2000" b="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2000" b="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="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b="0" dirty="0" err="1">
                    <a:latin typeface="Swis721 BT" panose="020B0504020202020204" pitchFamily="34" charset="0"/>
                  </a:rPr>
                  <a:t>mungkin</a:t>
                </a:r>
                <a:r>
                  <a:rPr lang="en-US" sz="2000" b="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C10ECA-DD1D-4E56-90D1-C930E7641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723" y="2333384"/>
                <a:ext cx="5256432" cy="707886"/>
              </a:xfrm>
              <a:prstGeom prst="rect">
                <a:avLst/>
              </a:prstGeom>
              <a:blipFill>
                <a:blip r:embed="rId9"/>
                <a:stretch>
                  <a:fillRect l="-1044" t="-6034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8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36600" y="2870200"/>
                <a:ext cx="1054955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Bagaimana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terdapat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000" dirty="0">
                    <a:latin typeface="Swis721 BT" panose="020B0504020202020204" pitchFamily="34" charset="0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Tantangannya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hanya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dilakukan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sekali</a:t>
                </a:r>
                <a:r>
                  <a:rPr lang="en-US" sz="2000" dirty="0">
                    <a:latin typeface="Swis721 BT" panose="020B0504020202020204" pitchFamily="34" charset="0"/>
                  </a:rPr>
                  <a:t> di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satu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Membuat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dua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jenis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komputasi</a:t>
                </a:r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Komputasi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</a:t>
                </a:r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Komputasi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sekali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</a:t>
                </a: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870200"/>
                <a:ext cx="10549550" cy="2862322"/>
              </a:xfrm>
              <a:prstGeom prst="rect">
                <a:avLst/>
              </a:prstGeom>
              <a:blipFill>
                <a:blip r:embed="rId3"/>
                <a:stretch>
                  <a:fillRect l="-520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6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blipFill>
                <a:blip r:embed="rId4"/>
                <a:stretch>
                  <a:fillRect t="-629" r="-215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7865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06476" y="2540960"/>
            <a:ext cx="4725623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806476" y="4050395"/>
            <a:ext cx="166809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4050395"/>
            <a:ext cx="1322526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376029"/>
            <a:ext cx="3057525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blipFill>
                <a:blip r:embed="rId8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tanpa operasi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blipFill>
                <a:blip r:embed="rId9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denga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blipFill>
                <a:blip r:embed="rId10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4050395"/>
            <a:ext cx="1293331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4050395"/>
            <a:ext cx="1521479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376029"/>
            <a:ext cx="2743617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82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333333"/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rgbClr val="333333"/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rgbClr val="333333"/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blipFill>
                <a:blip r:embed="rId4"/>
                <a:stretch>
                  <a:fillRect t="-629" r="-215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7865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06476" y="2540960"/>
            <a:ext cx="4725623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806476" y="4050395"/>
            <a:ext cx="166809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4050395"/>
            <a:ext cx="1322526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376029"/>
            <a:ext cx="3057525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blipFill>
                <a:blip r:embed="rId8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 operasi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blipFill>
                <a:blip r:embed="rId9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blipFill>
                <a:blip r:embed="rId10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4050395"/>
            <a:ext cx="1293331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4050395"/>
            <a:ext cx="1521479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376029"/>
            <a:ext cx="2743617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41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36600" y="2870200"/>
                <a:ext cx="1054955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870200"/>
                <a:ext cx="10549550" cy="1631216"/>
              </a:xfrm>
              <a:prstGeom prst="rect">
                <a:avLst/>
              </a:prstGeom>
              <a:blipFill>
                <a:blip r:embed="rId3"/>
                <a:stretch>
                  <a:fillRect l="-520" t="-2247" b="-4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0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blipFill>
                <a:blip r:embed="rId4"/>
                <a:stretch>
                  <a:fillRect t="-629" r="-215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7865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06476" y="2540960"/>
            <a:ext cx="4725623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806476" y="4050395"/>
            <a:ext cx="166809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4050395"/>
            <a:ext cx="1322526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376029"/>
            <a:ext cx="3057525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blipFill>
                <a:blip r:embed="rId8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 operasi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blipFill>
                <a:blip r:embed="rId9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blipFill>
                <a:blip r:embed="rId10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4050395"/>
            <a:ext cx="1293331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4050395"/>
            <a:ext cx="1521479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376029"/>
            <a:ext cx="2743617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9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0885293"/>
                  </p:ext>
                </p:extLst>
              </p:nvPr>
            </p:nvGraphicFramePr>
            <p:xfrm>
              <a:off x="1154293" y="2792914"/>
              <a:ext cx="4323301" cy="736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0885293"/>
                  </p:ext>
                </p:extLst>
              </p:nvPr>
            </p:nvGraphicFramePr>
            <p:xfrm>
              <a:off x="1154293" y="2792914"/>
              <a:ext cx="4323301" cy="736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667" r="-9944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667" r="-567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00000" r="-9944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00000" r="-567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33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blipFill>
                <a:blip r:embed="rId4"/>
                <a:stretch>
                  <a:fillRect t="-629" r="-215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7865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06476" y="2540960"/>
            <a:ext cx="4725623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806476" y="4050395"/>
            <a:ext cx="166809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4050395"/>
            <a:ext cx="1322526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376029"/>
            <a:ext cx="3057525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blipFill>
                <a:blip r:embed="rId8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 operasi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blipFill>
                <a:blip r:embed="rId9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blipFill>
                <a:blip r:embed="rId10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4050395"/>
            <a:ext cx="1293331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4050395"/>
            <a:ext cx="1521479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376029"/>
            <a:ext cx="2743617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2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OUTLINE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rot="16200000">
            <a:off x="9174011" y="3476805"/>
            <a:ext cx="4820742" cy="1215241"/>
            <a:chOff x="3698881" y="4571101"/>
            <a:chExt cx="3051126" cy="519709"/>
          </a:xfrm>
        </p:grpSpPr>
        <p:sp>
          <p:nvSpPr>
            <p:cNvPr id="40" name="Freeform: Shape 39"/>
            <p:cNvSpPr/>
            <p:nvPr/>
          </p:nvSpPr>
          <p:spPr>
            <a:xfrm>
              <a:off x="3698881" y="4571101"/>
              <a:ext cx="495263" cy="519708"/>
            </a:xfrm>
            <a:custGeom>
              <a:avLst/>
              <a:gdLst/>
              <a:ahLst/>
              <a:cxnLst/>
              <a:rect l="l" t="t" r="r" b="b"/>
              <a:pathLst>
                <a:path w="495263" h="519708">
                  <a:moveTo>
                    <a:pt x="246794" y="0"/>
                  </a:moveTo>
                  <a:cubicBezTo>
                    <a:pt x="322920" y="0"/>
                    <a:pt x="383363" y="23329"/>
                    <a:pt x="428123" y="69986"/>
                  </a:cubicBezTo>
                  <a:cubicBezTo>
                    <a:pt x="472883" y="116644"/>
                    <a:pt x="495263" y="179933"/>
                    <a:pt x="495263" y="259854"/>
                  </a:cubicBezTo>
                  <a:cubicBezTo>
                    <a:pt x="495263" y="339774"/>
                    <a:pt x="472883" y="403064"/>
                    <a:pt x="428123" y="449721"/>
                  </a:cubicBezTo>
                  <a:cubicBezTo>
                    <a:pt x="383363" y="496379"/>
                    <a:pt x="322920" y="519708"/>
                    <a:pt x="246794" y="519708"/>
                  </a:cubicBezTo>
                  <a:cubicBezTo>
                    <a:pt x="170892" y="519708"/>
                    <a:pt x="110784" y="496435"/>
                    <a:pt x="66471" y="449889"/>
                  </a:cubicBezTo>
                  <a:cubicBezTo>
                    <a:pt x="22157" y="403343"/>
                    <a:pt x="0" y="339998"/>
                    <a:pt x="0" y="259854"/>
                  </a:cubicBezTo>
                  <a:cubicBezTo>
                    <a:pt x="0" y="179710"/>
                    <a:pt x="22157" y="116365"/>
                    <a:pt x="66471" y="69819"/>
                  </a:cubicBezTo>
                  <a:cubicBezTo>
                    <a:pt x="110784" y="23273"/>
                    <a:pt x="170892" y="0"/>
                    <a:pt x="246794" y="0"/>
                  </a:cubicBezTo>
                  <a:close/>
                  <a:moveTo>
                    <a:pt x="246794" y="104142"/>
                  </a:moveTo>
                  <a:cubicBezTo>
                    <a:pt x="208620" y="104142"/>
                    <a:pt x="179320" y="117537"/>
                    <a:pt x="158893" y="144326"/>
                  </a:cubicBezTo>
                  <a:cubicBezTo>
                    <a:pt x="138466" y="171115"/>
                    <a:pt x="128253" y="209624"/>
                    <a:pt x="128253" y="259854"/>
                  </a:cubicBezTo>
                  <a:cubicBezTo>
                    <a:pt x="128253" y="310083"/>
                    <a:pt x="138466" y="348592"/>
                    <a:pt x="158893" y="375382"/>
                  </a:cubicBezTo>
                  <a:cubicBezTo>
                    <a:pt x="179320" y="402171"/>
                    <a:pt x="208620" y="415565"/>
                    <a:pt x="246794" y="415565"/>
                  </a:cubicBezTo>
                  <a:cubicBezTo>
                    <a:pt x="285192" y="415565"/>
                    <a:pt x="314716" y="402171"/>
                    <a:pt x="335366" y="375382"/>
                  </a:cubicBezTo>
                  <a:cubicBezTo>
                    <a:pt x="356016" y="348592"/>
                    <a:pt x="366341" y="310083"/>
                    <a:pt x="366341" y="259854"/>
                  </a:cubicBezTo>
                  <a:cubicBezTo>
                    <a:pt x="366341" y="209847"/>
                    <a:pt x="356016" y="171394"/>
                    <a:pt x="335366" y="144493"/>
                  </a:cubicBezTo>
                  <a:cubicBezTo>
                    <a:pt x="314716" y="117593"/>
                    <a:pt x="285192" y="104142"/>
                    <a:pt x="246794" y="10414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4268409" y="4583827"/>
              <a:ext cx="414896" cy="506983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3" y="366173"/>
                    <a:pt x="143489" y="380572"/>
                  </a:cubicBezTo>
                  <a:cubicBezTo>
                    <a:pt x="156326" y="394971"/>
                    <a:pt x="177589" y="402170"/>
                    <a:pt x="207281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8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1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4734055" y="4583827"/>
              <a:ext cx="408868" cy="493253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6" y="100124"/>
                  </a:lnTo>
                  <a:lnTo>
                    <a:pt x="267556" y="493253"/>
                  </a:lnTo>
                  <a:lnTo>
                    <a:pt x="141313" y="493253"/>
                  </a:lnTo>
                  <a:lnTo>
                    <a:pt x="141313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5198697" y="4583827"/>
              <a:ext cx="365335" cy="493253"/>
            </a:xfrm>
            <a:custGeom>
              <a:avLst/>
              <a:gdLst/>
              <a:ahLst/>
              <a:cxnLst/>
              <a:rect l="l" t="t" r="r" b="b"/>
              <a:pathLst>
                <a:path w="365335" h="493253">
                  <a:moveTo>
                    <a:pt x="0" y="0"/>
                  </a:moveTo>
                  <a:lnTo>
                    <a:pt x="126578" y="0"/>
                  </a:lnTo>
                  <a:lnTo>
                    <a:pt x="126578" y="386432"/>
                  </a:lnTo>
                  <a:lnTo>
                    <a:pt x="365335" y="386432"/>
                  </a:lnTo>
                  <a:lnTo>
                    <a:pt x="36533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5617797" y="4583827"/>
              <a:ext cx="125908" cy="493253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842713" y="4583827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7" y="188416"/>
                    <a:pt x="259296" y="214535"/>
                    <a:pt x="272914" y="240431"/>
                  </a:cubicBezTo>
                  <a:cubicBezTo>
                    <a:pt x="286531" y="266328"/>
                    <a:pt x="299368" y="291889"/>
                    <a:pt x="311423" y="317115"/>
                  </a:cubicBezTo>
                  <a:cubicBezTo>
                    <a:pt x="309637" y="279834"/>
                    <a:pt x="308298" y="244896"/>
                    <a:pt x="307405" y="212303"/>
                  </a:cubicBezTo>
                  <a:cubicBezTo>
                    <a:pt x="306512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1" y="326491"/>
                  </a:lnTo>
                  <a:cubicBezTo>
                    <a:pt x="183505" y="306846"/>
                    <a:pt x="171115" y="284801"/>
                    <a:pt x="157721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9" y="213308"/>
                    <a:pt x="119435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6367258" y="4583827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14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7605426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29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7605426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29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96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blipFill>
                <a:blip r:embed="rId4"/>
                <a:stretch>
                  <a:fillRect t="-629" r="-215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7865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06476" y="2540960"/>
            <a:ext cx="4725623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806476" y="4050395"/>
            <a:ext cx="166809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4050395"/>
            <a:ext cx="1322526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376029"/>
            <a:ext cx="3057525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blipFill>
                <a:blip r:embed="rId8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 operasi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blipFill>
                <a:blip r:embed="rId9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blipFill>
                <a:blip r:embed="rId10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4050395"/>
            <a:ext cx="1293331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4050395"/>
            <a:ext cx="1521479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376029"/>
            <a:ext cx="2743617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11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841985"/>
                  </p:ext>
                </p:extLst>
              </p:nvPr>
            </p:nvGraphicFramePr>
            <p:xfrm>
              <a:off x="1154293" y="2792914"/>
              <a:ext cx="8200723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63431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5122796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06344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7870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841985"/>
                  </p:ext>
                </p:extLst>
              </p:nvPr>
            </p:nvGraphicFramePr>
            <p:xfrm>
              <a:off x="1154293" y="2792914"/>
              <a:ext cx="8200723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63431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5122796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06344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1667" r="-2976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1667" r="-20119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1667" r="-10059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1667" r="-595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100000" r="-2976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100000" r="-20119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100000" r="-1005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100000" r="-59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200000" r="-2976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200000" r="-20119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200000" r="-10059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200000" r="-59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787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904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blipFill>
                <a:blip r:embed="rId4"/>
                <a:stretch>
                  <a:fillRect t="-629" r="-215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7865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06476" y="2540960"/>
            <a:ext cx="4725623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806476" y="4050395"/>
            <a:ext cx="166809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4050395"/>
            <a:ext cx="1322526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376029"/>
            <a:ext cx="3057525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blipFill>
                <a:blip r:embed="rId8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 operasi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blipFill>
                <a:blip r:embed="rId9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blipFill>
                <a:blip r:embed="rId10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4050395"/>
            <a:ext cx="1293331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4050395"/>
            <a:ext cx="1521479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376029"/>
            <a:ext cx="2743617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2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48572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29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48572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29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2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blipFill>
                <a:blip r:embed="rId4"/>
                <a:stretch>
                  <a:fillRect t="-629" r="-215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7865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06476" y="2540960"/>
            <a:ext cx="4725623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806476" y="4050395"/>
            <a:ext cx="166809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4050395"/>
            <a:ext cx="1322526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376029"/>
            <a:ext cx="3057525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blipFill>
                <a:blip r:embed="rId8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tanpa operasi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blipFill>
                <a:blip r:embed="rId9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blipFill>
                <a:blip r:embed="rId10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4050395"/>
            <a:ext cx="1293331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4050395"/>
            <a:ext cx="1521479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376029"/>
            <a:ext cx="2743617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58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587247"/>
                  </p:ext>
                </p:extLst>
              </p:nvPr>
            </p:nvGraphicFramePr>
            <p:xfrm>
              <a:off x="1154293" y="2792914"/>
              <a:ext cx="4323301" cy="736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587247"/>
                  </p:ext>
                </p:extLst>
              </p:nvPr>
            </p:nvGraphicFramePr>
            <p:xfrm>
              <a:off x="1154293" y="2792914"/>
              <a:ext cx="4323301" cy="736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667" r="-9944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667" r="-567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00000" r="-9944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00000" r="-567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74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blipFill>
                <a:blip r:embed="rId4"/>
                <a:stretch>
                  <a:fillRect t="-629" r="-215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7865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06476" y="2540960"/>
            <a:ext cx="4725623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806476" y="4050395"/>
            <a:ext cx="166809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4050395"/>
            <a:ext cx="1322526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376029"/>
            <a:ext cx="3057525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blipFill>
                <a:blip r:embed="rId8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 operasi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blipFill>
                <a:blip r:embed="rId9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denga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blipFill>
                <a:blip r:embed="rId10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4050395"/>
            <a:ext cx="1293331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4050395"/>
            <a:ext cx="1521479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376029"/>
            <a:ext cx="2743617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03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5FC801CD-76D0-465F-94C0-24C4ED07F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599115"/>
                  </p:ext>
                </p:extLst>
              </p:nvPr>
            </p:nvGraphicFramePr>
            <p:xfrm>
              <a:off x="1154293" y="2792914"/>
              <a:ext cx="8200723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63431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5122796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06344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7870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5FC801CD-76D0-465F-94C0-24C4ED07F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599115"/>
                  </p:ext>
                </p:extLst>
              </p:nvPr>
            </p:nvGraphicFramePr>
            <p:xfrm>
              <a:off x="1154293" y="2792914"/>
              <a:ext cx="8200723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63431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5122796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06344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1667" r="-2976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1667" r="-20119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1667" r="-10059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1667" r="-595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100000" r="-2976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100000" r="-20119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100000" r="-1005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100000" r="-59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200000" r="-2976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200000" r="-20119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200000" r="-10059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200000" r="-59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787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07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" y="3096288"/>
                <a:ext cx="2825160" cy="954107"/>
              </a:xfrm>
              <a:prstGeom prst="rect">
                <a:avLst/>
              </a:prstGeom>
              <a:blipFill>
                <a:blip r:embed="rId4"/>
                <a:stretch>
                  <a:fillRect t="-629" r="-215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3096288"/>
                <a:ext cx="2944051" cy="954107"/>
              </a:xfrm>
              <a:prstGeom prst="rect">
                <a:avLst/>
              </a:prstGeom>
              <a:blipFill>
                <a:blip r:embed="rId5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/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Jawaban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adalah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pasangan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dibentuk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FF222-43F0-4827-AD9D-43F5874E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5637906"/>
                <a:ext cx="4164036" cy="523220"/>
              </a:xfrm>
              <a:prstGeom prst="rect">
                <a:avLst/>
              </a:prstGeom>
              <a:blipFill>
                <a:blip r:embed="rId7"/>
                <a:stretch>
                  <a:fillRect t="-1124" b="-7865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06476" y="2540960"/>
            <a:ext cx="4725623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806476" y="4050395"/>
            <a:ext cx="1668098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474574" y="4050395"/>
            <a:ext cx="1322526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474574" y="5376029"/>
            <a:ext cx="3057525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3096288"/>
                <a:ext cx="2900571" cy="954107"/>
              </a:xfrm>
              <a:prstGeom prst="rect">
                <a:avLst/>
              </a:prstGeom>
              <a:blipFill>
                <a:blip r:embed="rId8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semua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kemungkinan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 operasi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beserta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jaraknya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3096288"/>
                <a:ext cx="2517012" cy="954107"/>
              </a:xfrm>
              <a:prstGeom prst="rect">
                <a:avLst/>
              </a:prstGeom>
              <a:blipFill>
                <a:blip r:embed="rId9"/>
                <a:stretch>
                  <a:fillRect t="-629" b="-440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55532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982385" y="4050395"/>
            <a:ext cx="1293331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9275716" y="4050395"/>
            <a:ext cx="1521479" cy="156083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6532099" y="5376029"/>
            <a:ext cx="2743617" cy="261877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A7AFC-39F9-4106-9A60-4C0E3406862A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A7AFC-39F9-4106-9A60-4C0E3406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169551"/>
              </a:xfrm>
              <a:prstGeom prst="rect">
                <a:avLst/>
              </a:prstGeom>
              <a:blipFill>
                <a:blip r:embed="rId10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F4DE2C-030F-4952-9C5D-754FA4F8D6EE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berjarak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pasangkan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seluruh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F4DE2C-030F-4952-9C5D-754FA4F8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169551"/>
              </a:xfrm>
              <a:prstGeom prst="rect">
                <a:avLst/>
              </a:prstGeom>
              <a:blipFill>
                <a:blip r:embed="rId11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14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OUTLINE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937219" y="1901462"/>
            <a:ext cx="323556" cy="309490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7219" y="3050392"/>
            <a:ext cx="323556" cy="309490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3035" y="4241481"/>
            <a:ext cx="323556" cy="309490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84061" y="5544329"/>
            <a:ext cx="323556" cy="309490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  <a:endCxn id="12" idx="0"/>
          </p:cNvCxnSpPr>
          <p:nvPr/>
        </p:nvCxnSpPr>
        <p:spPr>
          <a:xfrm>
            <a:off x="1098997" y="2210952"/>
            <a:ext cx="0" cy="839440"/>
          </a:xfrm>
          <a:prstGeom prst="line">
            <a:avLst/>
          </a:prstGeom>
          <a:ln w="38100">
            <a:solidFill>
              <a:srgbClr val="0486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4"/>
            <a:endCxn id="13" idx="0"/>
          </p:cNvCxnSpPr>
          <p:nvPr/>
        </p:nvCxnSpPr>
        <p:spPr>
          <a:xfrm>
            <a:off x="1098997" y="3359882"/>
            <a:ext cx="25816" cy="881599"/>
          </a:xfrm>
          <a:prstGeom prst="line">
            <a:avLst/>
          </a:prstGeom>
          <a:ln w="38100">
            <a:solidFill>
              <a:srgbClr val="048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4"/>
            <a:endCxn id="14" idx="0"/>
          </p:cNvCxnSpPr>
          <p:nvPr/>
        </p:nvCxnSpPr>
        <p:spPr>
          <a:xfrm>
            <a:off x="1124813" y="4550971"/>
            <a:ext cx="21026" cy="993358"/>
          </a:xfrm>
          <a:prstGeom prst="line">
            <a:avLst/>
          </a:prstGeom>
          <a:ln w="38100">
            <a:solidFill>
              <a:srgbClr val="048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4700" y="1825374"/>
            <a:ext cx="208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wis721 BlkCn BT" panose="020B0806030502040204" pitchFamily="34" charset="0"/>
              </a:rPr>
              <a:t>PENDAHULUAN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4699" y="2974304"/>
            <a:ext cx="340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wis721 BlkCn BT" panose="020B0806030502040204" pitchFamily="34" charset="0"/>
              </a:rPr>
              <a:t>STRATEGI PENYELESAIAN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4699" y="4165393"/>
            <a:ext cx="29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wis721 BlkCn BT" panose="020B0806030502040204" pitchFamily="34" charset="0"/>
              </a:rPr>
              <a:t>UJI COBA &amp; EVALUASI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92665" y="5468241"/>
            <a:ext cx="309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wis721 BlkCn BT" panose="020B0806030502040204" pitchFamily="34" charset="0"/>
              </a:rPr>
              <a:t>KESIMPULAN &amp; SARAN</a:t>
            </a:r>
          </a:p>
        </p:txBody>
      </p:sp>
    </p:spTree>
    <p:extLst>
      <p:ext uri="{BB962C8B-B14F-4D97-AF65-F5344CB8AC3E}">
        <p14:creationId xmlns:p14="http://schemas.microsoft.com/office/powerpoint/2010/main" val="15119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21" grpId="0"/>
      <p:bldP spid="22" grpId="0"/>
      <p:bldP spid="23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/>
                      <m:t>Terdapat</m:t>
                    </m:r>
                    <m:r>
                      <m:rPr>
                        <m:nor/>
                      </m:rPr>
                      <a:rPr lang="en-US" sz="2000" dirty="0" smtClean="0"/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err="1">
                        <a:latin typeface="Swis721 BT" panose="020B0504020202020204" pitchFamily="34" charset="0"/>
                      </a:rPr>
                      <m:t>kombinasi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string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err="1">
                        <a:latin typeface="Swis721 BT" panose="020B0504020202020204" pitchFamily="34" charset="0"/>
                      </a:rPr>
                      <m:t>dan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yang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err="1">
                        <a:latin typeface="Swis721 BT" panose="020B0504020202020204" pitchFamily="34" charset="0"/>
                      </a:rPr>
                      <m:t>mungkin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5FC801CD-76D0-465F-94C0-24C4ED07F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037281"/>
                  </p:ext>
                </p:extLst>
              </p:nvPr>
            </p:nvGraphicFramePr>
            <p:xfrm>
              <a:off x="1154293" y="2792914"/>
              <a:ext cx="8200723" cy="18491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63431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5122796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06344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𝒐𝒓𝒊𝒈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785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553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7870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5FC801CD-76D0-465F-94C0-24C4ED07F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037281"/>
                  </p:ext>
                </p:extLst>
              </p:nvPr>
            </p:nvGraphicFramePr>
            <p:xfrm>
              <a:off x="1154293" y="2792914"/>
              <a:ext cx="8200723" cy="18491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63431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512279675"/>
                        </a:ext>
                      </a:extLst>
                    </a:gridCol>
                    <a:gridCol w="2045764">
                      <a:extLst>
                        <a:ext uri="{9D8B030D-6E8A-4147-A177-3AD203B41FA5}">
                          <a16:colId xmlns:a16="http://schemas.microsoft.com/office/drawing/2014/main" val="39306344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1667" r="-297640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1667" r="-20119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1667" r="-10059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1667" r="-595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100000" r="-2976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100000" r="-20119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100000" r="-10059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100000" r="-59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785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200000" r="-29764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200000" r="-20119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200000" r="-10059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200000" r="-59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553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300000" r="-2976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300000" r="-20119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300000" r="-1005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300000" r="-59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" t="-400000" r="-2976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400000" r="-20119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93" t="-400000" r="-10059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400000" r="-59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787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71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36600" y="2870200"/>
                <a:ext cx="105495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Terdapat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panjang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Terdapat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!∗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panjang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Komputasi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sangat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berat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870200"/>
                <a:ext cx="10549550" cy="1938992"/>
              </a:xfrm>
              <a:prstGeom prst="rect">
                <a:avLst/>
              </a:prstGeom>
              <a:blipFill>
                <a:blip r:embed="rId3"/>
                <a:stretch>
                  <a:fillRect l="-52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1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36600" y="2870200"/>
                <a:ext cx="105495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Apakah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perlu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tahu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apa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saja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nya</a:t>
                </a:r>
                <a:r>
                  <a:rPr lang="en-US" sz="2000" dirty="0">
                    <a:latin typeface="Swis721 BT" panose="020B0504020202020204" pitchFamily="34" charset="0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Cukup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informasi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kombinasinya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Komputasi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lebih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efisien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870200"/>
                <a:ext cx="10549550" cy="1938992"/>
              </a:xfrm>
              <a:prstGeom prst="rect">
                <a:avLst/>
              </a:prstGeom>
              <a:blipFill>
                <a:blip r:embed="rId3"/>
                <a:stretch>
                  <a:fillRect l="-52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9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EFF222-43F0-4827-AD9D-43F5874EF55C}"/>
              </a:ext>
            </a:extLst>
          </p:cNvPr>
          <p:cNvSpPr txBox="1"/>
          <p:nvPr/>
        </p:nvSpPr>
        <p:spPr>
          <a:xfrm>
            <a:off x="4450081" y="5802498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latin typeface="Swis721 BT" panose="020B0504020202020204" pitchFamily="34" charset="0"/>
              </a:rPr>
              <a:t>akhir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adalah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jumlah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dari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jawaban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kedua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7631" y="2540960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747631" y="3884710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3884710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591473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3884710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3884710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591473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01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333333"/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rgbClr val="333333"/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rgbClr val="333333"/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EFF222-43F0-4827-AD9D-43F5874EF55C}"/>
              </a:ext>
            </a:extLst>
          </p:cNvPr>
          <p:cNvSpPr txBox="1"/>
          <p:nvPr/>
        </p:nvSpPr>
        <p:spPr>
          <a:xfrm>
            <a:off x="4450081" y="5802498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7631" y="2540960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747631" y="3884710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3884710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591473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3884710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3884710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591473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06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36600" y="2870200"/>
                <a:ext cx="1054955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870200"/>
                <a:ext cx="10549550" cy="1631216"/>
              </a:xfrm>
              <a:prstGeom prst="rect">
                <a:avLst/>
              </a:prstGeom>
              <a:blipFill>
                <a:blip r:embed="rId3"/>
                <a:stretch>
                  <a:fillRect l="-520" t="-2247" b="-4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53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EFF222-43F0-4827-AD9D-43F5874EF55C}"/>
              </a:ext>
            </a:extLst>
          </p:cNvPr>
          <p:cNvSpPr txBox="1"/>
          <p:nvPr/>
        </p:nvSpPr>
        <p:spPr>
          <a:xfrm>
            <a:off x="4450081" y="5802498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7631" y="2540960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747631" y="3884710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3884710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591473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3884710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3884710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591473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23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659431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𝒋𝒖𝒎𝒍𝒂𝒉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659431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88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EFF222-43F0-4827-AD9D-43F5874EF55C}"/>
              </a:ext>
            </a:extLst>
          </p:cNvPr>
          <p:cNvSpPr txBox="1"/>
          <p:nvPr/>
        </p:nvSpPr>
        <p:spPr>
          <a:xfrm>
            <a:off x="4450081" y="5802498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7631" y="2540960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747631" y="3884710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3884710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591473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3884710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3884710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591473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08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863820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𝒋𝒖𝒎𝒍𝒂𝒉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863820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57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PENDAHULUAN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8113312" y="2342939"/>
            <a:ext cx="6990354" cy="1263460"/>
            <a:chOff x="2594195" y="4536875"/>
            <a:chExt cx="5294561" cy="506983"/>
          </a:xfrm>
        </p:grpSpPr>
        <p:sp>
          <p:nvSpPr>
            <p:cNvPr id="39" name="Freeform: Shape 38"/>
            <p:cNvSpPr/>
            <p:nvPr/>
          </p:nvSpPr>
          <p:spPr>
            <a:xfrm>
              <a:off x="2594195" y="4536875"/>
              <a:ext cx="401167" cy="493253"/>
            </a:xfrm>
            <a:custGeom>
              <a:avLst/>
              <a:gdLst/>
              <a:ahLst/>
              <a:cxnLst/>
              <a:rect l="l" t="t" r="r" b="b"/>
              <a:pathLst>
                <a:path w="401167" h="493253">
                  <a:moveTo>
                    <a:pt x="0" y="0"/>
                  </a:moveTo>
                  <a:lnTo>
                    <a:pt x="225698" y="0"/>
                  </a:lnTo>
                  <a:cubicBezTo>
                    <a:pt x="282848" y="0"/>
                    <a:pt x="326380" y="13227"/>
                    <a:pt x="356295" y="39681"/>
                  </a:cubicBezTo>
                  <a:cubicBezTo>
                    <a:pt x="386209" y="66135"/>
                    <a:pt x="401167" y="104365"/>
                    <a:pt x="401167" y="154372"/>
                  </a:cubicBezTo>
                  <a:cubicBezTo>
                    <a:pt x="401167" y="206834"/>
                    <a:pt x="386433" y="247073"/>
                    <a:pt x="356965" y="275090"/>
                  </a:cubicBezTo>
                  <a:cubicBezTo>
                    <a:pt x="327497" y="303107"/>
                    <a:pt x="285081" y="317115"/>
                    <a:pt x="229717" y="317115"/>
                  </a:cubicBezTo>
                  <a:lnTo>
                    <a:pt x="126914" y="317115"/>
                  </a:lnTo>
                  <a:lnTo>
                    <a:pt x="12691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4" y="99454"/>
                  </a:moveTo>
                  <a:lnTo>
                    <a:pt x="126914" y="217661"/>
                  </a:lnTo>
                  <a:lnTo>
                    <a:pt x="210629" y="217661"/>
                  </a:lnTo>
                  <a:cubicBezTo>
                    <a:pt x="233400" y="217661"/>
                    <a:pt x="250199" y="212805"/>
                    <a:pt x="261026" y="203094"/>
                  </a:cubicBezTo>
                  <a:cubicBezTo>
                    <a:pt x="271854" y="193383"/>
                    <a:pt x="277267" y="178370"/>
                    <a:pt x="277267" y="158055"/>
                  </a:cubicBezTo>
                  <a:cubicBezTo>
                    <a:pt x="277267" y="138410"/>
                    <a:pt x="271630" y="123732"/>
                    <a:pt x="260357" y="114021"/>
                  </a:cubicBezTo>
                  <a:cubicBezTo>
                    <a:pt x="249083" y="104310"/>
                    <a:pt x="232061" y="99454"/>
                    <a:pt x="209290" y="99454"/>
                  </a:cubicBezTo>
                  <a:lnTo>
                    <a:pt x="126914" y="9945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3070445" y="4536875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3526976" y="4536875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6" y="188416"/>
                    <a:pt x="259296" y="214535"/>
                    <a:pt x="272913" y="240431"/>
                  </a:cubicBezTo>
                  <a:cubicBezTo>
                    <a:pt x="286531" y="266328"/>
                    <a:pt x="299367" y="291889"/>
                    <a:pt x="311423" y="317115"/>
                  </a:cubicBezTo>
                  <a:cubicBezTo>
                    <a:pt x="309637" y="279834"/>
                    <a:pt x="308297" y="244896"/>
                    <a:pt x="307404" y="212303"/>
                  </a:cubicBezTo>
                  <a:cubicBezTo>
                    <a:pt x="306511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0" y="326491"/>
                  </a:lnTo>
                  <a:cubicBezTo>
                    <a:pt x="183505" y="306846"/>
                    <a:pt x="171115" y="284801"/>
                    <a:pt x="157720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8" y="213308"/>
                    <a:pt x="119434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051520" y="4536875"/>
              <a:ext cx="436997" cy="493253"/>
            </a:xfrm>
            <a:custGeom>
              <a:avLst/>
              <a:gdLst/>
              <a:ahLst/>
              <a:cxnLst/>
              <a:rect l="l" t="t" r="r" b="b"/>
              <a:pathLst>
                <a:path w="436997" h="493253">
                  <a:moveTo>
                    <a:pt x="0" y="0"/>
                  </a:moveTo>
                  <a:lnTo>
                    <a:pt x="210629" y="0"/>
                  </a:lnTo>
                  <a:cubicBezTo>
                    <a:pt x="283630" y="0"/>
                    <a:pt x="339608" y="21263"/>
                    <a:pt x="378563" y="63791"/>
                  </a:cubicBezTo>
                  <a:cubicBezTo>
                    <a:pt x="417519" y="106319"/>
                    <a:pt x="436997" y="167431"/>
                    <a:pt x="436997" y="247129"/>
                  </a:cubicBezTo>
                  <a:cubicBezTo>
                    <a:pt x="436997" y="329505"/>
                    <a:pt x="416849" y="391120"/>
                    <a:pt x="376554" y="431973"/>
                  </a:cubicBezTo>
                  <a:cubicBezTo>
                    <a:pt x="336259" y="472827"/>
                    <a:pt x="275481" y="493253"/>
                    <a:pt x="194221" y="493253"/>
                  </a:cubicBez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4" y="104477"/>
                  </a:moveTo>
                  <a:lnTo>
                    <a:pt x="126914" y="389780"/>
                  </a:lnTo>
                  <a:lnTo>
                    <a:pt x="195561" y="389780"/>
                  </a:lnTo>
                  <a:cubicBezTo>
                    <a:pt x="234628" y="389780"/>
                    <a:pt x="263259" y="378283"/>
                    <a:pt x="281453" y="355290"/>
                  </a:cubicBezTo>
                  <a:cubicBezTo>
                    <a:pt x="299647" y="332296"/>
                    <a:pt x="308744" y="296242"/>
                    <a:pt x="308744" y="247129"/>
                  </a:cubicBezTo>
                  <a:cubicBezTo>
                    <a:pt x="308744" y="197792"/>
                    <a:pt x="299647" y="161683"/>
                    <a:pt x="281453" y="138800"/>
                  </a:cubicBezTo>
                  <a:cubicBezTo>
                    <a:pt x="263259" y="115918"/>
                    <a:pt x="234628" y="104477"/>
                    <a:pt x="195561" y="104477"/>
                  </a:cubicBezTo>
                  <a:lnTo>
                    <a:pt x="126914" y="104477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7789" y="4536875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6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042119" y="4536875"/>
              <a:ext cx="426616" cy="493253"/>
            </a:xfrm>
            <a:custGeom>
              <a:avLst/>
              <a:gdLst/>
              <a:ahLst/>
              <a:cxnLst/>
              <a:rect l="l" t="t" r="r" b="b"/>
              <a:pathLst>
                <a:path w="426616" h="493253">
                  <a:moveTo>
                    <a:pt x="0" y="0"/>
                  </a:moveTo>
                  <a:lnTo>
                    <a:pt x="126914" y="0"/>
                  </a:lnTo>
                  <a:lnTo>
                    <a:pt x="126914" y="175133"/>
                  </a:lnTo>
                  <a:lnTo>
                    <a:pt x="299703" y="175133"/>
                  </a:lnTo>
                  <a:lnTo>
                    <a:pt x="299703" y="0"/>
                  </a:lnTo>
                  <a:lnTo>
                    <a:pt x="426616" y="0"/>
                  </a:lnTo>
                  <a:lnTo>
                    <a:pt x="426616" y="493253"/>
                  </a:lnTo>
                  <a:lnTo>
                    <a:pt x="299703" y="493253"/>
                  </a:lnTo>
                  <a:lnTo>
                    <a:pt x="299703" y="285303"/>
                  </a:lnTo>
                  <a:lnTo>
                    <a:pt x="126914" y="285303"/>
                  </a:lnTo>
                  <a:lnTo>
                    <a:pt x="12691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562647" y="4536875"/>
              <a:ext cx="414895" cy="506983"/>
            </a:xfrm>
            <a:custGeom>
              <a:avLst/>
              <a:gdLst/>
              <a:ahLst/>
              <a:cxnLst/>
              <a:rect l="l" t="t" r="r" b="b"/>
              <a:pathLst>
                <a:path w="414895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2" y="366173"/>
                    <a:pt x="143489" y="380572"/>
                  </a:cubicBezTo>
                  <a:cubicBezTo>
                    <a:pt x="156325" y="394971"/>
                    <a:pt x="177589" y="402170"/>
                    <a:pt x="207280" y="402170"/>
                  </a:cubicBezTo>
                  <a:cubicBezTo>
                    <a:pt x="236525" y="402170"/>
                    <a:pt x="257510" y="394971"/>
                    <a:pt x="270234" y="380572"/>
                  </a:cubicBezTo>
                  <a:cubicBezTo>
                    <a:pt x="282959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5" y="0"/>
                  </a:lnTo>
                  <a:lnTo>
                    <a:pt x="414895" y="293005"/>
                  </a:lnTo>
                  <a:cubicBezTo>
                    <a:pt x="414895" y="334305"/>
                    <a:pt x="410877" y="367233"/>
                    <a:pt x="402840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6" y="484937"/>
                    <a:pt x="295182" y="493756"/>
                  </a:cubicBezTo>
                  <a:cubicBezTo>
                    <a:pt x="269397" y="502574"/>
                    <a:pt x="240320" y="506983"/>
                    <a:pt x="207950" y="506983"/>
                  </a:cubicBezTo>
                  <a:cubicBezTo>
                    <a:pt x="175580" y="506983"/>
                    <a:pt x="146502" y="502574"/>
                    <a:pt x="120718" y="493756"/>
                  </a:cubicBezTo>
                  <a:cubicBezTo>
                    <a:pt x="94934" y="484937"/>
                    <a:pt x="72330" y="471710"/>
                    <a:pt x="52908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073833" y="4536875"/>
              <a:ext cx="365336" cy="493253"/>
            </a:xfrm>
            <a:custGeom>
              <a:avLst/>
              <a:gdLst/>
              <a:ahLst/>
              <a:cxnLst/>
              <a:rect l="l" t="t" r="r" b="b"/>
              <a:pathLst>
                <a:path w="365336" h="493253">
                  <a:moveTo>
                    <a:pt x="0" y="0"/>
                  </a:moveTo>
                  <a:lnTo>
                    <a:pt x="126579" y="0"/>
                  </a:lnTo>
                  <a:lnTo>
                    <a:pt x="126579" y="386432"/>
                  </a:lnTo>
                  <a:lnTo>
                    <a:pt x="365336" y="386432"/>
                  </a:lnTo>
                  <a:lnTo>
                    <a:pt x="365336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6477046" y="4536875"/>
              <a:ext cx="414896" cy="506983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2" y="366173"/>
                    <a:pt x="143489" y="380572"/>
                  </a:cubicBezTo>
                  <a:cubicBezTo>
                    <a:pt x="156325" y="394971"/>
                    <a:pt x="177589" y="402170"/>
                    <a:pt x="207280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59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7" y="367233"/>
                    <a:pt x="402840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6" y="484937"/>
                    <a:pt x="295182" y="493756"/>
                  </a:cubicBezTo>
                  <a:cubicBezTo>
                    <a:pt x="269397" y="502574"/>
                    <a:pt x="240320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0" y="471710"/>
                    <a:pt x="52908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6927139" y="4536875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2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7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7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7460801" y="4536875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6" y="188416"/>
                    <a:pt x="259296" y="214535"/>
                    <a:pt x="272913" y="240431"/>
                  </a:cubicBezTo>
                  <a:cubicBezTo>
                    <a:pt x="286531" y="266328"/>
                    <a:pt x="299368" y="291889"/>
                    <a:pt x="311423" y="317115"/>
                  </a:cubicBezTo>
                  <a:cubicBezTo>
                    <a:pt x="309637" y="279834"/>
                    <a:pt x="308297" y="244896"/>
                    <a:pt x="307404" y="212303"/>
                  </a:cubicBezTo>
                  <a:cubicBezTo>
                    <a:pt x="306511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0" y="326491"/>
                  </a:lnTo>
                  <a:cubicBezTo>
                    <a:pt x="183505" y="306846"/>
                    <a:pt x="171115" y="284801"/>
                    <a:pt x="157720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8" y="213308"/>
                    <a:pt x="119434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4099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EFF222-43F0-4827-AD9D-43F5874EF55C}"/>
              </a:ext>
            </a:extLst>
          </p:cNvPr>
          <p:cNvSpPr txBox="1"/>
          <p:nvPr/>
        </p:nvSpPr>
        <p:spPr>
          <a:xfrm>
            <a:off x="4450081" y="5802498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7631" y="2540960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747631" y="3884710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3884710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591473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3884710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3884710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591473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6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480394"/>
                  </p:ext>
                </p:extLst>
              </p:nvPr>
            </p:nvGraphicFramePr>
            <p:xfrm>
              <a:off x="1154291" y="2792914"/>
              <a:ext cx="10043589" cy="2026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480394"/>
                  </p:ext>
                </p:extLst>
              </p:nvPr>
            </p:nvGraphicFramePr>
            <p:xfrm>
              <a:off x="1154291" y="2792914"/>
              <a:ext cx="10043589" cy="2026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3333" r="-397289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3333" r="-3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3333" r="-2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3333" r="-1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254098" r="-3972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254098" r="-3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254098" r="-2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254098" r="-1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254098" r="-91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354098" r="-3972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354098" r="-3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354098" r="-2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354098" r="-1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354098" r="-91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454098" r="-91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7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EFF222-43F0-4827-AD9D-43F5874EF55C}"/>
              </a:ext>
            </a:extLst>
          </p:cNvPr>
          <p:cNvSpPr txBox="1"/>
          <p:nvPr/>
        </p:nvSpPr>
        <p:spPr>
          <a:xfrm>
            <a:off x="4450081" y="5802498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7631" y="2540960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747631" y="3884710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3884710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591473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3884710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3884710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591473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52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3824271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𝒋𝒖𝒎𝒍𝒂𝒉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3824271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91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EFF222-43F0-4827-AD9D-43F5874EF55C}"/>
              </a:ext>
            </a:extLst>
          </p:cNvPr>
          <p:cNvSpPr txBox="1"/>
          <p:nvPr/>
        </p:nvSpPr>
        <p:spPr>
          <a:xfrm>
            <a:off x="4450081" y="5802498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7631" y="2540960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747631" y="3884710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3884710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591473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3884710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3884710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591473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09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731540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𝒋𝒖𝒎𝒍𝒂𝒉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731540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480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EFF222-43F0-4827-AD9D-43F5874EF55C}"/>
              </a:ext>
            </a:extLst>
          </p:cNvPr>
          <p:cNvSpPr txBox="1"/>
          <p:nvPr/>
        </p:nvSpPr>
        <p:spPr>
          <a:xfrm>
            <a:off x="4450081" y="5802498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7631" y="2540960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747631" y="3884710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3884710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591473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rgbClr val="333333"/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3884710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3884710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591473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6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838655"/>
                  </p:ext>
                </p:extLst>
              </p:nvPr>
            </p:nvGraphicFramePr>
            <p:xfrm>
              <a:off x="1154291" y="2792914"/>
              <a:ext cx="10043589" cy="2026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838655"/>
                  </p:ext>
                </p:extLst>
              </p:nvPr>
            </p:nvGraphicFramePr>
            <p:xfrm>
              <a:off x="1154291" y="2792914"/>
              <a:ext cx="10043589" cy="2026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3333" r="-397289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3333" r="-3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3333" r="-2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3333" r="-1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254098" r="-3972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254098" r="-3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254098" r="-2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254098" r="-1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254098" r="-91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354098" r="-3972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354098" r="-3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354098" r="-2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354098" r="-1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354098" r="-91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454098" r="-91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131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/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63F5B-BAAE-4392-B345-4207DCEB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24" y="1802296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/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63BA5-B8B0-4698-9753-EBE1499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2715159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/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7CF57A-1F8A-490A-9DB6-ABD894B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4" y="2715159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/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C85CBA-197C-480D-B58C-6DA216A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56" y="4206478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EFF222-43F0-4827-AD9D-43F5874EF55C}"/>
              </a:ext>
            </a:extLst>
          </p:cNvPr>
          <p:cNvSpPr txBox="1"/>
          <p:nvPr/>
        </p:nvSpPr>
        <p:spPr>
          <a:xfrm>
            <a:off x="4450081" y="5802498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333333"/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rgbClr val="333333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rgbClr val="333333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rgbClr val="333333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rgbClr val="333333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rgbClr val="333333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rgbClr val="333333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rgbClr val="333333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rgbClr val="333333"/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D4CAC-6E61-4CE6-A93E-C039949700D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7631" y="2540960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B87C0-7742-4D67-8780-BB4926C2983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4797100" y="2540960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F1800-7DA4-4C3B-A84A-847ECFE960A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747631" y="3884710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B7440-20CC-4CA4-B87D-85AF3D3976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474574" y="3884710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804C4-AE5A-4BCF-A99D-FDE21A69140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474574" y="5591473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/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F05EF7-EC47-4990-A991-99E96DB4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99" y="2715159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/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6339D-49AE-4556-9B15-D7CED324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89" y="2715159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/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B4DDC-0DD6-4A1A-B241-F321211A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4206478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3043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0B6A2-8735-4A9D-AAF9-1D9C1561865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532099" y="2540960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0F29C-5E96-4071-9683-F05CFFC0FAE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532099" y="2540960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8F4ED-88B0-4098-9483-375290E769E2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982385" y="3884710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25BDC-240E-42E8-B6E4-9CE5CB32B07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275716" y="3884710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BE9BBC-0FCA-4CD1-9158-0C00DF7FF6FF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 flipH="1">
            <a:off x="6532099" y="5591473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87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Terdapat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err="1">
                        <a:latin typeface="Swis721 BT" panose="020B0504020202020204" pitchFamily="34" charset="0"/>
                      </a:rPr>
                      <m:t>kombinasi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string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err="1">
                        <a:latin typeface="Swis721 BT" panose="020B0504020202020204" pitchFamily="34" charset="0"/>
                      </a:rPr>
                      <m:t>dan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yang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err="1">
                        <a:latin typeface="Swis721 BT" panose="020B0504020202020204" pitchFamily="34" charset="0"/>
                      </a:rPr>
                      <m:t>mungkin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3"/>
                <a:stretch>
                  <a:fillRect l="-520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408652"/>
                  </p:ext>
                </p:extLst>
              </p:nvPr>
            </p:nvGraphicFramePr>
            <p:xfrm>
              <a:off x="1154291" y="2792914"/>
              <a:ext cx="10043589" cy="2768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13AFDB3-DB5F-4C87-99F5-7719231EF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408652"/>
                  </p:ext>
                </p:extLst>
              </p:nvPr>
            </p:nvGraphicFramePr>
            <p:xfrm>
              <a:off x="1154291" y="2792914"/>
              <a:ext cx="10043589" cy="2768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3333" r="-397289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3333" r="-300912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3333" r="-200912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3333" r="-100912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254098" r="-39728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254098" r="-3009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254098" r="-2009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254098" r="-1009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254098" r="-912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354098" r="-39728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354098" r="-30091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354098" r="-20091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354098" r="-10091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354098" r="-912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454098" r="-39728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454098" r="-30091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454098" r="-20091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454098" r="-10091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454098" r="-912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" t="-554098" r="-39728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16" t="-554098" r="-30091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16" t="-554098" r="-20091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16" t="-554098" r="-10091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554098" r="-91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216" t="-654098" r="-91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45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57A788-C92E-4D87-BC24-F323AD01B99F}"/>
              </a:ext>
            </a:extLst>
          </p:cNvPr>
          <p:cNvSpPr txBox="1"/>
          <p:nvPr/>
        </p:nvSpPr>
        <p:spPr>
          <a:xfrm>
            <a:off x="736600" y="2870200"/>
            <a:ext cx="105495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wis721 BT" panose="020B0504020202020204" pitchFamily="34" charset="0"/>
              </a:rPr>
              <a:t>Sebuah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pemrosesan</a:t>
            </a:r>
            <a:r>
              <a:rPr lang="en-US" sz="2000" dirty="0">
                <a:latin typeface="Swis721 BT" panose="020B0504020202020204" pitchFamily="34" charset="0"/>
              </a:rPr>
              <a:t> string di SPOJ.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wis721 BT" panose="020B0504020202020204" pitchFamily="34" charset="0"/>
              </a:rPr>
              <a:t>Dipublish</a:t>
            </a:r>
            <a:r>
              <a:rPr lang="en-US" sz="2000" dirty="0">
                <a:latin typeface="Swis721 BT" panose="020B0504020202020204" pitchFamily="34" charset="0"/>
              </a:rPr>
              <a:t> November 2011.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wis721 BT" panose="020B0504020202020204" pitchFamily="34" charset="0"/>
              </a:rPr>
              <a:t>3 user SPOJ yang </a:t>
            </a:r>
            <a:r>
              <a:rPr lang="en-US" sz="2000" dirty="0" err="1">
                <a:latin typeface="Swis721 BT" panose="020B0504020202020204" pitchFamily="34" charset="0"/>
              </a:rPr>
              <a:t>menyelesaikan</a:t>
            </a:r>
            <a:r>
              <a:rPr lang="en-US" sz="2000" dirty="0">
                <a:latin typeface="Swis721 BT" panose="020B05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wis721 BT" panose="020B0504020202020204" pitchFamily="34" charset="0"/>
              </a:rPr>
              <a:t>Playing with Words (spoj.com/problems/PWORDS).</a:t>
            </a:r>
          </a:p>
        </p:txBody>
      </p:sp>
    </p:spTree>
    <p:extLst>
      <p:ext uri="{BB962C8B-B14F-4D97-AF65-F5344CB8AC3E}">
        <p14:creationId xmlns:p14="http://schemas.microsoft.com/office/powerpoint/2010/main" val="127363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057CE5-07A5-427E-BD36-0FF02F88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75" y="2100555"/>
            <a:ext cx="7931859" cy="1425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854CB1F-43E2-4650-9F00-6B7C888018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4607627"/>
                  </p:ext>
                </p:extLst>
              </p:nvPr>
            </p:nvGraphicFramePr>
            <p:xfrm>
              <a:off x="1669775" y="3617887"/>
              <a:ext cx="8229598" cy="2763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91508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5838090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Nilai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diiterasi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dari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hingga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, 250)</m:t>
                              </m:r>
                            </m:oMath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Masukan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𝑜𝑟𝑖𝑔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dengan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dan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𝑜𝑟𝑖𝑔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dengan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masukan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masukan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𝑏𝑜𝑢𝑛𝑑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Nilai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batas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maksimal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, 250)</m:t>
                              </m:r>
                            </m:oMath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854CB1F-43E2-4650-9F00-6B7C888018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4607627"/>
                  </p:ext>
                </p:extLst>
              </p:nvPr>
            </p:nvGraphicFramePr>
            <p:xfrm>
              <a:off x="1669775" y="3617887"/>
              <a:ext cx="8229598" cy="2763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91508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5838090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" t="-106557" r="-244275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127" t="-106557" r="-209" b="-5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" t="-84000" r="-244275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127" t="-84000" r="-209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" t="-452459" r="-24427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127" t="-452459" r="-20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" t="-552459" r="-2442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127" t="-552459" r="-20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" t="-652459" r="-2442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127" t="-652459" r="-20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19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/>
              <p:nvPr/>
            </p:nvSpPr>
            <p:spPr>
              <a:xfrm>
                <a:off x="736600" y="2870200"/>
                <a:ext cx="105495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Bagaimana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cara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menghitung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Bisa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dipecah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menjadi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submasalah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lebih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kecil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mempermudah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47B4C-F7F9-4FFF-8252-065651B5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870200"/>
                <a:ext cx="10549550" cy="1015663"/>
              </a:xfrm>
              <a:prstGeom prst="rect">
                <a:avLst/>
              </a:prstGeom>
              <a:blipFill>
                <a:blip r:embed="rId3"/>
                <a:stretch>
                  <a:fillRect l="-520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A6D738-5447-4703-8CDF-20C708441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2668524"/>
            <a:ext cx="11377747" cy="3495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EB6B14-7842-4516-97FE-9BEAD3314061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907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𝑏𝑐𝑑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EB6B14-7842-4516-97FE-9BEAD331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907263" cy="400110"/>
              </a:xfrm>
              <a:prstGeom prst="rect">
                <a:avLst/>
              </a:prstGeom>
              <a:blipFill>
                <a:blip r:embed="rId4"/>
                <a:stretch>
                  <a:fillRect l="-2885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EB6B14-7842-4516-97FE-9BEAD3314061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907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𝑏𝑐𝑑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EB6B14-7842-4516-97FE-9BEAD331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907263" cy="400110"/>
              </a:xfrm>
              <a:prstGeom prst="rect">
                <a:avLst/>
              </a:prstGeom>
              <a:blipFill>
                <a:blip r:embed="rId3"/>
                <a:stretch>
                  <a:fillRect l="-2885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1279943-C4BE-477D-9A18-3A6A16142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2603430"/>
            <a:ext cx="11394831" cy="34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80CB3-C456-4F5E-8108-C252D79A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9" y="3122404"/>
            <a:ext cx="4105275" cy="16002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3081BC1A-8DAE-4FC7-885B-EA2AD21633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337999"/>
                  </p:ext>
                </p:extLst>
              </p:nvPr>
            </p:nvGraphicFramePr>
            <p:xfrm>
              <a:off x="5816971" y="2146230"/>
              <a:ext cx="5897951" cy="3926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348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54467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String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dicari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kemungkinan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awalnya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bitmask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mana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saja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sudah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diambil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(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state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)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sudah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terbentuk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𝑏𝑜𝑢𝑛𝑑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batas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maksimal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, 250)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𝑖𝑑𝑥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diambil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𝑁𝑆𝐵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 angka </a:t>
                          </a:r>
                          <a14:m>
                            <m:oMath xmlns:m="http://schemas.openxmlformats.org/officeDocument/2006/math">
                              <m:r>
                                <a:rPr lang="pl-PL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pada mask.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𝑠𝑒𝑡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Himpunan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bilangan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satu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21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𝑖𝑑𝑥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Mengembalikan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apabila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bilangan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𝑖𝑑𝑥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mask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598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3081BC1A-8DAE-4FC7-885B-EA2AD21633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337999"/>
                  </p:ext>
                </p:extLst>
              </p:nvPr>
            </p:nvGraphicFramePr>
            <p:xfrm>
              <a:off x="5816971" y="2146230"/>
              <a:ext cx="5897951" cy="3926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348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54467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85246" r="-340909" b="-8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String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dicari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kemungkinan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awalnya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94167" r="-340909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bitmask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mana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saja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sudah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diambil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(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state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)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274118" r="-340909" b="-3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sudah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terbentuk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521311" r="-340909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545" t="-521311" r="-267" b="-4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621311" r="-340909" b="-3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545" t="-621311" r="-267" b="-3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721311" r="-340909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545" t="-721311" r="-267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821311" r="-340909" b="-1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545" t="-821311" r="-267" b="-1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2125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661176" r="-340909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545" t="-661176" r="-267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598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29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80CB3-C456-4F5E-8108-C252D79A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9" y="3122404"/>
            <a:ext cx="4105275" cy="16002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Mencegah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duplikasi</a:t>
                </a:r>
                <a:r>
                  <a:rPr lang="en-US" sz="2000" dirty="0">
                    <a:latin typeface="Swis721 BT" panose="020B0504020202020204" pitchFamily="34" charset="0"/>
                  </a:rPr>
                  <a:t> (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perhitungan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berulang</a:t>
                </a:r>
                <a:r>
                  <a:rPr lang="en-US" sz="2000" dirty="0">
                    <a:latin typeface="Swis721 BT" panose="020B0504020202020204" pitchFamily="34" charset="0"/>
                  </a:rPr>
                  <a:t>)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Contohnya</a:t>
                </a:r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sbb</a:t>
                </a:r>
                <a:r>
                  <a:rPr lang="en-US" sz="2000" dirty="0">
                    <a:latin typeface="Swis721 BT" panose="020B0504020202020204" pitchFamily="34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𝑏𝑐𝑐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𝑏𝑐𝑐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𝑐𝑏𝑐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𝑐𝑐𝑏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𝑐𝑏𝑐</m:t>
                    </m:r>
                  </m:oMath>
                </a14:m>
                <a:endParaRPr lang="en-US" sz="2000" b="0" dirty="0">
                  <a:solidFill>
                    <a:srgbClr val="C00000"/>
                  </a:solidFill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𝑐𝑐𝑏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3477875"/>
              </a:xfrm>
              <a:prstGeom prst="rect">
                <a:avLst/>
              </a:prstGeom>
              <a:blipFill>
                <a:blip r:embed="rId5"/>
                <a:stretch>
                  <a:fillRect l="-1043" t="-1053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2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80CB3-C456-4F5E-8108-C252D79A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9" y="3122404"/>
            <a:ext cx="4105275" cy="16002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Sehingga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yang valid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sbb</a:t>
                </a:r>
                <a:r>
                  <a:rPr lang="en-US" sz="2000" dirty="0">
                    <a:latin typeface="Swis721 BT" panose="020B0504020202020204" pitchFamily="34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𝑏𝑐𝑐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𝑐𝑏𝑐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𝑐𝑐𝑏</m:t>
                    </m:r>
                  </m:oMath>
                </a14:m>
                <a:endParaRPr lang="en-US" sz="2000" b="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Konsepnya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memberikan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aturan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hanya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apabila</a:t>
                </a:r>
                <a:r>
                  <a:rPr lang="en-US" sz="2000" dirty="0">
                    <a:latin typeface="Swis721 BT" panose="020B0504020202020204" pitchFamily="34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𝑆𝑖𝑑𝑥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𝑆</a:t>
                </a:r>
                <a:r>
                  <a:rPr lang="en-US" sz="2000" baseline="-25000" dirty="0">
                    <a:latin typeface="Cambria Math" panose="02040503050406030204" pitchFamily="18" charset="0"/>
                  </a:rPr>
                  <a:t>𝑖𝑑𝑥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=𝑆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𝑖𝑑𝑥+1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karakter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aseline="-25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telah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sebelumnya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  <a:endParaRPr lang="en-US" sz="2000" baseline="-25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3477875"/>
              </a:xfrm>
              <a:prstGeom prst="rect">
                <a:avLst/>
              </a:prstGeom>
              <a:blipFill>
                <a:blip r:embed="rId5"/>
                <a:stretch>
                  <a:fillRect l="-1043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80CB3-C456-4F5E-8108-C252D79A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9" y="3122404"/>
            <a:ext cx="4105275" cy="16002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419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=1112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1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. Karena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2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belum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ditandai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nilai</a:t>
                </a:r>
                <a:r>
                  <a:rPr lang="en-US" sz="2000" dirty="0">
                    <a:latin typeface="Swis721 BT" panose="020B0504020202020204" pitchFamily="34" charset="0"/>
                  </a:rPr>
                  <a:t> 1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7 &amp; 2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aseline="-25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=0102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1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karena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0 (2</a:t>
                </a:r>
                <a:r>
                  <a:rPr lang="en-US" sz="2000" baseline="30000" dirty="0">
                    <a:latin typeface="Swis721 BT" panose="020B0504020202020204" pitchFamily="34" charset="0"/>
                  </a:rPr>
                  <a:t>2</a:t>
                </a:r>
                <a:r>
                  <a:rPr lang="en-US" sz="2000" dirty="0">
                    <a:latin typeface="Swis721 BT" panose="020B0504020202020204" pitchFamily="34" charset="0"/>
                  </a:rPr>
                  <a:t>)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sudah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ditandai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nilai</a:t>
                </a:r>
                <a:r>
                  <a:rPr lang="en-US" sz="2000" dirty="0">
                    <a:latin typeface="Swis721 BT" panose="020B0504020202020204" pitchFamily="34" charset="0"/>
                  </a:rPr>
                  <a:t>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&amp; 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aseline="-25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4196020"/>
              </a:xfrm>
              <a:prstGeom prst="rect">
                <a:avLst/>
              </a:prstGeom>
              <a:blipFill>
                <a:blip r:embed="rId5"/>
                <a:stretch>
                  <a:fillRect l="-1043" t="-872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38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708FBE5-453C-4362-A55C-8BCF2242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6" y="2906163"/>
            <a:ext cx="4648200" cy="190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3DE32FC-CAB7-42D6-9525-7AA5188352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478624"/>
                  </p:ext>
                </p:extLst>
              </p:nvPr>
            </p:nvGraphicFramePr>
            <p:xfrm>
              <a:off x="5627799" y="2550159"/>
              <a:ext cx="6151863" cy="28456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36819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1504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𝑖𝑑𝑥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diambil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𝑁𝑆𝐵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 angka </a:t>
                          </a:r>
                          <a14:m>
                            <m:oMath xmlns:m="http://schemas.openxmlformats.org/officeDocument/2006/math">
                              <m:r>
                                <a:rPr lang="pl-PL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pada mask.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𝑠𝑒𝑡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Himpunan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bilangan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satu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21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𝑖𝑑𝑥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Mengembalikan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apabila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bilangan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𝑖𝑑𝑥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mask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5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𝑐h𝑎𝑟𝐿𝑎𝑠𝑡𝑃𝑜𝑠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terkecil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673586"/>
                      </a:ext>
                    </a:extLst>
                  </a:tr>
                  <a:tr h="539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𝑐𝑢𝑟𝐼𝑑𝑥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Angka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panjang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𝑜𝑟𝑖𝑔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state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8807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3DE32FC-CAB7-42D6-9525-7AA5188352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478624"/>
                  </p:ext>
                </p:extLst>
              </p:nvPr>
            </p:nvGraphicFramePr>
            <p:xfrm>
              <a:off x="5627799" y="2550159"/>
              <a:ext cx="6151863" cy="28456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36819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1504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83607" r="-276208" b="-5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83607" r="-270" b="-5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183607" r="-276208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183607" r="-270" b="-4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283607" r="-276208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283607" r="-270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2125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275294" r="-276208" b="-18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275294" r="-270" b="-18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5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522951" r="-276208" b="-1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522951" r="-270" b="-1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673586"/>
                      </a:ext>
                    </a:extLst>
                  </a:tr>
                  <a:tr h="539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426966" r="-276208" b="-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426966" r="-270" b="-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8807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91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Mencegah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duplikasi</a:t>
                </a:r>
                <a:r>
                  <a:rPr lang="en-US" sz="2000" dirty="0">
                    <a:latin typeface="Swis721 BT" panose="020B0504020202020204" pitchFamily="34" charset="0"/>
                  </a:rPr>
                  <a:t> (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perhitungan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berulang</a:t>
                </a:r>
                <a:r>
                  <a:rPr lang="en-US" sz="2000" dirty="0">
                    <a:latin typeface="Swis721 BT" panose="020B0504020202020204" pitchFamily="34" charset="0"/>
                  </a:rPr>
                  <a:t>)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melakukan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Contohnya</a:t>
                </a:r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𝑐𝑐𝑐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𝑏𝑑𝑐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𝑏𝑐𝑑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𝑐𝑐𝑐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𝑏𝑑𝑐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𝑏𝑐𝑑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𝑑𝑏𝑐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𝑐𝑐𝑐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333333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𝑐𝑏𝑑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𝑑𝑐𝑏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𝑐𝑑𝑏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𝑐𝑐𝑐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𝑑𝑏𝑐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𝑐𝑐𝑐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𝑐𝑏𝑑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𝑑𝑐𝑏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𝑐𝑑𝑏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𝑐𝑐𝑐</m:t>
                    </m:r>
                    <m:r>
                      <a:rPr lang="en-US" sz="20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yang valid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𝑐𝑐𝑐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𝑏𝑑𝑐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𝑏𝑐𝑑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𝑑𝑏𝑐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𝑐𝑏𝑑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𝑑𝑐𝑏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𝑐𝑑𝑏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3785652"/>
              </a:xfrm>
              <a:prstGeom prst="rect">
                <a:avLst/>
              </a:prstGeom>
              <a:blipFill>
                <a:blip r:embed="rId4"/>
                <a:stretch>
                  <a:fillRect l="-1043" t="-966" r="-232" b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708FBE5-453C-4362-A55C-8BCF22422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2906163"/>
            <a:ext cx="4648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284676" y="2522529"/>
                <a:ext cx="591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76" y="2522529"/>
                <a:ext cx="59182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284676" y="3218842"/>
                <a:ext cx="591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76" y="3218842"/>
                <a:ext cx="5918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43756" y="2408981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6" y="2408981"/>
                <a:ext cx="756938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43756" y="3218580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6" y="3218580"/>
                <a:ext cx="75693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 rot="728630">
            <a:off x="1188956" y="249196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p:cxnSp>
        <p:nvCxnSpPr>
          <p:cNvPr id="55" name="Straight Connector 54"/>
          <p:cNvCxnSpPr>
            <a:cxnSpLocks/>
            <a:stCxn id="48" idx="3"/>
          </p:cNvCxnSpPr>
          <p:nvPr/>
        </p:nvCxnSpPr>
        <p:spPr>
          <a:xfrm>
            <a:off x="1000694" y="2578258"/>
            <a:ext cx="917095" cy="454838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49" idx="3"/>
          </p:cNvCxnSpPr>
          <p:nvPr/>
        </p:nvCxnSpPr>
        <p:spPr>
          <a:xfrm flipV="1">
            <a:off x="1000694" y="3033097"/>
            <a:ext cx="917095" cy="354760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917789" y="3033096"/>
            <a:ext cx="2630658" cy="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endCxn id="46" idx="1"/>
          </p:cNvCxnSpPr>
          <p:nvPr/>
        </p:nvCxnSpPr>
        <p:spPr>
          <a:xfrm flipV="1">
            <a:off x="4548447" y="2691806"/>
            <a:ext cx="736229" cy="324546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47" idx="1"/>
          </p:cNvCxnSpPr>
          <p:nvPr/>
        </p:nvCxnSpPr>
        <p:spPr>
          <a:xfrm>
            <a:off x="4548447" y="3030360"/>
            <a:ext cx="736229" cy="357759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20861527">
            <a:off x="1189127" y="326107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956380" y="1808816"/>
                <a:ext cx="22911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Swis721 Hv BT" panose="020B0804020202020204" pitchFamily="34" charset="0"/>
                  </a:rPr>
                  <a:t>Ganti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salah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satu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karakter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dari</a:t>
                </a:r>
                <a:endParaRPr lang="en-US" sz="1200" dirty="0">
                  <a:latin typeface="Swis721 Hv BT" panose="020B08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atau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dengan</a:t>
                </a:r>
                <a:endParaRPr lang="en-US" sz="1200" dirty="0">
                  <a:latin typeface="Swis721 Hv BT" panose="020B0804020202020204" pitchFamily="34" charset="0"/>
                </a:endParaRPr>
              </a:p>
              <a:p>
                <a:pPr algn="ctr"/>
                <a:r>
                  <a:rPr lang="en-US" sz="1200" dirty="0" err="1">
                    <a:latin typeface="Swis721 Hv BT" panose="020B0804020202020204" pitchFamily="34" charset="0"/>
                  </a:rPr>
                  <a:t>Karakter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sebelum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atau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sesudahnya</a:t>
                </a:r>
                <a:endParaRPr lang="en-US" sz="1200" dirty="0">
                  <a:latin typeface="Swis721 Hv BT" panose="020B0804020202020204" pitchFamily="34" charset="0"/>
                </a:endParaRPr>
              </a:p>
              <a:p>
                <a:pPr algn="ctr"/>
                <a:r>
                  <a:rPr lang="en-US" sz="1200" dirty="0" err="1">
                    <a:latin typeface="Swis721 Hv BT" panose="020B0804020202020204" pitchFamily="34" charset="0"/>
                  </a:rPr>
                  <a:t>Dalam</a:t>
                </a:r>
                <a:r>
                  <a:rPr lang="en-US" sz="1200" dirty="0"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latin typeface="Swis721 Hv BT" panose="020B0804020202020204" pitchFamily="34" charset="0"/>
                  </a:rPr>
                  <a:t>alfabet</a:t>
                </a:r>
                <a:endParaRPr lang="en-US" sz="1200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80" y="1808816"/>
                <a:ext cx="2291189" cy="1200329"/>
              </a:xfrm>
              <a:prstGeom prst="rect">
                <a:avLst/>
              </a:prstGeom>
              <a:blipFill>
                <a:blip r:embed="rId7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6206" y="4044650"/>
                <a:ext cx="3646460" cy="791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p/>
                      </m:sSup>
                      <m:r>
                        <a:rPr lang="pt-BR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baseline="-2500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4044650"/>
                <a:ext cx="3646460" cy="7913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64595" y="5056085"/>
                <a:ext cx="4094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𝑜𝑟𝑖𝑔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5" y="5056085"/>
                <a:ext cx="4094198" cy="276999"/>
              </a:xfrm>
              <a:prstGeom prst="rect">
                <a:avLst/>
              </a:prstGeom>
              <a:blipFill>
                <a:blip r:embed="rId9"/>
                <a:stretch>
                  <a:fillRect l="-744" t="-2174" r="-16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>
            <a:cxnSpLocks/>
          </p:cNvCxnSpPr>
          <p:nvPr/>
        </p:nvCxnSpPr>
        <p:spPr>
          <a:xfrm>
            <a:off x="6007100" y="2152357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62666" y="2883566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wis721 Hv BT" panose="020B0804020202020204" pitchFamily="34" charset="0"/>
              </a:rPr>
              <a:t>ruko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D56D92-889A-4CFC-A086-E4D07508140D}"/>
              </a:ext>
            </a:extLst>
          </p:cNvPr>
          <p:cNvSpPr txBox="1"/>
          <p:nvPr/>
        </p:nvSpPr>
        <p:spPr>
          <a:xfrm>
            <a:off x="9670031" y="2883566"/>
            <a:ext cx="190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wis721 Hv BT" panose="020B0804020202020204" pitchFamily="34" charset="0"/>
              </a:rPr>
              <a:t>bocor</a:t>
            </a:r>
            <a:endParaRPr lang="en-US" dirty="0">
              <a:latin typeface="Swis721 Hv BT" panose="020B08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8241E7-95EC-4B7B-9095-B032AFEC4803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7623080" y="3252898"/>
            <a:ext cx="0" cy="598357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F1A5DD-540F-4D37-98AD-D1DBC3274973}"/>
              </a:ext>
            </a:extLst>
          </p:cNvPr>
          <p:cNvCxnSpPr>
            <a:cxnSpLocks/>
          </p:cNvCxnSpPr>
          <p:nvPr/>
        </p:nvCxnSpPr>
        <p:spPr>
          <a:xfrm>
            <a:off x="10589508" y="3253137"/>
            <a:ext cx="0" cy="598357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8B1BCB-38E1-4AA4-970D-3617721756BD}"/>
              </a:ext>
            </a:extLst>
          </p:cNvPr>
          <p:cNvSpPr txBox="1"/>
          <p:nvPr/>
        </p:nvSpPr>
        <p:spPr>
          <a:xfrm>
            <a:off x="6723253" y="3853447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wis721 Hv BT" panose="020B0804020202020204" pitchFamily="34" charset="0"/>
              </a:rPr>
              <a:t>kruo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C39C78-5541-4F2C-93EE-81D19BA36ED4}"/>
              </a:ext>
            </a:extLst>
          </p:cNvPr>
          <p:cNvSpPr txBox="1"/>
          <p:nvPr/>
        </p:nvSpPr>
        <p:spPr>
          <a:xfrm>
            <a:off x="9630618" y="3853447"/>
            <a:ext cx="190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wis721 Hv BT" panose="020B0804020202020204" pitchFamily="34" charset="0"/>
              </a:rPr>
              <a:t>crobo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5545B-9446-4644-9ABC-E51C7092ACBC}"/>
              </a:ext>
            </a:extLst>
          </p:cNvPr>
          <p:cNvSpPr txBox="1"/>
          <p:nvPr/>
        </p:nvSpPr>
        <p:spPr>
          <a:xfrm>
            <a:off x="8321443" y="2420168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wis721 Hv BT" panose="020B0804020202020204" pitchFamily="34" charset="0"/>
              </a:rPr>
              <a:t>ruko</a:t>
            </a:r>
            <a:r>
              <a:rPr lang="en-US" dirty="0">
                <a:latin typeface="Swis721 Hv BT" panose="020B0804020202020204" pitchFamily="34" charset="0"/>
              </a:rPr>
              <a:t> </a:t>
            </a:r>
            <a:r>
              <a:rPr lang="en-US" dirty="0" err="1">
                <a:latin typeface="Swis721 Hv BT" panose="020B0804020202020204" pitchFamily="34" charset="0"/>
              </a:rPr>
              <a:t>bocor</a:t>
            </a:r>
            <a:endParaRPr lang="en-US" dirty="0">
              <a:latin typeface="Swis721 Hv BT" panose="020B08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AE5F9A-936F-46E6-BFA4-19141E6D7AA0}"/>
              </a:ext>
            </a:extLst>
          </p:cNvPr>
          <p:cNvCxnSpPr>
            <a:cxnSpLocks/>
          </p:cNvCxnSpPr>
          <p:nvPr/>
        </p:nvCxnSpPr>
        <p:spPr>
          <a:xfrm>
            <a:off x="7629098" y="4316845"/>
            <a:ext cx="0" cy="598357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081174-6528-4C8E-8447-BDF6A7F455DF}"/>
              </a:ext>
            </a:extLst>
          </p:cNvPr>
          <p:cNvCxnSpPr>
            <a:cxnSpLocks/>
          </p:cNvCxnSpPr>
          <p:nvPr/>
        </p:nvCxnSpPr>
        <p:spPr>
          <a:xfrm>
            <a:off x="10595526" y="4317084"/>
            <a:ext cx="0" cy="598357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22DE341-36CC-42C6-B21B-D6FE753E4A7C}"/>
              </a:ext>
            </a:extLst>
          </p:cNvPr>
          <p:cNvSpPr txBox="1"/>
          <p:nvPr/>
        </p:nvSpPr>
        <p:spPr>
          <a:xfrm>
            <a:off x="6729271" y="4917394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wis721 Hv BT" panose="020B0804020202020204" pitchFamily="34" charset="0"/>
              </a:rPr>
              <a:t>kru</a:t>
            </a:r>
            <a:r>
              <a:rPr lang="en-US" dirty="0" err="1">
                <a:solidFill>
                  <a:srgbClr val="C00000"/>
                </a:solidFill>
                <a:latin typeface="Swis721 Hv BT" panose="020B0804020202020204" pitchFamily="34" charset="0"/>
              </a:rPr>
              <a:t>n</a:t>
            </a:r>
            <a:endParaRPr lang="en-US" dirty="0">
              <a:solidFill>
                <a:srgbClr val="C00000"/>
              </a:solidFill>
              <a:latin typeface="Swis721 Hv BT" panose="020B08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56EFE5-790E-4FFB-8847-DA52E84BDEAA}"/>
              </a:ext>
            </a:extLst>
          </p:cNvPr>
          <p:cNvSpPr txBox="1"/>
          <p:nvPr/>
        </p:nvSpPr>
        <p:spPr>
          <a:xfrm>
            <a:off x="9636636" y="4917394"/>
            <a:ext cx="190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wis721 Hv BT" panose="020B0804020202020204" pitchFamily="34" charset="0"/>
              </a:rPr>
              <a:t>crobo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D5AF2E-0BAC-4314-AEE6-827B18E75EF1}"/>
              </a:ext>
            </a:extLst>
          </p:cNvPr>
          <p:cNvSpPr txBox="1"/>
          <p:nvPr/>
        </p:nvSpPr>
        <p:spPr>
          <a:xfrm>
            <a:off x="8262732" y="5510735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wis721 Hv BT" panose="020B0804020202020204" pitchFamily="34" charset="0"/>
              </a:rPr>
              <a:t>krun</a:t>
            </a:r>
            <a:r>
              <a:rPr lang="en-US" dirty="0">
                <a:latin typeface="Swis721 Hv BT" panose="020B0804020202020204" pitchFamily="34" charset="0"/>
              </a:rPr>
              <a:t> </a:t>
            </a:r>
            <a:r>
              <a:rPr lang="en-US" dirty="0" err="1">
                <a:latin typeface="Swis721 Hv BT" panose="020B0804020202020204" pitchFamily="34" charset="0"/>
              </a:rPr>
              <a:t>crobo</a:t>
            </a:r>
            <a:endParaRPr lang="en-US" dirty="0">
              <a:latin typeface="Swis721 Hv BT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5" grpId="0"/>
      <p:bldP spid="54" grpId="0"/>
      <p:bldP spid="56" grpId="0"/>
      <p:bldP spid="58" grpId="0"/>
      <p:bldP spid="64" grpId="0"/>
      <p:bldP spid="65" grpId="0"/>
      <p:bldP spid="6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Konsepnya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memberikan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aturan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hanya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apabila</a:t>
                </a:r>
                <a:r>
                  <a:rPr lang="en-US" sz="2000" dirty="0">
                    <a:latin typeface="Swis721 BT" panose="020B0504020202020204" pitchFamily="34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muncul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endParaRPr lang="en-US" sz="2000" baseline="-25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terkecil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telah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sebelumnya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2246769"/>
              </a:xfrm>
              <a:prstGeom prst="rect">
                <a:avLst/>
              </a:prstGeom>
              <a:blipFill>
                <a:blip r:embed="rId4"/>
                <a:stretch>
                  <a:fillRect l="-1043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482998-4B97-4386-B00D-D7E271432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2835630"/>
            <a:ext cx="4624363" cy="17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𝑏𝑏𝑐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=1112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. Karena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b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digantikan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2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belum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ditandai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nilai</a:t>
                </a:r>
                <a:r>
                  <a:rPr lang="en-US" sz="2000" dirty="0">
                    <a:latin typeface="Swis721 BT" panose="020B0504020202020204" pitchFamily="34" charset="0"/>
                  </a:rPr>
                  <a:t> 1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7 &amp; 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2554545"/>
              </a:xfrm>
              <a:prstGeom prst="rect">
                <a:avLst/>
              </a:prstGeom>
              <a:blipFill>
                <a:blip r:embed="rId4"/>
                <a:stretch>
                  <a:fillRect l="-1043" t="-1432" r="-579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482998-4B97-4386-B00D-D7E271432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2835630"/>
            <a:ext cx="4624363" cy="17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𝑏𝑏𝑐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=0112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. Karena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b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digantikan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2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belum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ditandai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nilai</a:t>
                </a:r>
                <a:r>
                  <a:rPr lang="en-US" sz="2000" dirty="0">
                    <a:latin typeface="Swis721 BT" panose="020B0504020202020204" pitchFamily="34" charset="0"/>
                  </a:rPr>
                  <a:t>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7 &amp; 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2554545"/>
              </a:xfrm>
              <a:prstGeom prst="rect">
                <a:avLst/>
              </a:prstGeom>
              <a:blipFill>
                <a:blip r:embed="rId4"/>
                <a:stretch>
                  <a:fillRect l="-1043" t="-1432" r="-579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482998-4B97-4386-B00D-D7E271432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2835630"/>
            <a:ext cx="4624363" cy="17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06D40F-1EF6-418B-AFA0-B9514CDC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6" y="2643103"/>
            <a:ext cx="4624363" cy="2110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3D6174D7-DCDE-41EB-B372-9623F1CF4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4777920"/>
                  </p:ext>
                </p:extLst>
              </p:nvPr>
            </p:nvGraphicFramePr>
            <p:xfrm>
              <a:off x="5627799" y="2550159"/>
              <a:ext cx="6151863" cy="28456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36819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1504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𝑖𝑑𝑥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diambil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𝑁𝑆𝐵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 angka </a:t>
                          </a:r>
                          <a14:m>
                            <m:oMath xmlns:m="http://schemas.openxmlformats.org/officeDocument/2006/math">
                              <m:r>
                                <a:rPr lang="pl-PL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pada mask.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𝑠𝑒𝑡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Himpunan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bilangan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satu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21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𝑖𝑑𝑥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Mengembalikan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apabila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bilangan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𝑖𝑑𝑥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mask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5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𝑐h𝑎𝑟𝐹𝑖𝑟𝑠𝑡𝑃𝑜𝑠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terbesar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673586"/>
                      </a:ext>
                    </a:extLst>
                  </a:tr>
                  <a:tr h="539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𝑐𝑢𝑟𝐼𝑑𝑥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Angka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panjang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𝑜𝑟𝑖𝑔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state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8807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3D6174D7-DCDE-41EB-B372-9623F1CF4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4777920"/>
                  </p:ext>
                </p:extLst>
              </p:nvPr>
            </p:nvGraphicFramePr>
            <p:xfrm>
              <a:off x="5627799" y="2550159"/>
              <a:ext cx="6151863" cy="28456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36819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1504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83607" r="-276208" b="-5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83607" r="-270" b="-5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183607" r="-276208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183607" r="-270" b="-4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283607" r="-276208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283607" r="-270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2125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275294" r="-276208" b="-18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275294" r="-270" b="-18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5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522951" r="-276208" b="-1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522951" r="-270" b="-1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673586"/>
                      </a:ext>
                    </a:extLst>
                  </a:tr>
                  <a:tr h="539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2" t="-426966" r="-276208" b="-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437" t="-426966" r="-270" b="-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8807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76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Mencegah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duplikasi</a:t>
                </a:r>
                <a:r>
                  <a:rPr lang="en-US" sz="2000" dirty="0">
                    <a:latin typeface="Swis721 BT" panose="020B0504020202020204" pitchFamily="34" charset="0"/>
                  </a:rPr>
                  <a:t> (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perhitungan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berulang</a:t>
                </a:r>
                <a:r>
                  <a:rPr lang="en-US" sz="2000" dirty="0">
                    <a:latin typeface="Swis721 BT" panose="020B0504020202020204" pitchFamily="34" charset="0"/>
                  </a:rPr>
                  <a:t>)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melakukan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Contohnya</a:t>
                </a:r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𝑏𝑏𝑐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𝑏𝑐𝑏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𝑏𝑏𝑐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𝑐𝑎𝑐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𝑐𝑏𝑏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𝑏𝑐𝑏</m:t>
                      </m:r>
                      <m:r>
                        <a:rPr lang="en-US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𝑐𝑏𝑏</m:t>
                      </m:r>
                      <m:r>
                        <a:rPr lang="en-US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𝑐𝑐𝑎</m:t>
                      </m:r>
                      <m:r>
                        <a:rPr lang="en-US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𝑏𝑏𝑐</m:t>
                      </m:r>
                      <m:r>
                        <a:rPr lang="en-US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𝑐𝑎𝑐</m:t>
                      </m:r>
                      <m:r>
                        <a:rPr lang="en-US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𝑐𝑏𝑏</m:t>
                      </m:r>
                      <m:r>
                        <a:rPr lang="en-US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𝑏𝑐𝑏</m:t>
                      </m:r>
                      <m:r>
                        <a:rPr lang="en-US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𝑐𝑏𝑏</m:t>
                      </m:r>
                      <m:r>
                        <a:rPr lang="en-US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𝑐𝑐𝑎</m:t>
                      </m:r>
                      <m:r>
                        <a:rPr lang="en-US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yang valid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𝑏𝑏𝑐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𝑏𝑐𝑏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𝑐𝑎𝑐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𝑐𝑏𝑏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𝑐𝑐𝑎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3785652"/>
              </a:xfrm>
              <a:prstGeom prst="rect">
                <a:avLst/>
              </a:prstGeom>
              <a:blipFill>
                <a:blip r:embed="rId4"/>
                <a:stretch>
                  <a:fillRect l="-1043" t="-966" b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E06D40F-1EF6-418B-AFA0-B9514CDC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6" y="2643103"/>
            <a:ext cx="4624363" cy="21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Konsepnya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memberikan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aturan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hanya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apabila</a:t>
                </a:r>
                <a:r>
                  <a:rPr lang="en-US" sz="2000" dirty="0">
                    <a:latin typeface="Swis721 BT" panose="020B0504020202020204" pitchFamily="34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muncul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endParaRPr lang="en-US" sz="2000" baseline="-25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terbesar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belum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sebelumnya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2246769"/>
              </a:xfrm>
              <a:prstGeom prst="rect">
                <a:avLst/>
              </a:prstGeom>
              <a:blipFill>
                <a:blip r:embed="rId4"/>
                <a:stretch>
                  <a:fillRect l="-1043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3A9EFF88-B1E1-4811-A2A8-AD4594B71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2643103"/>
            <a:ext cx="4624363" cy="21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𝑏𝑏𝑐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=1112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2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. Karena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c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2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digantikan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1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belum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ditandai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nilai</a:t>
                </a:r>
                <a:r>
                  <a:rPr lang="en-US" sz="2000" dirty="0">
                    <a:latin typeface="Swis721 BT" panose="020B0504020202020204" pitchFamily="34" charset="0"/>
                  </a:rPr>
                  <a:t> 1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1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mask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7 &amp; 2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2554545"/>
              </a:xfrm>
              <a:prstGeom prst="rect">
                <a:avLst/>
              </a:prstGeom>
              <a:blipFill>
                <a:blip r:embed="rId4"/>
                <a:stretch>
                  <a:fillRect l="-1043" t="-1432" r="-348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9B2BC72-7598-47F5-AA81-1BB468C64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2643103"/>
            <a:ext cx="4624363" cy="21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𝑏𝑏𝑐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=1012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2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. Karena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c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2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digantikan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1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sudah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ditandai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nilai</a:t>
                </a:r>
                <a:r>
                  <a:rPr lang="en-US" sz="2000" dirty="0">
                    <a:latin typeface="Swis721 BT" panose="020B0504020202020204" pitchFamily="34" charset="0"/>
                  </a:rPr>
                  <a:t> 0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index 1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mask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7 &amp; 2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2554545"/>
              </a:xfrm>
              <a:prstGeom prst="rect">
                <a:avLst/>
              </a:prstGeom>
              <a:blipFill>
                <a:blip r:embed="rId4"/>
                <a:stretch>
                  <a:fillRect l="-1043" t="-1432" r="-348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2C37A3F-AC7C-4130-BF67-1D7417363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2643103"/>
            <a:ext cx="4624363" cy="21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menghitung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menentukan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apakah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sebuah</a:t>
                </a:r>
                <a:r>
                  <a:rPr lang="en-US" sz="2000" dirty="0">
                    <a:latin typeface="Swis721 BT" panose="020B0504020202020204" pitchFamily="34" charset="0"/>
                  </a:rPr>
                  <a:t> state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memenuhi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syarat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dipanggil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.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utamanya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menghindari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duplikasi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2862322"/>
              </a:xfrm>
              <a:prstGeom prst="rect">
                <a:avLst/>
              </a:prstGeom>
              <a:blipFill>
                <a:blip r:embed="rId4"/>
                <a:stretch>
                  <a:fillRect l="-1043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F591AB1-4825-44FE-803D-456004A7D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2040280"/>
            <a:ext cx="4695825" cy="1666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6F15F-5F0D-4076-B3CC-376FB001D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06" y="3757317"/>
            <a:ext cx="493396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F591AB1-4825-44FE-803D-456004A7D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6" y="2040280"/>
            <a:ext cx="4695825" cy="1666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6F15F-5F0D-4076-B3CC-376FB001D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3757317"/>
            <a:ext cx="4933969" cy="1343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F27692C5-627A-43FE-A4BE-532CACFD1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042411"/>
                  </p:ext>
                </p:extLst>
              </p:nvPr>
            </p:nvGraphicFramePr>
            <p:xfrm>
              <a:off x="5816971" y="2146230"/>
              <a:ext cx="5897951" cy="3926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348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54467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String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dicari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kemungkinan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awalnya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bitmask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mana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saja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sudah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diambil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(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state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)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sudah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terbentuk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𝑏𝑜𝑢𝑛𝑑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batas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maksimal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, 250)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𝑖𝑑𝑥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diambil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𝑁𝑆𝐵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 angka </a:t>
                          </a:r>
                          <a14:m>
                            <m:oMath xmlns:m="http://schemas.openxmlformats.org/officeDocument/2006/math">
                              <m:r>
                                <a:rPr lang="pl-PL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pada mask.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𝑠𝑒𝑡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Himpunan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bilangan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satu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21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𝑖𝑑𝑥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Mengembalikan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apabila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bilangan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𝑖𝑑𝑥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mask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bernilai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598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F27692C5-627A-43FE-A4BE-532CACFD1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042411"/>
                  </p:ext>
                </p:extLst>
              </p:nvPr>
            </p:nvGraphicFramePr>
            <p:xfrm>
              <a:off x="5816971" y="2146230"/>
              <a:ext cx="5897951" cy="3926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348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54467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5" t="-85246" r="-340909" b="-8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String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dicari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kemungkinan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awalnya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5" t="-94167" r="-340909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bitmask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mana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saja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sudah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diambil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(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state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)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5" t="-274118" r="-340909" b="-3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Jarak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sudah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terbentuk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kondisi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5" t="-521311" r="-340909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545" t="-521311" r="-267" b="-4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5" t="-621311" r="-340909" b="-3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545" t="-621311" r="-267" b="-3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5" t="-721311" r="-340909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545" t="-721311" r="-267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5" t="-821311" r="-340909" b="-1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545" t="-821311" r="-267" b="-1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2125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5" t="-661176" r="-340909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545" t="-661176" r="-267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598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90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6206" y="4044650"/>
                <a:ext cx="3646460" cy="791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p/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4044650"/>
                <a:ext cx="3646460" cy="791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64595" y="5056085"/>
                <a:ext cx="4094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𝑜𝑟𝑖𝑔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5" y="5056085"/>
                <a:ext cx="4094198" cy="276999"/>
              </a:xfrm>
              <a:prstGeom prst="rect">
                <a:avLst/>
              </a:prstGeom>
              <a:blipFill>
                <a:blip r:embed="rId4"/>
                <a:stretch>
                  <a:fillRect l="-744" t="-2174" r="-16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>
            <a:cxnSpLocks/>
          </p:cNvCxnSpPr>
          <p:nvPr/>
        </p:nvCxnSpPr>
        <p:spPr>
          <a:xfrm>
            <a:off x="6007100" y="2152357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63A0E9-9100-4885-B44A-5DDE6933FA40}"/>
                  </a:ext>
                </a:extLst>
              </p:cNvPr>
              <p:cNvSpPr txBox="1"/>
              <p:nvPr/>
            </p:nvSpPr>
            <p:spPr>
              <a:xfrm>
                <a:off x="6402756" y="2408980"/>
                <a:ext cx="1720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𝑘𝑟𝑢𝑛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63A0E9-9100-4885-B44A-5DDE6933F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56" y="2408980"/>
                <a:ext cx="17208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24781AD-7613-4911-A557-D81B4FE1C0D1}"/>
                  </a:ext>
                </a:extLst>
              </p:cNvPr>
              <p:cNvSpPr txBox="1"/>
              <p:nvPr/>
            </p:nvSpPr>
            <p:spPr>
              <a:xfrm>
                <a:off x="9565322" y="2436345"/>
                <a:ext cx="1720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𝑟𝑢𝑘𝑜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24781AD-7613-4911-A557-D81B4FE1C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322" y="2436345"/>
                <a:ext cx="17208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D658A4-E161-4FCA-A4BB-0C30ABBCD05B}"/>
                  </a:ext>
                </a:extLst>
              </p:cNvPr>
              <p:cNvSpPr txBox="1"/>
              <p:nvPr/>
            </p:nvSpPr>
            <p:spPr>
              <a:xfrm>
                <a:off x="6288259" y="3394752"/>
                <a:ext cx="5426663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 −`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`|+|`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`−`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`|+|`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`−`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`|+                             |`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`−`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`|</m:t>
                    </m:r>
                  </m:oMath>
                </a14:m>
                <a:r>
                  <a:rPr lang="en-US" dirty="0">
                    <a:latin typeface="Swis721 Hv BT" panose="020B08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D658A4-E161-4FCA-A4BB-0C30AB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259" y="3394752"/>
                <a:ext cx="5426663" cy="639983"/>
              </a:xfrm>
              <a:prstGeom prst="rect">
                <a:avLst/>
              </a:prstGeom>
              <a:blipFill>
                <a:blip r:embed="rId7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600904-B604-4F2E-92AD-BC970805C99F}"/>
                  </a:ext>
                </a:extLst>
              </p:cNvPr>
              <p:cNvSpPr txBox="1"/>
              <p:nvPr/>
            </p:nvSpPr>
            <p:spPr>
              <a:xfrm>
                <a:off x="6288258" y="4195974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=7+3+10+1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600904-B604-4F2E-92AD-BC970805C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258" y="4195974"/>
                <a:ext cx="54266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005C6B-05B3-4062-96DF-E2E37FB09A42}"/>
                  </a:ext>
                </a:extLst>
              </p:cNvPr>
              <p:cNvSpPr txBox="1"/>
              <p:nvPr/>
            </p:nvSpPr>
            <p:spPr>
              <a:xfrm>
                <a:off x="6288258" y="4907716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005C6B-05B3-4062-96DF-E2E37FB0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258" y="4907716"/>
                <a:ext cx="542666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DD94E-A073-493C-9666-6AFB1B3FB85E}"/>
                  </a:ext>
                </a:extLst>
              </p:cNvPr>
              <p:cNvSpPr txBox="1"/>
              <p:nvPr/>
            </p:nvSpPr>
            <p:spPr>
              <a:xfrm>
                <a:off x="5284676" y="2522529"/>
                <a:ext cx="5918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DD94E-A073-493C-9666-6AFB1B3F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76" y="2522529"/>
                <a:ext cx="59182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257CC5-0697-405E-BE3C-0440D00E92C7}"/>
                  </a:ext>
                </a:extLst>
              </p:cNvPr>
              <p:cNvSpPr txBox="1"/>
              <p:nvPr/>
            </p:nvSpPr>
            <p:spPr>
              <a:xfrm>
                <a:off x="5284676" y="3218842"/>
                <a:ext cx="5918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257CC5-0697-405E-BE3C-0440D00E9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76" y="3218842"/>
                <a:ext cx="59182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1282F8-3E40-4FD0-A415-73AA093CA03B}"/>
                  </a:ext>
                </a:extLst>
              </p:cNvPr>
              <p:cNvSpPr txBox="1"/>
              <p:nvPr/>
            </p:nvSpPr>
            <p:spPr>
              <a:xfrm>
                <a:off x="243756" y="2408981"/>
                <a:ext cx="75693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1282F8-3E40-4FD0-A415-73AA093C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6" y="2408981"/>
                <a:ext cx="756938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7F5BFC-2881-4CB7-A6F4-86893E469870}"/>
                  </a:ext>
                </a:extLst>
              </p:cNvPr>
              <p:cNvSpPr txBox="1"/>
              <p:nvPr/>
            </p:nvSpPr>
            <p:spPr>
              <a:xfrm>
                <a:off x="243756" y="3218580"/>
                <a:ext cx="75693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7F5BFC-2881-4CB7-A6F4-86893E469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6" y="3218580"/>
                <a:ext cx="756938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E082DBF-670D-4288-84B1-4F0CDE8A6052}"/>
              </a:ext>
            </a:extLst>
          </p:cNvPr>
          <p:cNvSpPr txBox="1"/>
          <p:nvPr/>
        </p:nvSpPr>
        <p:spPr>
          <a:xfrm rot="728630">
            <a:off x="1188956" y="2491965"/>
            <a:ext cx="712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wis721 Hv BT" panose="020B0804020202020204" pitchFamily="34" charset="0"/>
              </a:rPr>
              <a:t>shuffle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FB5AD4-5CD8-4D39-B83F-4BE184B38F1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00694" y="2578258"/>
            <a:ext cx="917095" cy="4548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0CCDF2-25AA-4E33-98A0-1CE15EC66E46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000694" y="3033097"/>
            <a:ext cx="917095" cy="35476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697D0A-ABCA-4B0D-BB8A-578BB8E395B3}"/>
              </a:ext>
            </a:extLst>
          </p:cNvPr>
          <p:cNvCxnSpPr>
            <a:cxnSpLocks/>
          </p:cNvCxnSpPr>
          <p:nvPr/>
        </p:nvCxnSpPr>
        <p:spPr>
          <a:xfrm>
            <a:off x="1917789" y="3033096"/>
            <a:ext cx="2630658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8008DA-3BB4-4E11-B95A-E6108E7878D1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548447" y="2691806"/>
            <a:ext cx="736229" cy="32454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BBC3BB-36C8-479C-9A6C-4C7F0EA34E2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548447" y="3030360"/>
            <a:ext cx="736229" cy="35775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6F55FCA-418E-46CB-9BF5-63D66571F291}"/>
              </a:ext>
            </a:extLst>
          </p:cNvPr>
          <p:cNvSpPr txBox="1"/>
          <p:nvPr/>
        </p:nvSpPr>
        <p:spPr>
          <a:xfrm rot="20861527">
            <a:off x="1189127" y="3261076"/>
            <a:ext cx="712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wis721 Hv BT" panose="020B0804020202020204" pitchFamily="34" charset="0"/>
              </a:rPr>
              <a:t>shuffle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C94454D-9499-4712-BA3A-F35EEC94A96A}"/>
                  </a:ext>
                </a:extLst>
              </p:cNvPr>
              <p:cNvSpPr txBox="1"/>
              <p:nvPr/>
            </p:nvSpPr>
            <p:spPr>
              <a:xfrm>
                <a:off x="1956380" y="1808816"/>
                <a:ext cx="22911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Ganti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salah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satu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karakter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dari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atau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dengan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Karakter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sebelum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atau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sesudahnya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Dalam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alfabet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C94454D-9499-4712-BA3A-F35EEC94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80" y="1808816"/>
                <a:ext cx="2291189" cy="1200329"/>
              </a:xfrm>
              <a:prstGeom prst="rect">
                <a:avLst/>
              </a:prstGeom>
              <a:blipFill>
                <a:blip r:embed="rId14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2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56096-8239-4A37-BC03-F5948CCC8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202" y="2038694"/>
            <a:ext cx="3381595" cy="18424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F7AEB9-B64B-42FD-BCC3-B43D0F44B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7" y="3880766"/>
            <a:ext cx="4488823" cy="18162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971CB1-D870-4831-B73D-72CF24F08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185" y="3838633"/>
            <a:ext cx="4024017" cy="19009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E8FE9D-7D8C-4B5C-A8EB-57994CECC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8223" y="3966696"/>
            <a:ext cx="3574943" cy="17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640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05CCCD-1E3D-4A6E-BDD1-CEDD7708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C1DB6-B5ED-4660-AAF5-F97AFB2DE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898DF1-52D5-4FD8-87C0-90933F2B8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53967CB-4345-4DE3-9BA8-36E8B4610B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540176"/>
                  </p:ext>
                </p:extLst>
              </p:nvPr>
            </p:nvGraphicFramePr>
            <p:xfrm>
              <a:off x="5627799" y="2550159"/>
              <a:ext cx="6151863" cy="158583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36819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1504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𝑖𝑑𝑥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Index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karakter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diambil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𝑁𝑆𝐵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  <m:r>
                                  <a:rPr lang="en-US" sz="1400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 angka </a:t>
                          </a:r>
                          <a14:m>
                            <m:oMath xmlns:m="http://schemas.openxmlformats.org/officeDocument/2006/math">
                              <m:r>
                                <a:rPr lang="pl-PL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pl-PL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pada mask.</a:t>
                          </a:r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539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𝑐𝑢𝑟𝐼𝑑𝑥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Angka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yang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merepresentasikan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panjang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𝑜𝑟𝑖𝑔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pada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i="1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state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tersebut</a:t>
                          </a: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8807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53967CB-4345-4DE3-9BA8-36E8B4610B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540176"/>
                  </p:ext>
                </p:extLst>
              </p:nvPr>
            </p:nvGraphicFramePr>
            <p:xfrm>
              <a:off x="5627799" y="2550159"/>
              <a:ext cx="6151863" cy="158583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36819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451504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Notasi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Deskripsi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72" t="-83607" r="-276208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437" t="-83607" r="-270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72" t="-183607" r="-276208" b="-1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437" t="-183607" r="-270" b="-1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3073"/>
                      </a:ext>
                    </a:extLst>
                  </a:tr>
                  <a:tr h="539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72" t="-194382" r="-276208" b="-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437" t="-194382" r="-270" b="-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8807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6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menghitung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0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mempertimbankan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melakukan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menentukan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apakah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sebuah</a:t>
                </a:r>
                <a:r>
                  <a:rPr lang="en-US" sz="2000" dirty="0">
                    <a:latin typeface="Swis721 BT" panose="020B0504020202020204" pitchFamily="34" charset="0"/>
                  </a:rPr>
                  <a:t> state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melakukan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000" dirty="0">
                    <a:latin typeface="Swis721 BT" panose="020B0504020202020204" pitchFamily="34" charset="0"/>
                  </a:rPr>
                  <a:t>, valid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3170099"/>
              </a:xfrm>
              <a:prstGeom prst="rect">
                <a:avLst/>
              </a:prstGeom>
              <a:blipFill>
                <a:blip r:embed="rId4"/>
                <a:stretch>
                  <a:fillRect l="-1043" t="-115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05CCCD-1E3D-4A6E-BDD1-CEDD7708C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C1DB6-B5ED-4660-AAF5-F97AFB2DE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898DF1-52D5-4FD8-87C0-90933F2B8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52564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Fungsi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menentukan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apakah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sebuah</a:t>
                </a:r>
                <a:r>
                  <a:rPr lang="en-US" sz="2000" dirty="0">
                    <a:latin typeface="Swis721 BT" panose="020B0504020202020204" pitchFamily="34" charset="0"/>
                  </a:rPr>
                  <a:t> state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melakukan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menjadi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valid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menentukan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apakah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sebuah</a:t>
                </a:r>
                <a:r>
                  <a:rPr lang="en-US" sz="2000" dirty="0">
                    <a:latin typeface="Swis721 BT" panose="020B0504020202020204" pitchFamily="34" charset="0"/>
                  </a:rPr>
                  <a:t> state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fungsi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ketika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memilih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melakukan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i="1" dirty="0">
                    <a:latin typeface="Swis721 BT" panose="020B0504020202020204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menjadi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valid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atau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5256432" cy="3477875"/>
              </a:xfrm>
              <a:prstGeom prst="rect">
                <a:avLst/>
              </a:prstGeom>
              <a:blipFill>
                <a:blip r:embed="rId3"/>
                <a:stretch>
                  <a:fillRect l="-1043" t="-1053" r="-1159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05CCCD-1E3D-4A6E-BDD1-CEDD7708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C1DB6-B5ED-4660-AAF5-F97AFB2DE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898DF1-52D5-4FD8-87C0-90933F2B8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941097"/>
            <a:ext cx="1049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UJI COBA &amp; EVALUASI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38046" y="-171450"/>
            <a:ext cx="1253954" cy="6644858"/>
            <a:chOff x="10976759" y="-782621"/>
            <a:chExt cx="1253954" cy="7268303"/>
          </a:xfrm>
        </p:grpSpPr>
        <p:sp>
          <p:nvSpPr>
            <p:cNvPr id="47" name="Freeform: Shape 46"/>
            <p:cNvSpPr/>
            <p:nvPr/>
          </p:nvSpPr>
          <p:spPr>
            <a:xfrm rot="16200000">
              <a:off x="11212128" y="2624542"/>
              <a:ext cx="772005" cy="1242744"/>
            </a:xfrm>
            <a:custGeom>
              <a:avLst/>
              <a:gdLst/>
              <a:ahLst/>
              <a:cxnLst/>
              <a:rect l="l" t="t" r="r" b="b"/>
              <a:pathLst>
                <a:path w="495263" h="519708">
                  <a:moveTo>
                    <a:pt x="246794" y="0"/>
                  </a:moveTo>
                  <a:cubicBezTo>
                    <a:pt x="322920" y="0"/>
                    <a:pt x="383363" y="23329"/>
                    <a:pt x="428123" y="69986"/>
                  </a:cubicBezTo>
                  <a:cubicBezTo>
                    <a:pt x="472883" y="116644"/>
                    <a:pt x="495263" y="179933"/>
                    <a:pt x="495263" y="259854"/>
                  </a:cubicBezTo>
                  <a:cubicBezTo>
                    <a:pt x="495263" y="339774"/>
                    <a:pt x="472883" y="403064"/>
                    <a:pt x="428123" y="449721"/>
                  </a:cubicBezTo>
                  <a:cubicBezTo>
                    <a:pt x="383363" y="496379"/>
                    <a:pt x="322920" y="519708"/>
                    <a:pt x="246794" y="519708"/>
                  </a:cubicBezTo>
                  <a:cubicBezTo>
                    <a:pt x="170892" y="519708"/>
                    <a:pt x="110784" y="496435"/>
                    <a:pt x="66471" y="449889"/>
                  </a:cubicBezTo>
                  <a:cubicBezTo>
                    <a:pt x="22157" y="403343"/>
                    <a:pt x="0" y="339998"/>
                    <a:pt x="0" y="259854"/>
                  </a:cubicBezTo>
                  <a:cubicBezTo>
                    <a:pt x="0" y="179710"/>
                    <a:pt x="22157" y="116365"/>
                    <a:pt x="66471" y="69819"/>
                  </a:cubicBezTo>
                  <a:cubicBezTo>
                    <a:pt x="110784" y="23273"/>
                    <a:pt x="170892" y="0"/>
                    <a:pt x="246794" y="0"/>
                  </a:cubicBezTo>
                  <a:close/>
                  <a:moveTo>
                    <a:pt x="246794" y="104142"/>
                  </a:moveTo>
                  <a:cubicBezTo>
                    <a:pt x="208620" y="104142"/>
                    <a:pt x="179320" y="117537"/>
                    <a:pt x="158893" y="144326"/>
                  </a:cubicBezTo>
                  <a:cubicBezTo>
                    <a:pt x="138466" y="171115"/>
                    <a:pt x="128253" y="209624"/>
                    <a:pt x="128253" y="259854"/>
                  </a:cubicBezTo>
                  <a:cubicBezTo>
                    <a:pt x="128253" y="310083"/>
                    <a:pt x="138466" y="348592"/>
                    <a:pt x="158893" y="375382"/>
                  </a:cubicBezTo>
                  <a:cubicBezTo>
                    <a:pt x="179320" y="402171"/>
                    <a:pt x="208620" y="415565"/>
                    <a:pt x="246794" y="415565"/>
                  </a:cubicBezTo>
                  <a:cubicBezTo>
                    <a:pt x="285192" y="415565"/>
                    <a:pt x="314716" y="402171"/>
                    <a:pt x="335366" y="375382"/>
                  </a:cubicBezTo>
                  <a:cubicBezTo>
                    <a:pt x="356016" y="348592"/>
                    <a:pt x="366341" y="310083"/>
                    <a:pt x="366341" y="259854"/>
                  </a:cubicBezTo>
                  <a:cubicBezTo>
                    <a:pt x="366341" y="209848"/>
                    <a:pt x="356016" y="171394"/>
                    <a:pt x="335366" y="144493"/>
                  </a:cubicBezTo>
                  <a:cubicBezTo>
                    <a:pt x="314716" y="117593"/>
                    <a:pt x="285192" y="104142"/>
                    <a:pt x="246794" y="10414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 rot="16200000">
              <a:off x="11240854" y="3455025"/>
              <a:ext cx="716154" cy="1241142"/>
            </a:xfrm>
            <a:custGeom>
              <a:avLst/>
              <a:gdLst/>
              <a:ahLst/>
              <a:cxnLst/>
              <a:rect l="l" t="t" r="r" b="b"/>
              <a:pathLst>
                <a:path w="459433" h="519038">
                  <a:moveTo>
                    <a:pt x="248134" y="0"/>
                  </a:moveTo>
                  <a:cubicBezTo>
                    <a:pt x="307963" y="0"/>
                    <a:pt x="356797" y="15738"/>
                    <a:pt x="394637" y="47215"/>
                  </a:cubicBezTo>
                  <a:cubicBezTo>
                    <a:pt x="432476" y="78692"/>
                    <a:pt x="454075" y="121667"/>
                    <a:pt x="459433" y="176138"/>
                  </a:cubicBezTo>
                  <a:lnTo>
                    <a:pt x="340891" y="176138"/>
                  </a:lnTo>
                  <a:cubicBezTo>
                    <a:pt x="335087" y="152474"/>
                    <a:pt x="324092" y="134670"/>
                    <a:pt x="307907" y="122727"/>
                  </a:cubicBezTo>
                  <a:cubicBezTo>
                    <a:pt x="291722" y="110783"/>
                    <a:pt x="270458" y="104812"/>
                    <a:pt x="244116" y="104812"/>
                  </a:cubicBezTo>
                  <a:cubicBezTo>
                    <a:pt x="208843" y="104812"/>
                    <a:pt x="180938" y="118764"/>
                    <a:pt x="160400" y="146670"/>
                  </a:cubicBezTo>
                  <a:cubicBezTo>
                    <a:pt x="139861" y="174575"/>
                    <a:pt x="129592" y="212749"/>
                    <a:pt x="129592" y="261193"/>
                  </a:cubicBezTo>
                  <a:cubicBezTo>
                    <a:pt x="129592" y="309413"/>
                    <a:pt x="139303" y="346862"/>
                    <a:pt x="158725" y="373540"/>
                  </a:cubicBezTo>
                  <a:cubicBezTo>
                    <a:pt x="178148" y="400217"/>
                    <a:pt x="205495" y="413556"/>
                    <a:pt x="240767" y="413556"/>
                  </a:cubicBezTo>
                  <a:cubicBezTo>
                    <a:pt x="269119" y="413556"/>
                    <a:pt x="291834" y="406635"/>
                    <a:pt x="308912" y="392794"/>
                  </a:cubicBezTo>
                  <a:cubicBezTo>
                    <a:pt x="325990" y="378953"/>
                    <a:pt x="336649" y="358861"/>
                    <a:pt x="340891" y="332519"/>
                  </a:cubicBezTo>
                  <a:lnTo>
                    <a:pt x="458093" y="332519"/>
                  </a:lnTo>
                  <a:cubicBezTo>
                    <a:pt x="449610" y="391678"/>
                    <a:pt x="426337" y="437554"/>
                    <a:pt x="388274" y="470148"/>
                  </a:cubicBezTo>
                  <a:cubicBezTo>
                    <a:pt x="350211" y="502741"/>
                    <a:pt x="301042" y="519038"/>
                    <a:pt x="240767" y="519038"/>
                  </a:cubicBezTo>
                  <a:cubicBezTo>
                    <a:pt x="168660" y="519038"/>
                    <a:pt x="110505" y="495486"/>
                    <a:pt x="66303" y="448381"/>
                  </a:cubicBezTo>
                  <a:cubicBezTo>
                    <a:pt x="22101" y="401277"/>
                    <a:pt x="0" y="339328"/>
                    <a:pt x="0" y="262532"/>
                  </a:cubicBezTo>
                  <a:cubicBezTo>
                    <a:pt x="0" y="182612"/>
                    <a:pt x="22492" y="118876"/>
                    <a:pt x="67475" y="71325"/>
                  </a:cubicBezTo>
                  <a:cubicBezTo>
                    <a:pt x="112459" y="23775"/>
                    <a:pt x="172678" y="0"/>
                    <a:pt x="248134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 rot="16200000">
              <a:off x="11251228" y="-58371"/>
              <a:ext cx="713021" cy="1245948"/>
            </a:xfrm>
            <a:custGeom>
              <a:avLst/>
              <a:gdLst/>
              <a:ahLst/>
              <a:cxnLst/>
              <a:rect l="l" t="t" r="r" b="b"/>
              <a:pathLst>
                <a:path w="457423" h="521048">
                  <a:moveTo>
                    <a:pt x="206275" y="0"/>
                  </a:moveTo>
                  <a:cubicBezTo>
                    <a:pt x="245789" y="0"/>
                    <a:pt x="277378" y="10214"/>
                    <a:pt x="301042" y="30640"/>
                  </a:cubicBezTo>
                  <a:cubicBezTo>
                    <a:pt x="324705" y="51067"/>
                    <a:pt x="336537" y="78135"/>
                    <a:pt x="336537" y="111845"/>
                  </a:cubicBezTo>
                  <a:cubicBezTo>
                    <a:pt x="336537" y="139304"/>
                    <a:pt x="329617" y="163693"/>
                    <a:pt x="315776" y="185012"/>
                  </a:cubicBezTo>
                  <a:cubicBezTo>
                    <a:pt x="301935" y="206332"/>
                    <a:pt x="280950" y="224917"/>
                    <a:pt x="252821" y="240767"/>
                  </a:cubicBezTo>
                  <a:lnTo>
                    <a:pt x="312092" y="315442"/>
                  </a:lnTo>
                  <a:cubicBezTo>
                    <a:pt x="317673" y="306289"/>
                    <a:pt x="322250" y="296131"/>
                    <a:pt x="325822" y="284969"/>
                  </a:cubicBezTo>
                  <a:cubicBezTo>
                    <a:pt x="329394" y="273807"/>
                    <a:pt x="332072" y="260859"/>
                    <a:pt x="333858" y="246125"/>
                  </a:cubicBezTo>
                  <a:lnTo>
                    <a:pt x="431638" y="246125"/>
                  </a:lnTo>
                  <a:cubicBezTo>
                    <a:pt x="429853" y="273361"/>
                    <a:pt x="423937" y="299368"/>
                    <a:pt x="413891" y="324148"/>
                  </a:cubicBezTo>
                  <a:cubicBezTo>
                    <a:pt x="403845" y="348928"/>
                    <a:pt x="390004" y="371810"/>
                    <a:pt x="372368" y="392795"/>
                  </a:cubicBezTo>
                  <a:lnTo>
                    <a:pt x="457423" y="502630"/>
                  </a:lnTo>
                  <a:lnTo>
                    <a:pt x="331849" y="502630"/>
                  </a:lnTo>
                  <a:lnTo>
                    <a:pt x="303721" y="465460"/>
                  </a:lnTo>
                  <a:cubicBezTo>
                    <a:pt x="282513" y="483990"/>
                    <a:pt x="259519" y="497886"/>
                    <a:pt x="234739" y="507151"/>
                  </a:cubicBezTo>
                  <a:cubicBezTo>
                    <a:pt x="209959" y="516415"/>
                    <a:pt x="183616" y="521048"/>
                    <a:pt x="155711" y="521048"/>
                  </a:cubicBezTo>
                  <a:cubicBezTo>
                    <a:pt x="110616" y="521048"/>
                    <a:pt x="73391" y="507207"/>
                    <a:pt x="44034" y="479525"/>
                  </a:cubicBezTo>
                  <a:cubicBezTo>
                    <a:pt x="14678" y="451843"/>
                    <a:pt x="0" y="416794"/>
                    <a:pt x="0" y="374378"/>
                  </a:cubicBezTo>
                  <a:cubicBezTo>
                    <a:pt x="0" y="342677"/>
                    <a:pt x="9208" y="314493"/>
                    <a:pt x="27626" y="289825"/>
                  </a:cubicBezTo>
                  <a:cubicBezTo>
                    <a:pt x="46043" y="265156"/>
                    <a:pt x="75009" y="242553"/>
                    <a:pt x="114523" y="222015"/>
                  </a:cubicBezTo>
                  <a:cubicBezTo>
                    <a:pt x="99789" y="203486"/>
                    <a:pt x="88795" y="185626"/>
                    <a:pt x="81539" y="168437"/>
                  </a:cubicBezTo>
                  <a:cubicBezTo>
                    <a:pt x="74284" y="151247"/>
                    <a:pt x="70656" y="134392"/>
                    <a:pt x="70656" y="117872"/>
                  </a:cubicBezTo>
                  <a:cubicBezTo>
                    <a:pt x="70656" y="83716"/>
                    <a:pt x="83381" y="55532"/>
                    <a:pt x="108830" y="33319"/>
                  </a:cubicBezTo>
                  <a:cubicBezTo>
                    <a:pt x="134280" y="11107"/>
                    <a:pt x="166762" y="0"/>
                    <a:pt x="206275" y="0"/>
                  </a:cubicBezTo>
                  <a:close/>
                  <a:moveTo>
                    <a:pt x="208285" y="75345"/>
                  </a:moveTo>
                  <a:cubicBezTo>
                    <a:pt x="195560" y="75345"/>
                    <a:pt x="185737" y="78638"/>
                    <a:pt x="178817" y="85223"/>
                  </a:cubicBezTo>
                  <a:cubicBezTo>
                    <a:pt x="171896" y="91809"/>
                    <a:pt x="168436" y="101129"/>
                    <a:pt x="168436" y="113184"/>
                  </a:cubicBezTo>
                  <a:cubicBezTo>
                    <a:pt x="168436" y="119435"/>
                    <a:pt x="169664" y="125295"/>
                    <a:pt x="172119" y="130765"/>
                  </a:cubicBezTo>
                  <a:cubicBezTo>
                    <a:pt x="174575" y="136234"/>
                    <a:pt x="178705" y="142429"/>
                    <a:pt x="184509" y="149349"/>
                  </a:cubicBezTo>
                  <a:lnTo>
                    <a:pt x="206275" y="177478"/>
                  </a:lnTo>
                  <a:cubicBezTo>
                    <a:pt x="220786" y="166986"/>
                    <a:pt x="231390" y="156716"/>
                    <a:pt x="238088" y="146671"/>
                  </a:cubicBezTo>
                  <a:cubicBezTo>
                    <a:pt x="244785" y="136625"/>
                    <a:pt x="248133" y="125909"/>
                    <a:pt x="248133" y="114524"/>
                  </a:cubicBezTo>
                  <a:cubicBezTo>
                    <a:pt x="248133" y="102692"/>
                    <a:pt x="244506" y="93204"/>
                    <a:pt x="237251" y="86060"/>
                  </a:cubicBezTo>
                  <a:cubicBezTo>
                    <a:pt x="229995" y="78917"/>
                    <a:pt x="220340" y="75345"/>
                    <a:pt x="208285" y="75345"/>
                  </a:cubicBezTo>
                  <a:close/>
                  <a:moveTo>
                    <a:pt x="170780" y="295685"/>
                  </a:moveTo>
                  <a:cubicBezTo>
                    <a:pt x="151358" y="307517"/>
                    <a:pt x="137238" y="319014"/>
                    <a:pt x="128420" y="330176"/>
                  </a:cubicBezTo>
                  <a:cubicBezTo>
                    <a:pt x="119602" y="341338"/>
                    <a:pt x="115193" y="353281"/>
                    <a:pt x="115193" y="366006"/>
                  </a:cubicBezTo>
                  <a:cubicBezTo>
                    <a:pt x="115193" y="382749"/>
                    <a:pt x="121276" y="397037"/>
                    <a:pt x="133443" y="408868"/>
                  </a:cubicBezTo>
                  <a:cubicBezTo>
                    <a:pt x="145610" y="420700"/>
                    <a:pt x="160288" y="426616"/>
                    <a:pt x="177477" y="426616"/>
                  </a:cubicBezTo>
                  <a:cubicBezTo>
                    <a:pt x="188416" y="426616"/>
                    <a:pt x="199578" y="423882"/>
                    <a:pt x="210964" y="418412"/>
                  </a:cubicBezTo>
                  <a:cubicBezTo>
                    <a:pt x="222349" y="412943"/>
                    <a:pt x="234292" y="404627"/>
                    <a:pt x="246794" y="393465"/>
                  </a:cubicBezTo>
                  <a:lnTo>
                    <a:pt x="170780" y="295685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 rot="16200000">
              <a:off x="11289981" y="5556159"/>
              <a:ext cx="646730" cy="1212315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5" y="0"/>
                  </a:lnTo>
                  <a:lnTo>
                    <a:pt x="124235" y="308074"/>
                  </a:lnTo>
                  <a:cubicBezTo>
                    <a:pt x="124235" y="342007"/>
                    <a:pt x="130653" y="366173"/>
                    <a:pt x="143489" y="380572"/>
                  </a:cubicBezTo>
                  <a:cubicBezTo>
                    <a:pt x="156326" y="394971"/>
                    <a:pt x="177589" y="402170"/>
                    <a:pt x="207281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8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0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rot="16200000">
              <a:off x="11345014" y="4876552"/>
              <a:ext cx="533460" cy="1209111"/>
            </a:xfrm>
            <a:custGeom>
              <a:avLst/>
              <a:gdLst/>
              <a:ahLst/>
              <a:cxnLst/>
              <a:rect l="l" t="t" r="r" b="b"/>
              <a:pathLst>
                <a:path w="342230" h="505643">
                  <a:moveTo>
                    <a:pt x="218666" y="0"/>
                  </a:moveTo>
                  <a:lnTo>
                    <a:pt x="342230" y="0"/>
                  </a:lnTo>
                  <a:lnTo>
                    <a:pt x="342230" y="306734"/>
                  </a:lnTo>
                  <a:cubicBezTo>
                    <a:pt x="342230" y="378172"/>
                    <a:pt x="328669" y="429183"/>
                    <a:pt x="301545" y="459767"/>
                  </a:cubicBezTo>
                  <a:cubicBezTo>
                    <a:pt x="274421" y="490351"/>
                    <a:pt x="229940" y="505643"/>
                    <a:pt x="168102" y="505643"/>
                  </a:cubicBezTo>
                  <a:cubicBezTo>
                    <a:pt x="111175" y="505643"/>
                    <a:pt x="68926" y="490519"/>
                    <a:pt x="41356" y="460269"/>
                  </a:cubicBezTo>
                  <a:cubicBezTo>
                    <a:pt x="13785" y="430020"/>
                    <a:pt x="0" y="383865"/>
                    <a:pt x="0" y="321803"/>
                  </a:cubicBezTo>
                  <a:cubicBezTo>
                    <a:pt x="0" y="319571"/>
                    <a:pt x="112" y="316166"/>
                    <a:pt x="335" y="311590"/>
                  </a:cubicBezTo>
                  <a:cubicBezTo>
                    <a:pt x="558" y="307013"/>
                    <a:pt x="670" y="303609"/>
                    <a:pt x="670" y="301377"/>
                  </a:cubicBezTo>
                  <a:lnTo>
                    <a:pt x="117872" y="301377"/>
                  </a:lnTo>
                  <a:lnTo>
                    <a:pt x="117872" y="334193"/>
                  </a:lnTo>
                  <a:cubicBezTo>
                    <a:pt x="117872" y="359420"/>
                    <a:pt x="121835" y="377502"/>
                    <a:pt x="129760" y="388441"/>
                  </a:cubicBezTo>
                  <a:cubicBezTo>
                    <a:pt x="137685" y="399380"/>
                    <a:pt x="150689" y="404849"/>
                    <a:pt x="168771" y="404849"/>
                  </a:cubicBezTo>
                  <a:cubicBezTo>
                    <a:pt x="187524" y="404849"/>
                    <a:pt x="200527" y="398487"/>
                    <a:pt x="207783" y="385762"/>
                  </a:cubicBezTo>
                  <a:cubicBezTo>
                    <a:pt x="215038" y="373037"/>
                    <a:pt x="218666" y="348034"/>
                    <a:pt x="218666" y="310753"/>
                  </a:cubicBezTo>
                  <a:lnTo>
                    <a:pt x="21866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 rot="16200000">
              <a:off x="11498799" y="4377392"/>
              <a:ext cx="196263" cy="1179484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 rot="16200000">
              <a:off x="11268086" y="1820341"/>
              <a:ext cx="657690" cy="1179484"/>
            </a:xfrm>
            <a:custGeom>
              <a:avLst/>
              <a:gdLst/>
              <a:ahLst/>
              <a:cxnLst/>
              <a:rect l="l" t="t" r="r" b="b"/>
              <a:pathLst>
                <a:path w="421927" h="493253">
                  <a:moveTo>
                    <a:pt x="0" y="0"/>
                  </a:moveTo>
                  <a:lnTo>
                    <a:pt x="239427" y="0"/>
                  </a:lnTo>
                  <a:cubicBezTo>
                    <a:pt x="296800" y="0"/>
                    <a:pt x="339160" y="10325"/>
                    <a:pt x="366508" y="30974"/>
                  </a:cubicBezTo>
                  <a:cubicBezTo>
                    <a:pt x="393855" y="51624"/>
                    <a:pt x="407528" y="83381"/>
                    <a:pt x="407528" y="126243"/>
                  </a:cubicBezTo>
                  <a:cubicBezTo>
                    <a:pt x="407528" y="152809"/>
                    <a:pt x="401445" y="174742"/>
                    <a:pt x="389278" y="192044"/>
                  </a:cubicBezTo>
                  <a:cubicBezTo>
                    <a:pt x="377112" y="209345"/>
                    <a:pt x="358527" y="222684"/>
                    <a:pt x="333524" y="232060"/>
                  </a:cubicBezTo>
                  <a:cubicBezTo>
                    <a:pt x="362099" y="239427"/>
                    <a:pt x="383976" y="252654"/>
                    <a:pt x="399157" y="271741"/>
                  </a:cubicBezTo>
                  <a:cubicBezTo>
                    <a:pt x="414338" y="290828"/>
                    <a:pt x="421927" y="314548"/>
                    <a:pt x="421927" y="342900"/>
                  </a:cubicBezTo>
                  <a:cubicBezTo>
                    <a:pt x="421927" y="370582"/>
                    <a:pt x="415621" y="395585"/>
                    <a:pt x="403008" y="417909"/>
                  </a:cubicBezTo>
                  <a:cubicBezTo>
                    <a:pt x="390395" y="440233"/>
                    <a:pt x="372703" y="457534"/>
                    <a:pt x="349932" y="469813"/>
                  </a:cubicBezTo>
                  <a:cubicBezTo>
                    <a:pt x="334528" y="478296"/>
                    <a:pt x="315887" y="484324"/>
                    <a:pt x="294010" y="487895"/>
                  </a:cubicBezTo>
                  <a:cubicBezTo>
                    <a:pt x="272132" y="491467"/>
                    <a:pt x="238422" y="493253"/>
                    <a:pt x="192881" y="493253"/>
                  </a:cubicBez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0885" y="99454"/>
                  </a:moveTo>
                  <a:lnTo>
                    <a:pt x="120885" y="192881"/>
                  </a:lnTo>
                  <a:lnTo>
                    <a:pt x="222349" y="192881"/>
                  </a:lnTo>
                  <a:cubicBezTo>
                    <a:pt x="243780" y="192881"/>
                    <a:pt x="259742" y="188918"/>
                    <a:pt x="270234" y="180993"/>
                  </a:cubicBezTo>
                  <a:cubicBezTo>
                    <a:pt x="280727" y="173068"/>
                    <a:pt x="285973" y="161069"/>
                    <a:pt x="285973" y="144995"/>
                  </a:cubicBezTo>
                  <a:cubicBezTo>
                    <a:pt x="285973" y="130038"/>
                    <a:pt x="281062" y="118709"/>
                    <a:pt x="271239" y="111007"/>
                  </a:cubicBezTo>
                  <a:cubicBezTo>
                    <a:pt x="261417" y="103305"/>
                    <a:pt x="246906" y="99454"/>
                    <a:pt x="227707" y="99454"/>
                  </a:cubicBezTo>
                  <a:lnTo>
                    <a:pt x="120885" y="99454"/>
                  </a:lnTo>
                  <a:close/>
                  <a:moveTo>
                    <a:pt x="120885" y="286308"/>
                  </a:moveTo>
                  <a:lnTo>
                    <a:pt x="120885" y="395138"/>
                  </a:lnTo>
                  <a:lnTo>
                    <a:pt x="216321" y="395138"/>
                  </a:lnTo>
                  <a:cubicBezTo>
                    <a:pt x="246459" y="395138"/>
                    <a:pt x="267556" y="390952"/>
                    <a:pt x="279611" y="382581"/>
                  </a:cubicBezTo>
                  <a:cubicBezTo>
                    <a:pt x="291666" y="374209"/>
                    <a:pt x="297693" y="360089"/>
                    <a:pt x="297693" y="340221"/>
                  </a:cubicBezTo>
                  <a:cubicBezTo>
                    <a:pt x="297693" y="322361"/>
                    <a:pt x="291945" y="308911"/>
                    <a:pt x="280448" y="299870"/>
                  </a:cubicBezTo>
                  <a:cubicBezTo>
                    <a:pt x="268951" y="290828"/>
                    <a:pt x="251817" y="286308"/>
                    <a:pt x="229046" y="286308"/>
                  </a:cubicBezTo>
                  <a:lnTo>
                    <a:pt x="120885" y="286308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 rot="16200000">
              <a:off x="11215365" y="1071245"/>
              <a:ext cx="763131" cy="1179484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7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0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1" y="493253"/>
                  </a:lnTo>
                  <a:lnTo>
                    <a:pt x="0" y="493253"/>
                  </a:lnTo>
                  <a:lnTo>
                    <a:pt x="177477" y="0"/>
                  </a:lnTo>
                  <a:close/>
                  <a:moveTo>
                    <a:pt x="242106" y="130596"/>
                  </a:moveTo>
                  <a:lnTo>
                    <a:pt x="189197" y="300707"/>
                  </a:lnTo>
                  <a:lnTo>
                    <a:pt x="297023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 rot="16200000">
              <a:off x="11298621" y="-1074053"/>
              <a:ext cx="596620" cy="1179484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0525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UJI KEBENARAN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6357" y="1603538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UJI KEBENARAN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4908" y="1603538"/>
            <a:ext cx="22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ANALISA KOMPLEKSITAS</a:t>
            </a:r>
          </a:p>
          <a:p>
            <a:pPr algn="ctr"/>
            <a:endParaRPr lang="en-US" sz="1600" dirty="0">
              <a:solidFill>
                <a:schemeClr val="bg1">
                  <a:lumMod val="85000"/>
                </a:schemeClr>
              </a:solidFill>
              <a:latin typeface="Swis721 BlkCn BT" panose="020B080603050204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6" y="3309011"/>
            <a:ext cx="10502600" cy="499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504A48-30B9-426E-A2B0-CCC68BF59E4A}"/>
              </a:ext>
            </a:extLst>
          </p:cNvPr>
          <p:cNvSpPr txBox="1"/>
          <p:nvPr/>
        </p:nvSpPr>
        <p:spPr>
          <a:xfrm>
            <a:off x="821225" y="2341057"/>
            <a:ext cx="1054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wis721 BT" panose="020B0504020202020204" pitchFamily="34" charset="0"/>
              </a:rPr>
              <a:t>Hasil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i="1" dirty="0">
                <a:latin typeface="Swis721 BT" panose="020B0504020202020204" pitchFamily="34" charset="0"/>
              </a:rPr>
              <a:t>submission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ke</a:t>
            </a:r>
            <a:r>
              <a:rPr lang="en-US" sz="2000" dirty="0">
                <a:latin typeface="Swis721 BT" panose="020B0504020202020204" pitchFamily="34" charset="0"/>
              </a:rPr>
              <a:t> situs </a:t>
            </a:r>
            <a:r>
              <a:rPr lang="en-US" sz="2000" dirty="0" err="1">
                <a:latin typeface="Swis721 BT" panose="020B0504020202020204" pitchFamily="34" charset="0"/>
              </a:rPr>
              <a:t>penilaian</a:t>
            </a:r>
            <a:r>
              <a:rPr lang="en-US" sz="2000" dirty="0">
                <a:latin typeface="Swis721 BT" panose="020B0504020202020204" pitchFamily="34" charset="0"/>
              </a:rPr>
              <a:t> daring SPOJ yang </a:t>
            </a:r>
            <a:r>
              <a:rPr lang="en-US" sz="2000" dirty="0" err="1">
                <a:latin typeface="Swis721 BT" panose="020B0504020202020204" pitchFamily="34" charset="0"/>
              </a:rPr>
              <a:t>mendapatkan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umpan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balik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i="1" dirty="0">
                <a:latin typeface="Swis721 BT" panose="020B0504020202020204" pitchFamily="34" charset="0"/>
              </a:rPr>
              <a:t>accepted</a:t>
            </a:r>
            <a:r>
              <a:rPr lang="en-US" sz="2000" dirty="0">
                <a:latin typeface="Swis721 B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83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UJI KEBENARAN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6357" y="1603538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UJI KEBENARAN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4908" y="1603538"/>
            <a:ext cx="22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ANALISA KOMPLEKSITAS</a:t>
            </a:r>
          </a:p>
          <a:p>
            <a:pPr algn="ctr"/>
            <a:endParaRPr lang="en-US" sz="1600" dirty="0">
              <a:solidFill>
                <a:schemeClr val="bg1">
                  <a:lumMod val="85000"/>
                </a:schemeClr>
              </a:solidFill>
              <a:latin typeface="Swis721 BlkCn BT" panose="020B0806030502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1" y="2390396"/>
            <a:ext cx="5734715" cy="334274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082971" y="2685143"/>
            <a:ext cx="0" cy="291737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64159"/>
              </p:ext>
            </p:extLst>
          </p:nvPr>
        </p:nvGraphicFramePr>
        <p:xfrm>
          <a:off x="7518400" y="2845888"/>
          <a:ext cx="427698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6290">
                  <a:extLst>
                    <a:ext uri="{9D8B030D-6E8A-4147-A177-3AD203B41FA5}">
                      <a16:colId xmlns:a16="http://schemas.microsoft.com/office/drawing/2014/main" val="2871453679"/>
                    </a:ext>
                  </a:extLst>
                </a:gridCol>
                <a:gridCol w="2181710">
                  <a:extLst>
                    <a:ext uri="{9D8B030D-6E8A-4147-A177-3AD203B41FA5}">
                      <a16:colId xmlns:a16="http://schemas.microsoft.com/office/drawing/2014/main" val="1941117845"/>
                    </a:ext>
                  </a:extLst>
                </a:gridCol>
                <a:gridCol w="1228980">
                  <a:extLst>
                    <a:ext uri="{9D8B030D-6E8A-4147-A177-3AD203B41FA5}">
                      <a16:colId xmlns:a16="http://schemas.microsoft.com/office/drawing/2014/main" val="39326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rgbClr val="0486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rgbClr val="0486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dirty="0">
                        <a:solidFill>
                          <a:schemeClr val="bg1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rgbClr val="048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8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Waktu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Minimal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0.98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Detik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Waktu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Maksimal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1.08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Detik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5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Waktu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Rata-Rata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1.01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Detik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7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Memori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Minimal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19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Memori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Maksimal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19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1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Memori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Rata-Rata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19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2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241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6357" y="1603538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UJI KEBENARAN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4908" y="1603538"/>
            <a:ext cx="22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ANALISA KOMPLEKSITAS</a:t>
            </a:r>
          </a:p>
          <a:p>
            <a:pPr algn="ctr"/>
            <a:endParaRPr lang="en-US" sz="1600" dirty="0">
              <a:solidFill>
                <a:srgbClr val="333333"/>
              </a:solidFill>
              <a:latin typeface="Swis721 BlkCn BT" panose="020B0806030502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373410"/>
                  </p:ext>
                </p:extLst>
              </p:nvPr>
            </p:nvGraphicFramePr>
            <p:xfrm>
              <a:off x="1836057" y="2386958"/>
              <a:ext cx="8519885" cy="33725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74914">
                      <a:extLst>
                        <a:ext uri="{9D8B030D-6E8A-4147-A177-3AD203B41FA5}">
                          <a16:colId xmlns:a16="http://schemas.microsoft.com/office/drawing/2014/main" val="2871453679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357777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74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Fungsi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Worst Case Complexity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readInput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57508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init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0896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solve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baseline="30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581319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writeOutput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22130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preprocess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74958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main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𝑴𝑨𝑿</m:t>
                                </m:r>
                                <m:r>
                                  <m:rPr>
                                    <m:lit/>
                                  </m:rP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𝑫𝑰𝑺𝑻</m:t>
                                </m:r>
                                <m:r>
                                  <a:rPr lang="en-US" b="1" i="1" baseline="30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197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373410"/>
                  </p:ext>
                </p:extLst>
              </p:nvPr>
            </p:nvGraphicFramePr>
            <p:xfrm>
              <a:off x="1836057" y="2386958"/>
              <a:ext cx="8519885" cy="33725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74914">
                      <a:extLst>
                        <a:ext uri="{9D8B030D-6E8A-4147-A177-3AD203B41FA5}">
                          <a16:colId xmlns:a16="http://schemas.microsoft.com/office/drawing/2014/main" val="2871453679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357777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74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Fungsi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Worst Case Complexity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109836" r="-341" b="-7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206452" r="-341" b="-6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readInput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311475" r="-341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57508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init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404839" r="-341" b="-4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0896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solve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513115" r="-34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581319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writeOutput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603226" r="-34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22130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preprocess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714754" r="-34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74958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main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801613" r="-34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197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43968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6357" y="1603538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UJI KEBENARAN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4908" y="1603538"/>
            <a:ext cx="22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ANALISA KOMPLEKSITAS</a:t>
            </a:r>
          </a:p>
          <a:p>
            <a:pPr algn="ctr"/>
            <a:endParaRPr lang="en-US" sz="1600" dirty="0">
              <a:solidFill>
                <a:srgbClr val="333333"/>
              </a:solidFill>
              <a:latin typeface="Swis721 BlkCn BT" panose="020B0806030502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A8BC32-CE3E-4190-9B98-4843AA345BFC}"/>
                  </a:ext>
                </a:extLst>
              </p:cNvPr>
              <p:cNvSpPr txBox="1"/>
              <p:nvPr/>
            </p:nvSpPr>
            <p:spPr>
              <a:xfrm>
                <a:off x="628343" y="2412765"/>
                <a:ext cx="1054955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Batas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waktu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permasalahan</a:t>
                </a:r>
                <a:r>
                  <a:rPr lang="en-US" sz="2000" dirty="0">
                    <a:latin typeface="Swis721 BT" panose="020B0504020202020204" pitchFamily="34" charset="0"/>
                  </a:rPr>
                  <a:t> 6,469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detik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000" dirty="0">
                    <a:latin typeface="Swis721 BT" panose="020B0504020202020204" pitchFamily="34" charset="0"/>
                  </a:rPr>
                  <a:t> Kompleksitas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waktu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baseline="3000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baseline="3000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𝑴𝑨𝑿</m:t>
                        </m:r>
                        <m:r>
                          <m:rPr>
                            <m:lit/>
                          </m:rPr>
                          <a:rPr lang="en-US" sz="20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𝑫𝑰𝑺𝑻</m:t>
                        </m:r>
                        <m:r>
                          <a:rPr lang="en-US" sz="2000" b="1" i="1" baseline="300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kasus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terburuk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ketika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|=10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=250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dilakukan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sebanyak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640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umumnya</a:t>
                </a:r>
                <a:r>
                  <a:rPr lang="en-US" sz="2000" dirty="0">
                    <a:latin typeface="Swis721 BT" panose="020B0504020202020204" pitchFamily="34" charset="0"/>
                  </a:rPr>
                  <a:t>, situs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penilaian</a:t>
                </a:r>
                <a:r>
                  <a:rPr lang="en-US" sz="2000" dirty="0">
                    <a:latin typeface="Swis721 BT" panose="020B0504020202020204" pitchFamily="34" charset="0"/>
                  </a:rPr>
                  <a:t> SPOJ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memasang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standar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detik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Swis721 BT" panose="020B0504020202020204" pitchFamily="34" charset="0"/>
                  </a:rPr>
                  <a:t>Sehingga</a:t>
                </a:r>
                <a:r>
                  <a:rPr lang="en-US" sz="2000" dirty="0">
                    <a:latin typeface="Swis721 BT" panose="020B0504020202020204" pitchFamily="34" charset="0"/>
                  </a:rPr>
                  <a:t>,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waktu</a:t>
                </a:r>
                <a:r>
                  <a:rPr lang="en-US" sz="2000" dirty="0">
                    <a:latin typeface="Swis721 BT" panose="020B0504020202020204" pitchFamily="34" charset="0"/>
                  </a:rPr>
                  <a:t> yang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dibutuhkan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kasus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terburuk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6,4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detik</a:t>
                </a:r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A8BC32-CE3E-4190-9B98-4843AA345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43" y="2412765"/>
                <a:ext cx="10549550" cy="3170099"/>
              </a:xfrm>
              <a:prstGeom prst="rect">
                <a:avLst/>
              </a:prstGeom>
              <a:blipFill>
                <a:blip r:embed="rId3"/>
                <a:stretch>
                  <a:fillRect l="-520" t="-115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09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29189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KESIMPULAN &amp; SARAN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64965" y="-248455"/>
            <a:ext cx="1286689" cy="6721863"/>
            <a:chOff x="11039467" y="-248455"/>
            <a:chExt cx="1286689" cy="6721863"/>
          </a:xfrm>
        </p:grpSpPr>
        <p:sp>
          <p:nvSpPr>
            <p:cNvPr id="47" name="Freeform: Shape 46"/>
            <p:cNvSpPr/>
            <p:nvPr/>
          </p:nvSpPr>
          <p:spPr>
            <a:xfrm rot="16200000">
              <a:off x="11378153" y="4154139"/>
              <a:ext cx="609314" cy="1286686"/>
            </a:xfrm>
            <a:custGeom>
              <a:avLst/>
              <a:gdLst/>
              <a:ahLst/>
              <a:cxnLst/>
              <a:rect l="l" t="t" r="r" b="b"/>
              <a:pathLst>
                <a:path w="416905" h="520378">
                  <a:moveTo>
                    <a:pt x="206945" y="0"/>
                  </a:moveTo>
                  <a:cubicBezTo>
                    <a:pt x="266328" y="0"/>
                    <a:pt x="313432" y="14622"/>
                    <a:pt x="348258" y="43867"/>
                  </a:cubicBezTo>
                  <a:cubicBezTo>
                    <a:pt x="383083" y="73112"/>
                    <a:pt x="400496" y="112626"/>
                    <a:pt x="400496" y="162409"/>
                  </a:cubicBezTo>
                  <a:lnTo>
                    <a:pt x="281620" y="162409"/>
                  </a:lnTo>
                  <a:cubicBezTo>
                    <a:pt x="278941" y="139415"/>
                    <a:pt x="270848" y="122448"/>
                    <a:pt x="257342" y="111510"/>
                  </a:cubicBezTo>
                  <a:cubicBezTo>
                    <a:pt x="243836" y="100571"/>
                    <a:pt x="224358" y="95101"/>
                    <a:pt x="198908" y="95101"/>
                  </a:cubicBezTo>
                  <a:cubicBezTo>
                    <a:pt x="178593" y="95101"/>
                    <a:pt x="162073" y="99287"/>
                    <a:pt x="149349" y="107659"/>
                  </a:cubicBezTo>
                  <a:cubicBezTo>
                    <a:pt x="136624" y="116030"/>
                    <a:pt x="130261" y="126690"/>
                    <a:pt x="130261" y="139638"/>
                  </a:cubicBezTo>
                  <a:cubicBezTo>
                    <a:pt x="130261" y="161516"/>
                    <a:pt x="160511" y="182166"/>
                    <a:pt x="221010" y="201588"/>
                  </a:cubicBezTo>
                  <a:cubicBezTo>
                    <a:pt x="231948" y="205160"/>
                    <a:pt x="240320" y="207839"/>
                    <a:pt x="246124" y="209624"/>
                  </a:cubicBezTo>
                  <a:lnTo>
                    <a:pt x="251147" y="211299"/>
                  </a:lnTo>
                  <a:cubicBezTo>
                    <a:pt x="313655" y="231614"/>
                    <a:pt x="352722" y="248022"/>
                    <a:pt x="368349" y="260524"/>
                  </a:cubicBezTo>
                  <a:cubicBezTo>
                    <a:pt x="384200" y="273472"/>
                    <a:pt x="396255" y="288708"/>
                    <a:pt x="404515" y="306233"/>
                  </a:cubicBezTo>
                  <a:cubicBezTo>
                    <a:pt x="412775" y="323757"/>
                    <a:pt x="416905" y="343235"/>
                    <a:pt x="416905" y="364666"/>
                  </a:cubicBezTo>
                  <a:cubicBezTo>
                    <a:pt x="416905" y="413779"/>
                    <a:pt x="398096" y="452010"/>
                    <a:pt x="360480" y="479357"/>
                  </a:cubicBezTo>
                  <a:cubicBezTo>
                    <a:pt x="322864" y="506704"/>
                    <a:pt x="270123" y="520378"/>
                    <a:pt x="202257" y="520378"/>
                  </a:cubicBezTo>
                  <a:cubicBezTo>
                    <a:pt x="138187" y="520378"/>
                    <a:pt x="89408" y="505699"/>
                    <a:pt x="55922" y="476343"/>
                  </a:cubicBezTo>
                  <a:cubicBezTo>
                    <a:pt x="22435" y="446987"/>
                    <a:pt x="3795" y="402506"/>
                    <a:pt x="0" y="342900"/>
                  </a:cubicBezTo>
                  <a:lnTo>
                    <a:pt x="121220" y="342900"/>
                  </a:lnTo>
                  <a:cubicBezTo>
                    <a:pt x="122113" y="371029"/>
                    <a:pt x="130373" y="392181"/>
                    <a:pt x="146000" y="406357"/>
                  </a:cubicBezTo>
                  <a:cubicBezTo>
                    <a:pt x="161627" y="420533"/>
                    <a:pt x="184509" y="427621"/>
                    <a:pt x="214647" y="427621"/>
                  </a:cubicBezTo>
                  <a:cubicBezTo>
                    <a:pt x="240320" y="427621"/>
                    <a:pt x="260189" y="423379"/>
                    <a:pt x="274253" y="414896"/>
                  </a:cubicBezTo>
                  <a:cubicBezTo>
                    <a:pt x="288317" y="406412"/>
                    <a:pt x="295349" y="394469"/>
                    <a:pt x="295349" y="379065"/>
                  </a:cubicBezTo>
                  <a:cubicBezTo>
                    <a:pt x="295349" y="371252"/>
                    <a:pt x="293675" y="364276"/>
                    <a:pt x="290326" y="358136"/>
                  </a:cubicBezTo>
                  <a:cubicBezTo>
                    <a:pt x="286978" y="351997"/>
                    <a:pt x="282290" y="347365"/>
                    <a:pt x="276262" y="344240"/>
                  </a:cubicBezTo>
                  <a:cubicBezTo>
                    <a:pt x="267109" y="339328"/>
                    <a:pt x="244673" y="331626"/>
                    <a:pt x="208954" y="321134"/>
                  </a:cubicBezTo>
                  <a:cubicBezTo>
                    <a:pt x="173236" y="310642"/>
                    <a:pt x="143098" y="300484"/>
                    <a:pt x="118541" y="290661"/>
                  </a:cubicBezTo>
                  <a:cubicBezTo>
                    <a:pt x="83046" y="276597"/>
                    <a:pt x="56089" y="258012"/>
                    <a:pt x="37672" y="234907"/>
                  </a:cubicBezTo>
                  <a:cubicBezTo>
                    <a:pt x="19254" y="211801"/>
                    <a:pt x="10046" y="184845"/>
                    <a:pt x="10046" y="154037"/>
                  </a:cubicBezTo>
                  <a:cubicBezTo>
                    <a:pt x="10046" y="106933"/>
                    <a:pt x="27738" y="69484"/>
                    <a:pt x="63121" y="41691"/>
                  </a:cubicBezTo>
                  <a:cubicBezTo>
                    <a:pt x="98505" y="13897"/>
                    <a:pt x="146447" y="0"/>
                    <a:pt x="20694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/>
            <p:cNvSpPr/>
            <p:nvPr/>
          </p:nvSpPr>
          <p:spPr>
            <a:xfrm rot="16200000">
              <a:off x="11349111" y="5530312"/>
              <a:ext cx="666575" cy="1219617"/>
            </a:xfrm>
            <a:custGeom>
              <a:avLst/>
              <a:gdLst/>
              <a:ahLst/>
              <a:cxnLst/>
              <a:rect l="l" t="t" r="r" b="b"/>
              <a:pathLst>
                <a:path w="456084" h="493253">
                  <a:moveTo>
                    <a:pt x="0" y="0"/>
                  </a:moveTo>
                  <a:lnTo>
                    <a:pt x="124234" y="0"/>
                  </a:lnTo>
                  <a:lnTo>
                    <a:pt x="124234" y="188193"/>
                  </a:lnTo>
                  <a:lnTo>
                    <a:pt x="299703" y="0"/>
                  </a:lnTo>
                  <a:lnTo>
                    <a:pt x="451396" y="0"/>
                  </a:lnTo>
                  <a:lnTo>
                    <a:pt x="251817" y="207280"/>
                  </a:lnTo>
                  <a:lnTo>
                    <a:pt x="456084" y="493253"/>
                  </a:lnTo>
                  <a:lnTo>
                    <a:pt x="305395" y="493253"/>
                  </a:lnTo>
                  <a:lnTo>
                    <a:pt x="166762" y="295684"/>
                  </a:lnTo>
                  <a:lnTo>
                    <a:pt x="124234" y="338212"/>
                  </a:lnTo>
                  <a:lnTo>
                    <a:pt x="12423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/>
            <p:cNvSpPr/>
            <p:nvPr/>
          </p:nvSpPr>
          <p:spPr>
            <a:xfrm rot="16200000">
              <a:off x="11402701" y="4846092"/>
              <a:ext cx="559394" cy="1219617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/>
            <p:cNvSpPr/>
            <p:nvPr/>
          </p:nvSpPr>
          <p:spPr>
            <a:xfrm rot="16200000">
              <a:off x="11590390" y="3679043"/>
              <a:ext cx="184017" cy="1219617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/>
            <p:cNvSpPr/>
            <p:nvPr/>
          </p:nvSpPr>
          <p:spPr>
            <a:xfrm rot="16200000">
              <a:off x="11291850" y="3050806"/>
              <a:ext cx="781096" cy="1219617"/>
            </a:xfrm>
            <a:custGeom>
              <a:avLst/>
              <a:gdLst/>
              <a:ahLst/>
              <a:cxnLst/>
              <a:rect l="l" t="t" r="r" b="b"/>
              <a:pathLst>
                <a:path w="534442" h="493253">
                  <a:moveTo>
                    <a:pt x="0" y="0"/>
                  </a:moveTo>
                  <a:lnTo>
                    <a:pt x="173794" y="0"/>
                  </a:lnTo>
                  <a:lnTo>
                    <a:pt x="238757" y="240097"/>
                  </a:lnTo>
                  <a:cubicBezTo>
                    <a:pt x="244562" y="261305"/>
                    <a:pt x="249808" y="281899"/>
                    <a:pt x="254496" y="301879"/>
                  </a:cubicBezTo>
                  <a:cubicBezTo>
                    <a:pt x="259184" y="321859"/>
                    <a:pt x="263314" y="341337"/>
                    <a:pt x="266886" y="360312"/>
                  </a:cubicBezTo>
                  <a:cubicBezTo>
                    <a:pt x="271128" y="340221"/>
                    <a:pt x="275927" y="319180"/>
                    <a:pt x="281285" y="297191"/>
                  </a:cubicBezTo>
                  <a:cubicBezTo>
                    <a:pt x="286643" y="275201"/>
                    <a:pt x="292782" y="251594"/>
                    <a:pt x="299702" y="226367"/>
                  </a:cubicBezTo>
                  <a:lnTo>
                    <a:pt x="360983" y="0"/>
                  </a:lnTo>
                  <a:lnTo>
                    <a:pt x="534442" y="0"/>
                  </a:lnTo>
                  <a:lnTo>
                    <a:pt x="534442" y="493253"/>
                  </a:lnTo>
                  <a:lnTo>
                    <a:pt x="419249" y="493253"/>
                  </a:lnTo>
                  <a:lnTo>
                    <a:pt x="419249" y="274588"/>
                  </a:lnTo>
                  <a:cubicBezTo>
                    <a:pt x="419249" y="259184"/>
                    <a:pt x="419639" y="237585"/>
                    <a:pt x="420421" y="209791"/>
                  </a:cubicBezTo>
                  <a:cubicBezTo>
                    <a:pt x="421202" y="181998"/>
                    <a:pt x="422374" y="149907"/>
                    <a:pt x="423937" y="113518"/>
                  </a:cubicBezTo>
                  <a:lnTo>
                    <a:pt x="329171" y="493253"/>
                  </a:lnTo>
                  <a:lnTo>
                    <a:pt x="203932" y="493253"/>
                  </a:lnTo>
                  <a:lnTo>
                    <a:pt x="111175" y="113518"/>
                  </a:lnTo>
                  <a:cubicBezTo>
                    <a:pt x="112737" y="157274"/>
                    <a:pt x="113965" y="196620"/>
                    <a:pt x="114858" y="231558"/>
                  </a:cubicBezTo>
                  <a:cubicBezTo>
                    <a:pt x="115751" y="266495"/>
                    <a:pt x="116198" y="293786"/>
                    <a:pt x="116198" y="313432"/>
                  </a:cubicBezTo>
                  <a:lnTo>
                    <a:pt x="11619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 rot="16200000">
              <a:off x="11389243" y="2229415"/>
              <a:ext cx="586311" cy="1219617"/>
            </a:xfrm>
            <a:custGeom>
              <a:avLst/>
              <a:gdLst/>
              <a:ahLst/>
              <a:cxnLst/>
              <a:rect l="l" t="t" r="r" b="b"/>
              <a:pathLst>
                <a:path w="401166" h="493253">
                  <a:moveTo>
                    <a:pt x="0" y="0"/>
                  </a:moveTo>
                  <a:lnTo>
                    <a:pt x="225698" y="0"/>
                  </a:lnTo>
                  <a:cubicBezTo>
                    <a:pt x="282848" y="0"/>
                    <a:pt x="326380" y="13227"/>
                    <a:pt x="356294" y="39681"/>
                  </a:cubicBezTo>
                  <a:cubicBezTo>
                    <a:pt x="386209" y="66135"/>
                    <a:pt x="401166" y="104365"/>
                    <a:pt x="401166" y="154372"/>
                  </a:cubicBezTo>
                  <a:cubicBezTo>
                    <a:pt x="401166" y="206834"/>
                    <a:pt x="386432" y="247073"/>
                    <a:pt x="356964" y="275090"/>
                  </a:cubicBezTo>
                  <a:cubicBezTo>
                    <a:pt x="327496" y="303107"/>
                    <a:pt x="285080" y="317115"/>
                    <a:pt x="229716" y="317115"/>
                  </a:cubicBezTo>
                  <a:lnTo>
                    <a:pt x="126913" y="317115"/>
                  </a:lnTo>
                  <a:lnTo>
                    <a:pt x="12691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3" y="99454"/>
                  </a:moveTo>
                  <a:lnTo>
                    <a:pt x="126913" y="217661"/>
                  </a:lnTo>
                  <a:lnTo>
                    <a:pt x="210629" y="217661"/>
                  </a:lnTo>
                  <a:cubicBezTo>
                    <a:pt x="233399" y="217661"/>
                    <a:pt x="250199" y="212805"/>
                    <a:pt x="261026" y="203094"/>
                  </a:cubicBezTo>
                  <a:cubicBezTo>
                    <a:pt x="271853" y="193383"/>
                    <a:pt x="277267" y="178370"/>
                    <a:pt x="277267" y="158055"/>
                  </a:cubicBezTo>
                  <a:cubicBezTo>
                    <a:pt x="277267" y="138410"/>
                    <a:pt x="271630" y="123732"/>
                    <a:pt x="260356" y="114021"/>
                  </a:cubicBezTo>
                  <a:cubicBezTo>
                    <a:pt x="249082" y="104310"/>
                    <a:pt x="232060" y="99454"/>
                    <a:pt x="209289" y="99454"/>
                  </a:cubicBezTo>
                  <a:lnTo>
                    <a:pt x="126913" y="9945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/>
            <p:cNvSpPr/>
            <p:nvPr/>
          </p:nvSpPr>
          <p:spPr>
            <a:xfrm rot="16200000">
              <a:off x="11396184" y="1511255"/>
              <a:ext cx="606378" cy="1253566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3" y="366173"/>
                    <a:pt x="143489" y="380572"/>
                  </a:cubicBezTo>
                  <a:cubicBezTo>
                    <a:pt x="156325" y="394971"/>
                    <a:pt x="177589" y="402170"/>
                    <a:pt x="207280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7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0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/>
            <p:cNvSpPr/>
            <p:nvPr/>
          </p:nvSpPr>
          <p:spPr>
            <a:xfrm rot="16200000">
              <a:off x="11415427" y="817336"/>
              <a:ext cx="533943" cy="1219617"/>
            </a:xfrm>
            <a:custGeom>
              <a:avLst/>
              <a:gdLst/>
              <a:ahLst/>
              <a:cxnLst/>
              <a:rect l="l" t="t" r="r" b="b"/>
              <a:pathLst>
                <a:path w="365335" h="493253">
                  <a:moveTo>
                    <a:pt x="0" y="0"/>
                  </a:moveTo>
                  <a:lnTo>
                    <a:pt x="126578" y="0"/>
                  </a:lnTo>
                  <a:lnTo>
                    <a:pt x="126578" y="386432"/>
                  </a:lnTo>
                  <a:lnTo>
                    <a:pt x="365335" y="386432"/>
                  </a:lnTo>
                  <a:lnTo>
                    <a:pt x="36533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/>
            <p:cNvSpPr/>
            <p:nvPr/>
          </p:nvSpPr>
          <p:spPr>
            <a:xfrm rot="16200000">
              <a:off x="11324641" y="189397"/>
              <a:ext cx="715515" cy="1219617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7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0" y="493253"/>
                  </a:lnTo>
                  <a:lnTo>
                    <a:pt x="323812" y="402840"/>
                  </a:lnTo>
                  <a:lnTo>
                    <a:pt x="159060" y="402840"/>
                  </a:lnTo>
                  <a:lnTo>
                    <a:pt x="130931" y="493253"/>
                  </a:lnTo>
                  <a:lnTo>
                    <a:pt x="0" y="493253"/>
                  </a:lnTo>
                  <a:lnTo>
                    <a:pt x="177477" y="0"/>
                  </a:lnTo>
                  <a:close/>
                  <a:moveTo>
                    <a:pt x="242106" y="130596"/>
                  </a:moveTo>
                  <a:lnTo>
                    <a:pt x="189197" y="300707"/>
                  </a:lnTo>
                  <a:lnTo>
                    <a:pt x="297023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/>
            <p:nvPr/>
          </p:nvSpPr>
          <p:spPr>
            <a:xfrm rot="16200000">
              <a:off x="11369666" y="-545531"/>
              <a:ext cx="625465" cy="1219617"/>
            </a:xfrm>
            <a:custGeom>
              <a:avLst/>
              <a:gdLst/>
              <a:ahLst/>
              <a:cxnLst/>
              <a:rect l="l" t="t" r="r" b="b"/>
              <a:pathLst>
                <a:path w="427956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7" y="188416"/>
                    <a:pt x="259296" y="214535"/>
                    <a:pt x="272914" y="240431"/>
                  </a:cubicBezTo>
                  <a:cubicBezTo>
                    <a:pt x="286531" y="266328"/>
                    <a:pt x="299368" y="291889"/>
                    <a:pt x="311423" y="317115"/>
                  </a:cubicBezTo>
                  <a:cubicBezTo>
                    <a:pt x="309637" y="279834"/>
                    <a:pt x="308298" y="244896"/>
                    <a:pt x="307405" y="212303"/>
                  </a:cubicBezTo>
                  <a:cubicBezTo>
                    <a:pt x="306512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6" y="0"/>
                  </a:lnTo>
                  <a:lnTo>
                    <a:pt x="427956" y="493253"/>
                  </a:lnTo>
                  <a:lnTo>
                    <a:pt x="291666" y="493253"/>
                  </a:lnTo>
                  <a:lnTo>
                    <a:pt x="194891" y="326491"/>
                  </a:lnTo>
                  <a:cubicBezTo>
                    <a:pt x="183505" y="306846"/>
                    <a:pt x="171115" y="284801"/>
                    <a:pt x="157721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9" y="213308"/>
                    <a:pt x="119435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34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6206" y="4044650"/>
                <a:ext cx="3646460" cy="791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p/>
                      </m:sSup>
                      <m:r>
                        <a:rPr lang="pt-BR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baseline="-2500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6" y="4044650"/>
                <a:ext cx="3646460" cy="791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64595" y="5056085"/>
                <a:ext cx="4094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𝑜𝑟𝑖𝑔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5" y="5056085"/>
                <a:ext cx="4094198" cy="276999"/>
              </a:xfrm>
              <a:prstGeom prst="rect">
                <a:avLst/>
              </a:prstGeom>
              <a:blipFill>
                <a:blip r:embed="rId4"/>
                <a:stretch>
                  <a:fillRect l="-744" t="-2174" r="-16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>
            <a:cxnSpLocks/>
          </p:cNvCxnSpPr>
          <p:nvPr/>
        </p:nvCxnSpPr>
        <p:spPr>
          <a:xfrm>
            <a:off x="6007100" y="2152357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FC5E29-BC63-4832-B033-D619C9FC3FE2}"/>
              </a:ext>
            </a:extLst>
          </p:cNvPr>
          <p:cNvSpPr txBox="1"/>
          <p:nvPr/>
        </p:nvSpPr>
        <p:spPr>
          <a:xfrm>
            <a:off x="6402756" y="2408980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orig1 = </a:t>
            </a:r>
            <a:r>
              <a:rPr lang="en-US" dirty="0" err="1">
                <a:latin typeface="Swis721 Hv BT" panose="020B0804020202020204" pitchFamily="34" charset="0"/>
              </a:rPr>
              <a:t>ruko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DAE50A-7967-446F-BEC7-B1A460A2BFF4}"/>
              </a:ext>
            </a:extLst>
          </p:cNvPr>
          <p:cNvSpPr txBox="1"/>
          <p:nvPr/>
        </p:nvSpPr>
        <p:spPr>
          <a:xfrm>
            <a:off x="9565322" y="2436345"/>
            <a:ext cx="184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orig2 = </a:t>
            </a:r>
            <a:r>
              <a:rPr lang="en-US" dirty="0" err="1">
                <a:latin typeface="Swis721 Hv BT" panose="020B0804020202020204" pitchFamily="34" charset="0"/>
              </a:rPr>
              <a:t>bocor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520530-4A86-4516-9F4C-5F8DC70FBF84}"/>
              </a:ext>
            </a:extLst>
          </p:cNvPr>
          <p:cNvSpPr txBox="1"/>
          <p:nvPr/>
        </p:nvSpPr>
        <p:spPr>
          <a:xfrm>
            <a:off x="6404101" y="2796250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ad1 = </a:t>
            </a:r>
            <a:r>
              <a:rPr lang="en-US" dirty="0" err="1">
                <a:latin typeface="Swis721 Hv BT" panose="020B0804020202020204" pitchFamily="34" charset="0"/>
              </a:rPr>
              <a:t>krun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06829-88F1-408F-BA2C-FDB808DF1115}"/>
              </a:ext>
            </a:extLst>
          </p:cNvPr>
          <p:cNvSpPr txBox="1"/>
          <p:nvPr/>
        </p:nvSpPr>
        <p:spPr>
          <a:xfrm>
            <a:off x="9566667" y="2823615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ad2 = </a:t>
            </a:r>
            <a:r>
              <a:rPr lang="en-US" dirty="0" err="1">
                <a:latin typeface="Swis721 Hv BT" panose="020B0804020202020204" pitchFamily="34" charset="0"/>
              </a:rPr>
              <a:t>crobo</a:t>
            </a:r>
            <a:endParaRPr lang="en-US" dirty="0">
              <a:latin typeface="Swis721 Hv BT" panose="020B08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E053ED-6DAD-42E1-BFC4-3E5DD626CFD8}"/>
                  </a:ext>
                </a:extLst>
              </p:cNvPr>
              <p:cNvSpPr txBox="1"/>
              <p:nvPr/>
            </p:nvSpPr>
            <p:spPr>
              <a:xfrm>
                <a:off x="6525327" y="3399575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𝑜𝑟𝑖𝑔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E053ED-6DAD-42E1-BFC4-3E5DD626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27" y="3399575"/>
                <a:ext cx="5426663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D75F20-CCCA-4346-9794-3737A8651CF1}"/>
                  </a:ext>
                </a:extLst>
              </p:cNvPr>
              <p:cNvSpPr txBox="1"/>
              <p:nvPr/>
            </p:nvSpPr>
            <p:spPr>
              <a:xfrm>
                <a:off x="6525326" y="3845917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𝑟𝑢𝑘𝑜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𝑘𝑟𝑢𝑛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𝑏𝑜𝑐𝑜𝑟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𝑐𝑟𝑜𝑏𝑜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D75F20-CCCA-4346-9794-3737A8651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26" y="3845917"/>
                <a:ext cx="542666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CDF8C4-53EF-47EA-ACDC-90778A47C6D7}"/>
                  </a:ext>
                </a:extLst>
              </p:cNvPr>
              <p:cNvSpPr txBox="1"/>
              <p:nvPr/>
            </p:nvSpPr>
            <p:spPr>
              <a:xfrm>
                <a:off x="6525325" y="4279717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=21+32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CDF8C4-53EF-47EA-ACDC-90778A47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25" y="4279717"/>
                <a:ext cx="54266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E56BD9-3ADC-42B4-800D-0A801D5C9EB3}"/>
                  </a:ext>
                </a:extLst>
              </p:cNvPr>
              <p:cNvSpPr txBox="1"/>
              <p:nvPr/>
            </p:nvSpPr>
            <p:spPr>
              <a:xfrm>
                <a:off x="6525324" y="4671668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=53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E56BD9-3ADC-42B4-800D-0A801D5C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24" y="4671668"/>
                <a:ext cx="54266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FBC968-3B55-4BC3-8CCE-8AB77CD09D7A}"/>
                  </a:ext>
                </a:extLst>
              </p:cNvPr>
              <p:cNvSpPr txBox="1"/>
              <p:nvPr/>
            </p:nvSpPr>
            <p:spPr>
              <a:xfrm>
                <a:off x="5284676" y="2522529"/>
                <a:ext cx="5918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FBC968-3B55-4BC3-8CCE-8AB77CD0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76" y="2522529"/>
                <a:ext cx="5918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DB6C83-CFBE-4D3F-A40E-97A96200B5FB}"/>
                  </a:ext>
                </a:extLst>
              </p:cNvPr>
              <p:cNvSpPr txBox="1"/>
              <p:nvPr/>
            </p:nvSpPr>
            <p:spPr>
              <a:xfrm>
                <a:off x="5284676" y="3218842"/>
                <a:ext cx="5918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DB6C83-CFBE-4D3F-A40E-97A96200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76" y="3218842"/>
                <a:ext cx="59182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3F67-DFDA-4173-928D-87BAD3E1D2FE}"/>
                  </a:ext>
                </a:extLst>
              </p:cNvPr>
              <p:cNvSpPr txBox="1"/>
              <p:nvPr/>
            </p:nvSpPr>
            <p:spPr>
              <a:xfrm>
                <a:off x="243756" y="2408981"/>
                <a:ext cx="75693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3F67-DFDA-4173-928D-87BAD3E1D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6" y="2408981"/>
                <a:ext cx="756938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F9CE81E-C731-4233-A3F6-58B74C2A27A9}"/>
                  </a:ext>
                </a:extLst>
              </p:cNvPr>
              <p:cNvSpPr txBox="1"/>
              <p:nvPr/>
            </p:nvSpPr>
            <p:spPr>
              <a:xfrm>
                <a:off x="243756" y="3218580"/>
                <a:ext cx="75693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sz="16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F9CE81E-C731-4233-A3F6-58B74C2A2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6" y="3218580"/>
                <a:ext cx="756938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B1EAA037-E724-4626-A3D9-E8EB69234447}"/>
              </a:ext>
            </a:extLst>
          </p:cNvPr>
          <p:cNvSpPr txBox="1"/>
          <p:nvPr/>
        </p:nvSpPr>
        <p:spPr>
          <a:xfrm rot="728630">
            <a:off x="1188956" y="2491965"/>
            <a:ext cx="712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wis721 Hv BT" panose="020B0804020202020204" pitchFamily="34" charset="0"/>
              </a:rPr>
              <a:t>shuffle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858CBA-F783-477F-8872-CA1DF846020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00694" y="2578258"/>
            <a:ext cx="917095" cy="4548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67C935-6F91-4E8E-B734-6D281E989260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000694" y="3033097"/>
            <a:ext cx="917095" cy="35476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9D2458-5440-40E8-9F48-6B6835E31E09}"/>
              </a:ext>
            </a:extLst>
          </p:cNvPr>
          <p:cNvCxnSpPr>
            <a:cxnSpLocks/>
          </p:cNvCxnSpPr>
          <p:nvPr/>
        </p:nvCxnSpPr>
        <p:spPr>
          <a:xfrm>
            <a:off x="1917789" y="3033096"/>
            <a:ext cx="2630658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604BD6-C99A-476A-A144-6A2FE71B6B7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548447" y="2691806"/>
            <a:ext cx="736229" cy="32454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E1D3C0-5BDC-43AD-9591-5B50D8C80C6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548447" y="3030360"/>
            <a:ext cx="736229" cy="35775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462E0DA-1FB6-4E73-960C-FED28E970D2E}"/>
              </a:ext>
            </a:extLst>
          </p:cNvPr>
          <p:cNvSpPr txBox="1"/>
          <p:nvPr/>
        </p:nvSpPr>
        <p:spPr>
          <a:xfrm rot="20861527">
            <a:off x="1189127" y="3261076"/>
            <a:ext cx="712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wis721 Hv BT" panose="020B0804020202020204" pitchFamily="34" charset="0"/>
              </a:rPr>
              <a:t>shuffle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2DD3FF0-64B7-483F-B268-745EE1159F7B}"/>
                  </a:ext>
                </a:extLst>
              </p:cNvPr>
              <p:cNvSpPr txBox="1"/>
              <p:nvPr/>
            </p:nvSpPr>
            <p:spPr>
              <a:xfrm>
                <a:off x="1956380" y="1808816"/>
                <a:ext cx="22911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Ganti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salah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satu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karakter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dari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atau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dengan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Karakter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sebelum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atau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sesudahnya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Dalam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Swis721 Hv BT" panose="020B0804020202020204" pitchFamily="34" charset="0"/>
                  </a:rPr>
                  <a:t>alfabet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2DD3FF0-64B7-483F-B268-745EE1159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80" y="1808816"/>
                <a:ext cx="2291189" cy="1200329"/>
              </a:xfrm>
              <a:prstGeom prst="rect">
                <a:avLst/>
              </a:prstGeom>
              <a:blipFill>
                <a:blip r:embed="rId9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6" grpId="0"/>
      <p:bldP spid="58" grpId="0"/>
      <p:bldP spid="60" grpId="0"/>
      <p:bldP spid="62" grpId="0"/>
      <p:bldP spid="6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KESIMPULAN &amp; SARAN – KESIMPULAN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98699" y="1603538"/>
            <a:ext cx="1305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KESIMPULAN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59476" y="1603538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SARAN</a:t>
            </a:r>
          </a:p>
          <a:p>
            <a:pPr algn="ctr"/>
            <a:endParaRPr lang="en-US" sz="1600" dirty="0">
              <a:solidFill>
                <a:schemeClr val="bg1">
                  <a:lumMod val="85000"/>
                </a:schemeClr>
              </a:solidFill>
              <a:latin typeface="Swis721 BlkCn BT" panose="020B0806030502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2300" y="2768600"/>
                <a:ext cx="1079571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wis721 BT" panose="020B0504020202020204" pitchFamily="34" charset="0"/>
                  </a:rPr>
                  <a:t>Implementasi </a:t>
                </a:r>
                <a:r>
                  <a:rPr lang="en-US" dirty="0" err="1">
                    <a:latin typeface="Swis721 BT" panose="020B0504020202020204" pitchFamily="34" charset="0"/>
                  </a:rPr>
                  <a:t>algoritma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dengan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menggunakan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pendekatan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i="1" dirty="0">
                    <a:latin typeface="Swis721 BT" panose="020B0504020202020204" pitchFamily="34" charset="0"/>
                  </a:rPr>
                  <a:t>dynamic programming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dan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teknik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i="1" dirty="0">
                    <a:latin typeface="Swis721 BT" panose="020B0504020202020204" pitchFamily="34" charset="0"/>
                  </a:rPr>
                  <a:t>meet in the middle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dapat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menyelesaikan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permasalahan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permasalahan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klasik</a:t>
                </a:r>
                <a:r>
                  <a:rPr lang="en-US" dirty="0">
                    <a:latin typeface="Swis721 BT" panose="020B0504020202020204" pitchFamily="34" charset="0"/>
                  </a:rPr>
                  <a:t> SPOJ 9967 Playing With Words </a:t>
                </a:r>
                <a:r>
                  <a:rPr lang="en-US" dirty="0" err="1">
                    <a:latin typeface="Swis721 BT" panose="020B0504020202020204" pitchFamily="34" charset="0"/>
                  </a:rPr>
                  <a:t>dengan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benar</a:t>
                </a:r>
                <a:r>
                  <a:rPr lang="en-US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>
                    <a:latin typeface="Swis721 BT" panose="020B0504020202020204" pitchFamily="34" charset="0"/>
                  </a:rPr>
                  <a:t>Kompleksitas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waktu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sebesar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</m:t>
                    </m:r>
                    <m:d>
                      <m:dPr>
                        <m:begChr m:val="|"/>
                        <m:endChr m:val="|"/>
                        <m:ctrlPr>
                          <a:rPr lang="en-US" b="0" i="1" baseline="30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𝑀𝐴𝑋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cukup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untuk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menyelesaikan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permasalahan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klasik</a:t>
                </a:r>
                <a:r>
                  <a:rPr lang="en-US" dirty="0">
                    <a:latin typeface="Swis721 BT" panose="020B0504020202020204" pitchFamily="34" charset="0"/>
                  </a:rPr>
                  <a:t> SPOJ 9967 Playing With Words.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>
                    <a:latin typeface="Swis721 BT" panose="020B0504020202020204" pitchFamily="34" charset="0"/>
                  </a:rPr>
                  <a:t>Waktu</a:t>
                </a:r>
                <a:r>
                  <a:rPr lang="en-US" dirty="0">
                    <a:latin typeface="Swis721 BT" panose="020B0504020202020204" pitchFamily="34" charset="0"/>
                  </a:rPr>
                  <a:t> yang </a:t>
                </a:r>
                <a:r>
                  <a:rPr lang="en-US" dirty="0" err="1">
                    <a:latin typeface="Swis721 BT" panose="020B0504020202020204" pitchFamily="34" charset="0"/>
                  </a:rPr>
                  <a:t>dibutuhkan</a:t>
                </a:r>
                <a:r>
                  <a:rPr lang="en-US" dirty="0">
                    <a:latin typeface="Swis721 BT" panose="020B0504020202020204" pitchFamily="34" charset="0"/>
                  </a:rPr>
                  <a:t> program </a:t>
                </a:r>
                <a:r>
                  <a:rPr lang="en-US" dirty="0" err="1">
                    <a:latin typeface="Swis721 BT" panose="020B0504020202020204" pitchFamily="34" charset="0"/>
                  </a:rPr>
                  <a:t>untuk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menyelesaikan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permasalahan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klasik</a:t>
                </a:r>
                <a:r>
                  <a:rPr lang="en-US" dirty="0">
                    <a:latin typeface="Swis721 BT" panose="020B0504020202020204" pitchFamily="34" charset="0"/>
                  </a:rPr>
                  <a:t> SPOJ 9967 Playing With Words minimum 0.98 </a:t>
                </a:r>
                <a:r>
                  <a:rPr lang="en-US" dirty="0" err="1">
                    <a:latin typeface="Swis721 BT" panose="020B0504020202020204" pitchFamily="34" charset="0"/>
                  </a:rPr>
                  <a:t>detik</a:t>
                </a:r>
                <a:r>
                  <a:rPr lang="en-US" dirty="0">
                    <a:latin typeface="Swis721 BT" panose="020B0504020202020204" pitchFamily="34" charset="0"/>
                  </a:rPr>
                  <a:t>, </a:t>
                </a:r>
                <a:r>
                  <a:rPr lang="en-US" dirty="0" err="1">
                    <a:latin typeface="Swis721 BT" panose="020B0504020202020204" pitchFamily="34" charset="0"/>
                  </a:rPr>
                  <a:t>maksimum</a:t>
                </a:r>
                <a:r>
                  <a:rPr lang="en-US" dirty="0">
                    <a:latin typeface="Swis721 BT" panose="020B0504020202020204" pitchFamily="34" charset="0"/>
                  </a:rPr>
                  <a:t> 1.08 </a:t>
                </a:r>
                <a:r>
                  <a:rPr lang="en-US" dirty="0" err="1">
                    <a:latin typeface="Swis721 BT" panose="020B0504020202020204" pitchFamily="34" charset="0"/>
                  </a:rPr>
                  <a:t>detik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dan</a:t>
                </a:r>
                <a:r>
                  <a:rPr lang="en-US" dirty="0">
                    <a:latin typeface="Swis721 BT" panose="020B0504020202020204" pitchFamily="34" charset="0"/>
                  </a:rPr>
                  <a:t> rata-rata 1.01 </a:t>
                </a:r>
                <a:r>
                  <a:rPr lang="en-US" dirty="0" err="1">
                    <a:latin typeface="Swis721 BT" panose="020B0504020202020204" pitchFamily="34" charset="0"/>
                  </a:rPr>
                  <a:t>detik</a:t>
                </a:r>
                <a:r>
                  <a:rPr lang="en-US" dirty="0">
                    <a:latin typeface="Swis721 BT" panose="020B0504020202020204" pitchFamily="34" charset="0"/>
                  </a:rPr>
                  <a:t>. </a:t>
                </a:r>
                <a:r>
                  <a:rPr lang="en-US" dirty="0" err="1">
                    <a:latin typeface="Swis721 BT" panose="020B0504020202020204" pitchFamily="34" charset="0"/>
                  </a:rPr>
                  <a:t>Memori</a:t>
                </a:r>
                <a:r>
                  <a:rPr lang="en-US" dirty="0">
                    <a:latin typeface="Swis721 BT" panose="020B0504020202020204" pitchFamily="34" charset="0"/>
                  </a:rPr>
                  <a:t> yang </a:t>
                </a:r>
                <a:r>
                  <a:rPr lang="en-US" dirty="0" err="1">
                    <a:latin typeface="Swis721 BT" panose="020B0504020202020204" pitchFamily="34" charset="0"/>
                  </a:rPr>
                  <a:t>dibutuhkan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adalah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sebesar</a:t>
                </a:r>
                <a:r>
                  <a:rPr lang="en-US" dirty="0">
                    <a:latin typeface="Swis721 BT" panose="020B0504020202020204" pitchFamily="34" charset="0"/>
                  </a:rPr>
                  <a:t> 19 MB.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768600"/>
                <a:ext cx="10795717" cy="2862322"/>
              </a:xfrm>
              <a:prstGeom prst="rect">
                <a:avLst/>
              </a:prstGeom>
              <a:blipFill>
                <a:blip r:embed="rId3"/>
                <a:stretch>
                  <a:fillRect l="-452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288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KESIMPULAN &amp; SARAN – SARAN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98699" y="1603538"/>
            <a:ext cx="1305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KESIMPULAN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59476" y="1603538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SARAN</a:t>
            </a:r>
          </a:p>
          <a:p>
            <a:pPr algn="ctr"/>
            <a:endParaRPr lang="en-US" sz="1600" dirty="0">
              <a:solidFill>
                <a:srgbClr val="333333"/>
              </a:solidFill>
              <a:latin typeface="Swis721 BlkCn BT" panose="020B0806030502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300" y="2768600"/>
            <a:ext cx="1079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wis721 BT" panose="020B0504020202020204" pitchFamily="34" charset="0"/>
              </a:rPr>
              <a:t>Teknik </a:t>
            </a:r>
            <a:r>
              <a:rPr lang="en-US" i="1" dirty="0">
                <a:latin typeface="Swis721 BT" panose="020B0504020202020204" pitchFamily="34" charset="0"/>
              </a:rPr>
              <a:t>meet in the middle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adalah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teknik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sesuai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untuk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menyelesaikan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permasalahan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apabila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permasalahan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tersebut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dapat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dibagi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menjadi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dua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atau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lebih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submasalah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tidak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memiliki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ketergantungan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satu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sama</a:t>
            </a:r>
            <a:r>
              <a:rPr lang="en-US" dirty="0">
                <a:latin typeface="Swis721 BT" panose="020B0504020202020204" pitchFamily="34" charset="0"/>
              </a:rPr>
              <a:t> lain.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Swis721 BT" panose="020B0504020202020204" pitchFamily="34" charset="0"/>
              </a:rPr>
              <a:t>Paradigma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i="1" dirty="0">
                <a:latin typeface="Swis721 BT" panose="020B0504020202020204" pitchFamily="34" charset="0"/>
              </a:rPr>
              <a:t>dynamic programming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adalah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pendekatan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sesuai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untuk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menyelesaikan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permasalahan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memiliki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submasalah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bersifat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tumpang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tindih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dengan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submasalah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lainnya</a:t>
            </a:r>
            <a:r>
              <a:rPr lang="en-US" dirty="0">
                <a:latin typeface="Swis721 B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00545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29189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TERIMA KASIH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3693661"/>
            <a:ext cx="1044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3333"/>
                </a:solidFill>
                <a:latin typeface="Swis721 Hv BT" panose="020B0804020202020204" pitchFamily="34" charset="0"/>
              </a:rPr>
              <a:t>- End Of Slides -</a:t>
            </a:r>
            <a:endParaRPr lang="en-US" sz="11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8371671" y="2593292"/>
            <a:ext cx="6473273" cy="1286686"/>
            <a:chOff x="2817150" y="4956644"/>
            <a:chExt cx="5079244" cy="520378"/>
          </a:xfrm>
        </p:grpSpPr>
        <p:sp>
          <p:nvSpPr>
            <p:cNvPr id="59" name="Freeform: Shape 58"/>
            <p:cNvSpPr/>
            <p:nvPr/>
          </p:nvSpPr>
          <p:spPr>
            <a:xfrm>
              <a:off x="6750678" y="4956644"/>
              <a:ext cx="416905" cy="520378"/>
            </a:xfrm>
            <a:custGeom>
              <a:avLst/>
              <a:gdLst/>
              <a:ahLst/>
              <a:cxnLst/>
              <a:rect l="l" t="t" r="r" b="b"/>
              <a:pathLst>
                <a:path w="416905" h="520378">
                  <a:moveTo>
                    <a:pt x="206946" y="0"/>
                  </a:moveTo>
                  <a:cubicBezTo>
                    <a:pt x="266328" y="0"/>
                    <a:pt x="313432" y="14622"/>
                    <a:pt x="348258" y="43867"/>
                  </a:cubicBezTo>
                  <a:cubicBezTo>
                    <a:pt x="383084" y="73112"/>
                    <a:pt x="400497" y="112626"/>
                    <a:pt x="400497" y="162409"/>
                  </a:cubicBezTo>
                  <a:lnTo>
                    <a:pt x="281620" y="162409"/>
                  </a:lnTo>
                  <a:cubicBezTo>
                    <a:pt x="278941" y="139415"/>
                    <a:pt x="270849" y="122448"/>
                    <a:pt x="257343" y="111510"/>
                  </a:cubicBezTo>
                  <a:cubicBezTo>
                    <a:pt x="243836" y="100571"/>
                    <a:pt x="224359" y="95101"/>
                    <a:pt x="198909" y="95101"/>
                  </a:cubicBezTo>
                  <a:cubicBezTo>
                    <a:pt x="178594" y="95101"/>
                    <a:pt x="162074" y="99287"/>
                    <a:pt x="149349" y="107659"/>
                  </a:cubicBezTo>
                  <a:cubicBezTo>
                    <a:pt x="136624" y="116030"/>
                    <a:pt x="130262" y="126690"/>
                    <a:pt x="130262" y="139638"/>
                  </a:cubicBezTo>
                  <a:cubicBezTo>
                    <a:pt x="130262" y="161516"/>
                    <a:pt x="160511" y="182166"/>
                    <a:pt x="221010" y="201588"/>
                  </a:cubicBezTo>
                  <a:cubicBezTo>
                    <a:pt x="231949" y="205160"/>
                    <a:pt x="240320" y="207839"/>
                    <a:pt x="246125" y="209624"/>
                  </a:cubicBezTo>
                  <a:lnTo>
                    <a:pt x="251148" y="211299"/>
                  </a:lnTo>
                  <a:cubicBezTo>
                    <a:pt x="313655" y="231614"/>
                    <a:pt x="352723" y="248022"/>
                    <a:pt x="368350" y="260524"/>
                  </a:cubicBezTo>
                  <a:cubicBezTo>
                    <a:pt x="384200" y="273472"/>
                    <a:pt x="396255" y="288708"/>
                    <a:pt x="404515" y="306233"/>
                  </a:cubicBezTo>
                  <a:cubicBezTo>
                    <a:pt x="412775" y="323757"/>
                    <a:pt x="416905" y="343235"/>
                    <a:pt x="416905" y="364666"/>
                  </a:cubicBezTo>
                  <a:cubicBezTo>
                    <a:pt x="416905" y="413779"/>
                    <a:pt x="398097" y="452010"/>
                    <a:pt x="360481" y="479357"/>
                  </a:cubicBezTo>
                  <a:cubicBezTo>
                    <a:pt x="322864" y="506704"/>
                    <a:pt x="270123" y="520378"/>
                    <a:pt x="202258" y="520378"/>
                  </a:cubicBezTo>
                  <a:cubicBezTo>
                    <a:pt x="138187" y="520378"/>
                    <a:pt x="89409" y="505699"/>
                    <a:pt x="55922" y="476343"/>
                  </a:cubicBezTo>
                  <a:cubicBezTo>
                    <a:pt x="22436" y="446987"/>
                    <a:pt x="3795" y="402506"/>
                    <a:pt x="0" y="342900"/>
                  </a:cubicBezTo>
                  <a:lnTo>
                    <a:pt x="121221" y="342900"/>
                  </a:lnTo>
                  <a:cubicBezTo>
                    <a:pt x="122114" y="371029"/>
                    <a:pt x="130374" y="392181"/>
                    <a:pt x="146001" y="406357"/>
                  </a:cubicBezTo>
                  <a:cubicBezTo>
                    <a:pt x="161628" y="420533"/>
                    <a:pt x="184510" y="427621"/>
                    <a:pt x="214648" y="427621"/>
                  </a:cubicBezTo>
                  <a:cubicBezTo>
                    <a:pt x="240320" y="427621"/>
                    <a:pt x="260189" y="423379"/>
                    <a:pt x="274253" y="414896"/>
                  </a:cubicBezTo>
                  <a:cubicBezTo>
                    <a:pt x="288317" y="406412"/>
                    <a:pt x="295350" y="394469"/>
                    <a:pt x="295350" y="379065"/>
                  </a:cubicBezTo>
                  <a:cubicBezTo>
                    <a:pt x="295350" y="371252"/>
                    <a:pt x="293675" y="364276"/>
                    <a:pt x="290327" y="358136"/>
                  </a:cubicBezTo>
                  <a:cubicBezTo>
                    <a:pt x="286978" y="351997"/>
                    <a:pt x="282290" y="347365"/>
                    <a:pt x="276262" y="344240"/>
                  </a:cubicBezTo>
                  <a:cubicBezTo>
                    <a:pt x="267109" y="339328"/>
                    <a:pt x="244674" y="331626"/>
                    <a:pt x="208955" y="321134"/>
                  </a:cubicBezTo>
                  <a:cubicBezTo>
                    <a:pt x="173236" y="310642"/>
                    <a:pt x="143098" y="300484"/>
                    <a:pt x="118542" y="290661"/>
                  </a:cubicBezTo>
                  <a:cubicBezTo>
                    <a:pt x="83046" y="276597"/>
                    <a:pt x="56090" y="258012"/>
                    <a:pt x="37672" y="234907"/>
                  </a:cubicBezTo>
                  <a:cubicBezTo>
                    <a:pt x="19255" y="211801"/>
                    <a:pt x="10046" y="184845"/>
                    <a:pt x="10046" y="154037"/>
                  </a:cubicBezTo>
                  <a:cubicBezTo>
                    <a:pt x="10046" y="106933"/>
                    <a:pt x="27738" y="69484"/>
                    <a:pt x="63122" y="41691"/>
                  </a:cubicBezTo>
                  <a:cubicBezTo>
                    <a:pt x="98506" y="13897"/>
                    <a:pt x="146447" y="0"/>
                    <a:pt x="206946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2817150" y="4970039"/>
              <a:ext cx="408868" cy="493253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5" y="100124"/>
                  </a:lnTo>
                  <a:lnTo>
                    <a:pt x="267555" y="493253"/>
                  </a:lnTo>
                  <a:lnTo>
                    <a:pt x="141312" y="493253"/>
                  </a:lnTo>
                  <a:lnTo>
                    <a:pt x="141312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3278778" y="4970039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3735308" y="4970039"/>
              <a:ext cx="424606" cy="493253"/>
            </a:xfrm>
            <a:custGeom>
              <a:avLst/>
              <a:gdLst/>
              <a:ahLst/>
              <a:cxnLst/>
              <a:rect l="l" t="t" r="r" b="b"/>
              <a:pathLst>
                <a:path w="424606" h="493253">
                  <a:moveTo>
                    <a:pt x="0" y="0"/>
                  </a:moveTo>
                  <a:lnTo>
                    <a:pt x="236078" y="0"/>
                  </a:lnTo>
                  <a:cubicBezTo>
                    <a:pt x="298586" y="0"/>
                    <a:pt x="344630" y="11162"/>
                    <a:pt x="374209" y="33486"/>
                  </a:cubicBezTo>
                  <a:cubicBezTo>
                    <a:pt x="403789" y="55810"/>
                    <a:pt x="418579" y="90413"/>
                    <a:pt x="418579" y="137294"/>
                  </a:cubicBezTo>
                  <a:cubicBezTo>
                    <a:pt x="418579" y="164976"/>
                    <a:pt x="412272" y="188695"/>
                    <a:pt x="399659" y="208452"/>
                  </a:cubicBezTo>
                  <a:cubicBezTo>
                    <a:pt x="387046" y="228209"/>
                    <a:pt x="367456" y="244785"/>
                    <a:pt x="340890" y="258179"/>
                  </a:cubicBezTo>
                  <a:cubicBezTo>
                    <a:pt x="362545" y="266439"/>
                    <a:pt x="377837" y="277657"/>
                    <a:pt x="386767" y="291833"/>
                  </a:cubicBezTo>
                  <a:cubicBezTo>
                    <a:pt x="395696" y="306009"/>
                    <a:pt x="400831" y="330956"/>
                    <a:pt x="402170" y="366675"/>
                  </a:cubicBezTo>
                  <a:cubicBezTo>
                    <a:pt x="402840" y="376721"/>
                    <a:pt x="403510" y="390227"/>
                    <a:pt x="404180" y="407193"/>
                  </a:cubicBezTo>
                  <a:cubicBezTo>
                    <a:pt x="405742" y="446930"/>
                    <a:pt x="412551" y="469924"/>
                    <a:pt x="424606" y="476175"/>
                  </a:cubicBezTo>
                  <a:lnTo>
                    <a:pt x="424606" y="493253"/>
                  </a:lnTo>
                  <a:lnTo>
                    <a:pt x="292335" y="493253"/>
                  </a:lnTo>
                  <a:cubicBezTo>
                    <a:pt x="285861" y="475840"/>
                    <a:pt x="282178" y="451953"/>
                    <a:pt x="281285" y="421593"/>
                  </a:cubicBezTo>
                  <a:cubicBezTo>
                    <a:pt x="280392" y="391232"/>
                    <a:pt x="279499" y="372144"/>
                    <a:pt x="278606" y="364331"/>
                  </a:cubicBezTo>
                  <a:cubicBezTo>
                    <a:pt x="276597" y="345132"/>
                    <a:pt x="270123" y="331068"/>
                    <a:pt x="259184" y="322138"/>
                  </a:cubicBezTo>
                  <a:cubicBezTo>
                    <a:pt x="248245" y="313208"/>
                    <a:pt x="231837" y="308744"/>
                    <a:pt x="209959" y="308744"/>
                  </a:cubicBezTo>
                  <a:lnTo>
                    <a:pt x="125573" y="308744"/>
                  </a:lnTo>
                  <a:lnTo>
                    <a:pt x="12557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5573" y="98784"/>
                  </a:moveTo>
                  <a:lnTo>
                    <a:pt x="125573" y="211298"/>
                  </a:lnTo>
                  <a:lnTo>
                    <a:pt x="219670" y="211298"/>
                  </a:lnTo>
                  <a:cubicBezTo>
                    <a:pt x="245120" y="211298"/>
                    <a:pt x="263816" y="206610"/>
                    <a:pt x="275760" y="197234"/>
                  </a:cubicBezTo>
                  <a:cubicBezTo>
                    <a:pt x="287703" y="187858"/>
                    <a:pt x="293675" y="172901"/>
                    <a:pt x="293675" y="152362"/>
                  </a:cubicBezTo>
                  <a:cubicBezTo>
                    <a:pt x="293675" y="134280"/>
                    <a:pt x="287871" y="120829"/>
                    <a:pt x="276262" y="112011"/>
                  </a:cubicBezTo>
                  <a:cubicBezTo>
                    <a:pt x="264653" y="103193"/>
                    <a:pt x="246905" y="98784"/>
                    <a:pt x="223019" y="98784"/>
                  </a:cubicBezTo>
                  <a:lnTo>
                    <a:pt x="125573" y="9878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4243817" y="4970039"/>
              <a:ext cx="125909" cy="493253"/>
            </a:xfrm>
            <a:custGeom>
              <a:avLst/>
              <a:gdLst/>
              <a:ahLst/>
              <a:cxnLst/>
              <a:rect l="l" t="t" r="r" b="b"/>
              <a:pathLst>
                <a:path w="125909" h="493253">
                  <a:moveTo>
                    <a:pt x="0" y="0"/>
                  </a:moveTo>
                  <a:lnTo>
                    <a:pt x="125909" y="0"/>
                  </a:lnTo>
                  <a:lnTo>
                    <a:pt x="12590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4469402" y="4970039"/>
              <a:ext cx="534442" cy="493253"/>
            </a:xfrm>
            <a:custGeom>
              <a:avLst/>
              <a:gdLst/>
              <a:ahLst/>
              <a:cxnLst/>
              <a:rect l="l" t="t" r="r" b="b"/>
              <a:pathLst>
                <a:path w="534442" h="493253">
                  <a:moveTo>
                    <a:pt x="0" y="0"/>
                  </a:moveTo>
                  <a:lnTo>
                    <a:pt x="173794" y="0"/>
                  </a:lnTo>
                  <a:lnTo>
                    <a:pt x="238758" y="240097"/>
                  </a:lnTo>
                  <a:cubicBezTo>
                    <a:pt x="244562" y="261305"/>
                    <a:pt x="249808" y="281899"/>
                    <a:pt x="254496" y="301879"/>
                  </a:cubicBezTo>
                  <a:cubicBezTo>
                    <a:pt x="259184" y="321859"/>
                    <a:pt x="263314" y="341337"/>
                    <a:pt x="266886" y="360312"/>
                  </a:cubicBezTo>
                  <a:cubicBezTo>
                    <a:pt x="271128" y="340221"/>
                    <a:pt x="275928" y="319180"/>
                    <a:pt x="281285" y="297191"/>
                  </a:cubicBezTo>
                  <a:cubicBezTo>
                    <a:pt x="286643" y="275201"/>
                    <a:pt x="292782" y="251594"/>
                    <a:pt x="299703" y="226367"/>
                  </a:cubicBezTo>
                  <a:lnTo>
                    <a:pt x="360983" y="0"/>
                  </a:lnTo>
                  <a:lnTo>
                    <a:pt x="534442" y="0"/>
                  </a:lnTo>
                  <a:lnTo>
                    <a:pt x="534442" y="493253"/>
                  </a:lnTo>
                  <a:lnTo>
                    <a:pt x="419249" y="493253"/>
                  </a:lnTo>
                  <a:lnTo>
                    <a:pt x="419249" y="274588"/>
                  </a:lnTo>
                  <a:cubicBezTo>
                    <a:pt x="419249" y="259184"/>
                    <a:pt x="419640" y="237585"/>
                    <a:pt x="420421" y="209791"/>
                  </a:cubicBezTo>
                  <a:cubicBezTo>
                    <a:pt x="421202" y="181998"/>
                    <a:pt x="422374" y="149907"/>
                    <a:pt x="423937" y="113518"/>
                  </a:cubicBezTo>
                  <a:lnTo>
                    <a:pt x="329171" y="493253"/>
                  </a:lnTo>
                  <a:lnTo>
                    <a:pt x="203932" y="493253"/>
                  </a:lnTo>
                  <a:lnTo>
                    <a:pt x="111175" y="113518"/>
                  </a:lnTo>
                  <a:cubicBezTo>
                    <a:pt x="112738" y="157274"/>
                    <a:pt x="113965" y="196620"/>
                    <a:pt x="114858" y="231558"/>
                  </a:cubicBezTo>
                  <a:cubicBezTo>
                    <a:pt x="115751" y="266495"/>
                    <a:pt x="116198" y="293786"/>
                    <a:pt x="116198" y="313432"/>
                  </a:cubicBezTo>
                  <a:lnTo>
                    <a:pt x="11619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049497" y="4970039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6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793378" y="4970039"/>
              <a:ext cx="936315" cy="493253"/>
            </a:xfrm>
            <a:custGeom>
              <a:avLst/>
              <a:gdLst/>
              <a:ahLst/>
              <a:cxnLst/>
              <a:rect l="l" t="t" r="r" b="b"/>
              <a:pathLst>
                <a:path w="936315" h="493253">
                  <a:moveTo>
                    <a:pt x="0" y="0"/>
                  </a:moveTo>
                  <a:lnTo>
                    <a:pt x="124235" y="0"/>
                  </a:lnTo>
                  <a:lnTo>
                    <a:pt x="124235" y="188193"/>
                  </a:lnTo>
                  <a:lnTo>
                    <a:pt x="299703" y="0"/>
                  </a:lnTo>
                  <a:lnTo>
                    <a:pt x="451396" y="0"/>
                  </a:lnTo>
                  <a:lnTo>
                    <a:pt x="251818" y="207280"/>
                  </a:lnTo>
                  <a:lnTo>
                    <a:pt x="449873" y="484559"/>
                  </a:lnTo>
                  <a:lnTo>
                    <a:pt x="624223" y="0"/>
                  </a:lnTo>
                  <a:lnTo>
                    <a:pt x="762186" y="0"/>
                  </a:lnTo>
                  <a:lnTo>
                    <a:pt x="936315" y="493253"/>
                  </a:lnTo>
                  <a:lnTo>
                    <a:pt x="800696" y="493253"/>
                  </a:lnTo>
                  <a:lnTo>
                    <a:pt x="770558" y="402840"/>
                  </a:lnTo>
                  <a:lnTo>
                    <a:pt x="605805" y="402840"/>
                  </a:lnTo>
                  <a:lnTo>
                    <a:pt x="577677" y="493253"/>
                  </a:lnTo>
                  <a:lnTo>
                    <a:pt x="456084" y="493253"/>
                  </a:lnTo>
                  <a:lnTo>
                    <a:pt x="446745" y="493253"/>
                  </a:lnTo>
                  <a:lnTo>
                    <a:pt x="305396" y="493253"/>
                  </a:lnTo>
                  <a:lnTo>
                    <a:pt x="166762" y="295684"/>
                  </a:lnTo>
                  <a:lnTo>
                    <a:pt x="124235" y="338212"/>
                  </a:lnTo>
                  <a:lnTo>
                    <a:pt x="12423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688851" y="130596"/>
                  </a:moveTo>
                  <a:lnTo>
                    <a:pt x="635943" y="300707"/>
                  </a:lnTo>
                  <a:lnTo>
                    <a:pt x="743769" y="300707"/>
                  </a:lnTo>
                  <a:lnTo>
                    <a:pt x="688851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7244192" y="4970039"/>
              <a:ext cx="125909" cy="493253"/>
            </a:xfrm>
            <a:custGeom>
              <a:avLst/>
              <a:gdLst/>
              <a:ahLst/>
              <a:cxnLst/>
              <a:rect l="l" t="t" r="r" b="b"/>
              <a:pathLst>
                <a:path w="125909" h="493253">
                  <a:moveTo>
                    <a:pt x="0" y="0"/>
                  </a:moveTo>
                  <a:lnTo>
                    <a:pt x="125909" y="0"/>
                  </a:lnTo>
                  <a:lnTo>
                    <a:pt x="12590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7469779" y="4970039"/>
              <a:ext cx="426615" cy="493253"/>
            </a:xfrm>
            <a:custGeom>
              <a:avLst/>
              <a:gdLst/>
              <a:ahLst/>
              <a:cxnLst/>
              <a:rect l="l" t="t" r="r" b="b"/>
              <a:pathLst>
                <a:path w="426615" h="493253">
                  <a:moveTo>
                    <a:pt x="0" y="0"/>
                  </a:moveTo>
                  <a:lnTo>
                    <a:pt x="126913" y="0"/>
                  </a:lnTo>
                  <a:lnTo>
                    <a:pt x="126913" y="175133"/>
                  </a:lnTo>
                  <a:lnTo>
                    <a:pt x="299702" y="175133"/>
                  </a:lnTo>
                  <a:lnTo>
                    <a:pt x="299702" y="0"/>
                  </a:lnTo>
                  <a:lnTo>
                    <a:pt x="426615" y="0"/>
                  </a:lnTo>
                  <a:lnTo>
                    <a:pt x="426615" y="493253"/>
                  </a:lnTo>
                  <a:lnTo>
                    <a:pt x="299702" y="493253"/>
                  </a:lnTo>
                  <a:lnTo>
                    <a:pt x="299702" y="285303"/>
                  </a:lnTo>
                  <a:lnTo>
                    <a:pt x="126913" y="285303"/>
                  </a:lnTo>
                  <a:lnTo>
                    <a:pt x="12691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49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8421</Words>
  <Application>Microsoft Office PowerPoint</Application>
  <PresentationFormat>Widescreen</PresentationFormat>
  <Paragraphs>1358</Paragraphs>
  <Slides>92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Futura Md BT</vt:lpstr>
      <vt:lpstr>Swis721 BlkCn BT</vt:lpstr>
      <vt:lpstr>Swis721 BT</vt:lpstr>
      <vt:lpstr>Swis721 Cn BT</vt:lpstr>
      <vt:lpstr>Swis721 Hv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DEWANGGA W WINARDI</dc:creator>
  <cp:lastModifiedBy>DEWANGGA W WINARDI</cp:lastModifiedBy>
  <cp:revision>208</cp:revision>
  <dcterms:created xsi:type="dcterms:W3CDTF">2017-06-10T05:06:41Z</dcterms:created>
  <dcterms:modified xsi:type="dcterms:W3CDTF">2017-07-13T08:27:43Z</dcterms:modified>
</cp:coreProperties>
</file>