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5" r:id="rId4"/>
    <p:sldId id="284" r:id="rId5"/>
    <p:sldId id="263" r:id="rId6"/>
    <p:sldId id="259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8" r:id="rId20"/>
    <p:sldId id="279" r:id="rId21"/>
    <p:sldId id="280" r:id="rId22"/>
    <p:sldId id="261" r:id="rId23"/>
    <p:sldId id="273" r:id="rId24"/>
    <p:sldId id="275" r:id="rId25"/>
    <p:sldId id="274" r:id="rId26"/>
    <p:sldId id="262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48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>
        <p:scale>
          <a:sx n="75" d="100"/>
          <a:sy n="75" d="100"/>
        </p:scale>
        <p:origin x="3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A8F8-6FDD-40D8-9ED8-E04FE45F4138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PRESENTASI TUGAS AKHIR – KI141502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8328" y="1724760"/>
            <a:ext cx="1009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Futura Md BT" panose="020B0602020204020303" pitchFamily="34" charset="0"/>
              </a:rPr>
              <a:t>DESAIN DAN ANALISIS ALGORITMA KOMPUTASI STRING DENGAN METODE MEET IN THE MIDDLE DAN DYNAMIC PROGRAMMING PADA PERMASALAHAN KLASIK SPOJ 9967 PLAYING WITH WORDS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6585" y="3743453"/>
            <a:ext cx="4918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Penyusun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Dewangga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Winasforcepta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Winardi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NRP: 5113100098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7087" y="5026349"/>
            <a:ext cx="4368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Pembimbing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Rully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Soelaiman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S.Kom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.,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M.Kom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Ir. F. X.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Arunanto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M.Sc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0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TUJUAN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TUJUAN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600" y="2870200"/>
            <a:ext cx="10549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Menyelesaikan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klasik</a:t>
            </a:r>
            <a:r>
              <a:rPr lang="en-US" sz="2000" dirty="0">
                <a:latin typeface="Swis721 BT" panose="020B0504020202020204" pitchFamily="34" charset="0"/>
              </a:rPr>
              <a:t> SPOJ 9967 Playing With Words </a:t>
            </a:r>
            <a:r>
              <a:rPr lang="en-US" sz="2000" dirty="0" err="1">
                <a:latin typeface="Swis721 BT" panose="020B0504020202020204" pitchFamily="34" charset="0"/>
              </a:rPr>
              <a:t>dengan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algoritma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dibangun</a:t>
            </a:r>
            <a:r>
              <a:rPr lang="en-US" sz="2000" dirty="0">
                <a:latin typeface="Swis721 BT" panose="020B05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latin typeface="Swis721 BT" panose="020B0504020202020204" pitchFamily="34" charset="0"/>
              </a:rPr>
              <a:t>Mengevaluasi dan menganalisa peforma dari algoritma yang dibangun.</a:t>
            </a:r>
            <a:endParaRPr lang="en-US" sz="2000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5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DASAR TEORI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8626729" y="2870534"/>
            <a:ext cx="5995680" cy="1295622"/>
            <a:chOff x="2862884" y="4354622"/>
            <a:chExt cx="4719972" cy="520378"/>
          </a:xfrm>
        </p:grpSpPr>
        <p:sp>
          <p:nvSpPr>
            <p:cNvPr id="40" name="Freeform: Shape 39"/>
            <p:cNvSpPr/>
            <p:nvPr/>
          </p:nvSpPr>
          <p:spPr>
            <a:xfrm>
              <a:off x="3829709" y="4354622"/>
              <a:ext cx="416904" cy="520378"/>
            </a:xfrm>
            <a:custGeom>
              <a:avLst/>
              <a:gdLst/>
              <a:ahLst/>
              <a:cxnLst/>
              <a:rect l="l" t="t" r="r" b="b"/>
              <a:pathLst>
                <a:path w="416904" h="520378">
                  <a:moveTo>
                    <a:pt x="206945" y="0"/>
                  </a:moveTo>
                  <a:cubicBezTo>
                    <a:pt x="266327" y="0"/>
                    <a:pt x="313432" y="14622"/>
                    <a:pt x="348257" y="43867"/>
                  </a:cubicBezTo>
                  <a:cubicBezTo>
                    <a:pt x="383083" y="73112"/>
                    <a:pt x="400496" y="112626"/>
                    <a:pt x="400496" y="162409"/>
                  </a:cubicBezTo>
                  <a:lnTo>
                    <a:pt x="281620" y="162409"/>
                  </a:lnTo>
                  <a:cubicBezTo>
                    <a:pt x="278941" y="139415"/>
                    <a:pt x="270848" y="122448"/>
                    <a:pt x="257342" y="111510"/>
                  </a:cubicBezTo>
                  <a:cubicBezTo>
                    <a:pt x="243836" y="100571"/>
                    <a:pt x="224358" y="95101"/>
                    <a:pt x="198908" y="95101"/>
                  </a:cubicBezTo>
                  <a:cubicBezTo>
                    <a:pt x="178593" y="95101"/>
                    <a:pt x="162073" y="99287"/>
                    <a:pt x="149349" y="107659"/>
                  </a:cubicBezTo>
                  <a:cubicBezTo>
                    <a:pt x="136624" y="116030"/>
                    <a:pt x="130261" y="126690"/>
                    <a:pt x="130261" y="139638"/>
                  </a:cubicBezTo>
                  <a:cubicBezTo>
                    <a:pt x="130261" y="161516"/>
                    <a:pt x="160511" y="182166"/>
                    <a:pt x="221009" y="201588"/>
                  </a:cubicBezTo>
                  <a:cubicBezTo>
                    <a:pt x="231948" y="205160"/>
                    <a:pt x="240320" y="207839"/>
                    <a:pt x="246124" y="209624"/>
                  </a:cubicBezTo>
                  <a:lnTo>
                    <a:pt x="251147" y="211299"/>
                  </a:lnTo>
                  <a:cubicBezTo>
                    <a:pt x="313655" y="231614"/>
                    <a:pt x="352722" y="248022"/>
                    <a:pt x="368349" y="260524"/>
                  </a:cubicBezTo>
                  <a:cubicBezTo>
                    <a:pt x="384199" y="273472"/>
                    <a:pt x="396255" y="288708"/>
                    <a:pt x="404515" y="306233"/>
                  </a:cubicBezTo>
                  <a:cubicBezTo>
                    <a:pt x="412774" y="323757"/>
                    <a:pt x="416904" y="343235"/>
                    <a:pt x="416904" y="364666"/>
                  </a:cubicBezTo>
                  <a:cubicBezTo>
                    <a:pt x="416904" y="413779"/>
                    <a:pt x="398096" y="452010"/>
                    <a:pt x="360480" y="479357"/>
                  </a:cubicBezTo>
                  <a:cubicBezTo>
                    <a:pt x="322864" y="506704"/>
                    <a:pt x="270123" y="520378"/>
                    <a:pt x="202257" y="520378"/>
                  </a:cubicBezTo>
                  <a:cubicBezTo>
                    <a:pt x="138187" y="520378"/>
                    <a:pt x="89408" y="505699"/>
                    <a:pt x="55922" y="476343"/>
                  </a:cubicBezTo>
                  <a:cubicBezTo>
                    <a:pt x="22436" y="446987"/>
                    <a:pt x="3795" y="402506"/>
                    <a:pt x="0" y="342900"/>
                  </a:cubicBezTo>
                  <a:lnTo>
                    <a:pt x="121220" y="342900"/>
                  </a:lnTo>
                  <a:cubicBezTo>
                    <a:pt x="122113" y="371029"/>
                    <a:pt x="130373" y="392181"/>
                    <a:pt x="146000" y="406357"/>
                  </a:cubicBezTo>
                  <a:cubicBezTo>
                    <a:pt x="161627" y="420533"/>
                    <a:pt x="184509" y="427621"/>
                    <a:pt x="214647" y="427621"/>
                  </a:cubicBezTo>
                  <a:cubicBezTo>
                    <a:pt x="240320" y="427621"/>
                    <a:pt x="260188" y="423379"/>
                    <a:pt x="274253" y="414896"/>
                  </a:cubicBezTo>
                  <a:cubicBezTo>
                    <a:pt x="288317" y="406412"/>
                    <a:pt x="295349" y="394469"/>
                    <a:pt x="295349" y="379065"/>
                  </a:cubicBezTo>
                  <a:cubicBezTo>
                    <a:pt x="295349" y="371252"/>
                    <a:pt x="293675" y="364276"/>
                    <a:pt x="290326" y="358136"/>
                  </a:cubicBezTo>
                  <a:cubicBezTo>
                    <a:pt x="286977" y="351997"/>
                    <a:pt x="282289" y="347365"/>
                    <a:pt x="276262" y="344240"/>
                  </a:cubicBezTo>
                  <a:cubicBezTo>
                    <a:pt x="267109" y="339328"/>
                    <a:pt x="244673" y="331626"/>
                    <a:pt x="208954" y="321134"/>
                  </a:cubicBezTo>
                  <a:cubicBezTo>
                    <a:pt x="173235" y="310642"/>
                    <a:pt x="143098" y="300484"/>
                    <a:pt x="118541" y="290661"/>
                  </a:cubicBezTo>
                  <a:cubicBezTo>
                    <a:pt x="83046" y="276597"/>
                    <a:pt x="56089" y="258012"/>
                    <a:pt x="37672" y="234907"/>
                  </a:cubicBezTo>
                  <a:cubicBezTo>
                    <a:pt x="19254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1" y="41691"/>
                  </a:cubicBezTo>
                  <a:cubicBezTo>
                    <a:pt x="98505" y="13897"/>
                    <a:pt x="146447" y="0"/>
                    <a:pt x="20694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6376233" y="4355292"/>
              <a:ext cx="495263" cy="519708"/>
            </a:xfrm>
            <a:custGeom>
              <a:avLst/>
              <a:gdLst/>
              <a:ahLst/>
              <a:cxnLst/>
              <a:rect l="l" t="t" r="r" b="b"/>
              <a:pathLst>
                <a:path w="495263" h="519708">
                  <a:moveTo>
                    <a:pt x="246794" y="0"/>
                  </a:moveTo>
                  <a:cubicBezTo>
                    <a:pt x="322920" y="0"/>
                    <a:pt x="383363" y="23329"/>
                    <a:pt x="428123" y="69986"/>
                  </a:cubicBezTo>
                  <a:cubicBezTo>
                    <a:pt x="472883" y="116644"/>
                    <a:pt x="495263" y="179933"/>
                    <a:pt x="495263" y="259854"/>
                  </a:cubicBezTo>
                  <a:cubicBezTo>
                    <a:pt x="495263" y="339774"/>
                    <a:pt x="472883" y="403064"/>
                    <a:pt x="428123" y="449721"/>
                  </a:cubicBezTo>
                  <a:cubicBezTo>
                    <a:pt x="383363" y="496379"/>
                    <a:pt x="322920" y="519708"/>
                    <a:pt x="246794" y="519708"/>
                  </a:cubicBezTo>
                  <a:cubicBezTo>
                    <a:pt x="170892" y="519708"/>
                    <a:pt x="110784" y="496435"/>
                    <a:pt x="66470" y="449889"/>
                  </a:cubicBezTo>
                  <a:cubicBezTo>
                    <a:pt x="22157" y="403343"/>
                    <a:pt x="0" y="339998"/>
                    <a:pt x="0" y="259854"/>
                  </a:cubicBezTo>
                  <a:cubicBezTo>
                    <a:pt x="0" y="179710"/>
                    <a:pt x="22157" y="116365"/>
                    <a:pt x="66470" y="69819"/>
                  </a:cubicBezTo>
                  <a:cubicBezTo>
                    <a:pt x="110784" y="23273"/>
                    <a:pt x="170892" y="0"/>
                    <a:pt x="246794" y="0"/>
                  </a:cubicBezTo>
                  <a:close/>
                  <a:moveTo>
                    <a:pt x="246794" y="104142"/>
                  </a:moveTo>
                  <a:cubicBezTo>
                    <a:pt x="208620" y="104142"/>
                    <a:pt x="179319" y="117537"/>
                    <a:pt x="158893" y="144326"/>
                  </a:cubicBezTo>
                  <a:cubicBezTo>
                    <a:pt x="138466" y="171115"/>
                    <a:pt x="128253" y="209624"/>
                    <a:pt x="128253" y="259854"/>
                  </a:cubicBezTo>
                  <a:cubicBezTo>
                    <a:pt x="128253" y="310083"/>
                    <a:pt x="138466" y="348592"/>
                    <a:pt x="158893" y="375382"/>
                  </a:cubicBezTo>
                  <a:cubicBezTo>
                    <a:pt x="179319" y="402171"/>
                    <a:pt x="208620" y="415565"/>
                    <a:pt x="246794" y="415565"/>
                  </a:cubicBezTo>
                  <a:cubicBezTo>
                    <a:pt x="285192" y="415565"/>
                    <a:pt x="314716" y="402171"/>
                    <a:pt x="335366" y="375382"/>
                  </a:cubicBezTo>
                  <a:cubicBezTo>
                    <a:pt x="356016" y="348592"/>
                    <a:pt x="366341" y="310083"/>
                    <a:pt x="366341" y="259854"/>
                  </a:cubicBezTo>
                  <a:cubicBezTo>
                    <a:pt x="366341" y="209847"/>
                    <a:pt x="356016" y="171394"/>
                    <a:pt x="335366" y="144493"/>
                  </a:cubicBezTo>
                  <a:cubicBezTo>
                    <a:pt x="314716" y="117593"/>
                    <a:pt x="285192" y="104142"/>
                    <a:pt x="246794" y="10414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2862884" y="4368018"/>
              <a:ext cx="436996" cy="493253"/>
            </a:xfrm>
            <a:custGeom>
              <a:avLst/>
              <a:gdLst/>
              <a:ahLst/>
              <a:cxnLst/>
              <a:rect l="l" t="t" r="r" b="b"/>
              <a:pathLst>
                <a:path w="436996" h="493253">
                  <a:moveTo>
                    <a:pt x="0" y="0"/>
                  </a:moveTo>
                  <a:lnTo>
                    <a:pt x="210629" y="0"/>
                  </a:lnTo>
                  <a:cubicBezTo>
                    <a:pt x="283629" y="0"/>
                    <a:pt x="339607" y="21263"/>
                    <a:pt x="378563" y="63791"/>
                  </a:cubicBezTo>
                  <a:cubicBezTo>
                    <a:pt x="417519" y="106319"/>
                    <a:pt x="436996" y="167431"/>
                    <a:pt x="436996" y="247129"/>
                  </a:cubicBezTo>
                  <a:cubicBezTo>
                    <a:pt x="436996" y="329505"/>
                    <a:pt x="416849" y="391120"/>
                    <a:pt x="376554" y="431973"/>
                  </a:cubicBezTo>
                  <a:cubicBezTo>
                    <a:pt x="336258" y="472827"/>
                    <a:pt x="275481" y="493253"/>
                    <a:pt x="194221" y="493253"/>
                  </a:cubicBez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3" y="104477"/>
                  </a:moveTo>
                  <a:lnTo>
                    <a:pt x="126913" y="389780"/>
                  </a:lnTo>
                  <a:lnTo>
                    <a:pt x="195560" y="389780"/>
                  </a:lnTo>
                  <a:cubicBezTo>
                    <a:pt x="234627" y="389780"/>
                    <a:pt x="263258" y="378283"/>
                    <a:pt x="281452" y="355290"/>
                  </a:cubicBezTo>
                  <a:cubicBezTo>
                    <a:pt x="299647" y="332296"/>
                    <a:pt x="308744" y="296242"/>
                    <a:pt x="308744" y="247129"/>
                  </a:cubicBezTo>
                  <a:cubicBezTo>
                    <a:pt x="308744" y="197792"/>
                    <a:pt x="299647" y="161683"/>
                    <a:pt x="281452" y="138800"/>
                  </a:cubicBezTo>
                  <a:cubicBezTo>
                    <a:pt x="263258" y="115918"/>
                    <a:pt x="234627" y="104477"/>
                    <a:pt x="195560" y="104477"/>
                  </a:cubicBezTo>
                  <a:lnTo>
                    <a:pt x="126913" y="104477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319154" y="4368018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3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271654" y="4368018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2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7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805315" y="4368018"/>
              <a:ext cx="424607" cy="493253"/>
            </a:xfrm>
            <a:custGeom>
              <a:avLst/>
              <a:gdLst/>
              <a:ahLst/>
              <a:cxnLst/>
              <a:rect l="l" t="t" r="r" b="b"/>
              <a:pathLst>
                <a:path w="424607" h="493253">
                  <a:moveTo>
                    <a:pt x="0" y="0"/>
                  </a:moveTo>
                  <a:lnTo>
                    <a:pt x="236079" y="0"/>
                  </a:lnTo>
                  <a:cubicBezTo>
                    <a:pt x="298587" y="0"/>
                    <a:pt x="344630" y="11162"/>
                    <a:pt x="374210" y="33486"/>
                  </a:cubicBezTo>
                  <a:cubicBezTo>
                    <a:pt x="403789" y="55810"/>
                    <a:pt x="418579" y="90413"/>
                    <a:pt x="418579" y="137294"/>
                  </a:cubicBezTo>
                  <a:cubicBezTo>
                    <a:pt x="418579" y="164976"/>
                    <a:pt x="412273" y="188695"/>
                    <a:pt x="399660" y="208452"/>
                  </a:cubicBezTo>
                  <a:cubicBezTo>
                    <a:pt x="387046" y="228209"/>
                    <a:pt x="367457" y="244785"/>
                    <a:pt x="340891" y="258179"/>
                  </a:cubicBezTo>
                  <a:cubicBezTo>
                    <a:pt x="362545" y="266439"/>
                    <a:pt x="377837" y="277657"/>
                    <a:pt x="386767" y="291833"/>
                  </a:cubicBezTo>
                  <a:cubicBezTo>
                    <a:pt x="395697" y="306009"/>
                    <a:pt x="400832" y="330956"/>
                    <a:pt x="402171" y="366675"/>
                  </a:cubicBezTo>
                  <a:cubicBezTo>
                    <a:pt x="402841" y="376721"/>
                    <a:pt x="403511" y="390227"/>
                    <a:pt x="404180" y="407193"/>
                  </a:cubicBezTo>
                  <a:cubicBezTo>
                    <a:pt x="405743" y="446930"/>
                    <a:pt x="412552" y="469924"/>
                    <a:pt x="424607" y="476175"/>
                  </a:cubicBezTo>
                  <a:lnTo>
                    <a:pt x="424607" y="493253"/>
                  </a:lnTo>
                  <a:lnTo>
                    <a:pt x="292336" y="493253"/>
                  </a:lnTo>
                  <a:cubicBezTo>
                    <a:pt x="285862" y="475840"/>
                    <a:pt x="282178" y="451953"/>
                    <a:pt x="281285" y="421593"/>
                  </a:cubicBezTo>
                  <a:cubicBezTo>
                    <a:pt x="280392" y="391232"/>
                    <a:pt x="279499" y="372144"/>
                    <a:pt x="278606" y="364331"/>
                  </a:cubicBezTo>
                  <a:cubicBezTo>
                    <a:pt x="276597" y="345132"/>
                    <a:pt x="270123" y="331068"/>
                    <a:pt x="259184" y="322138"/>
                  </a:cubicBezTo>
                  <a:cubicBezTo>
                    <a:pt x="248245" y="313208"/>
                    <a:pt x="231837" y="308744"/>
                    <a:pt x="209959" y="308744"/>
                  </a:cubicBezTo>
                  <a:lnTo>
                    <a:pt x="125574" y="308744"/>
                  </a:lnTo>
                  <a:lnTo>
                    <a:pt x="12557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5574" y="98784"/>
                  </a:moveTo>
                  <a:lnTo>
                    <a:pt x="125574" y="211298"/>
                  </a:lnTo>
                  <a:lnTo>
                    <a:pt x="219670" y="211298"/>
                  </a:lnTo>
                  <a:cubicBezTo>
                    <a:pt x="245120" y="211298"/>
                    <a:pt x="263816" y="206610"/>
                    <a:pt x="275760" y="197234"/>
                  </a:cubicBezTo>
                  <a:cubicBezTo>
                    <a:pt x="287703" y="187858"/>
                    <a:pt x="293675" y="172901"/>
                    <a:pt x="293675" y="152362"/>
                  </a:cubicBezTo>
                  <a:cubicBezTo>
                    <a:pt x="293675" y="134280"/>
                    <a:pt x="287871" y="120829"/>
                    <a:pt x="276262" y="112011"/>
                  </a:cubicBezTo>
                  <a:cubicBezTo>
                    <a:pt x="264654" y="103193"/>
                    <a:pt x="246906" y="98784"/>
                    <a:pt x="223019" y="98784"/>
                  </a:cubicBezTo>
                  <a:lnTo>
                    <a:pt x="125574" y="9878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477831" y="4368018"/>
              <a:ext cx="408868" cy="493253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6" y="100124"/>
                  </a:lnTo>
                  <a:lnTo>
                    <a:pt x="267556" y="493253"/>
                  </a:lnTo>
                  <a:lnTo>
                    <a:pt x="141312" y="493253"/>
                  </a:lnTo>
                  <a:lnTo>
                    <a:pt x="141312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939459" y="4368018"/>
              <a:ext cx="382748" cy="493253"/>
            </a:xfrm>
            <a:custGeom>
              <a:avLst/>
              <a:gdLst/>
              <a:ahLst/>
              <a:cxnLst/>
              <a:rect l="l" t="t" r="r" b="b"/>
              <a:pathLst>
                <a:path w="382748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8" y="392459"/>
                  </a:lnTo>
                  <a:lnTo>
                    <a:pt x="38274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948440" y="4368018"/>
              <a:ext cx="424607" cy="493253"/>
            </a:xfrm>
            <a:custGeom>
              <a:avLst/>
              <a:gdLst/>
              <a:ahLst/>
              <a:cxnLst/>
              <a:rect l="l" t="t" r="r" b="b"/>
              <a:pathLst>
                <a:path w="424607" h="493253">
                  <a:moveTo>
                    <a:pt x="0" y="0"/>
                  </a:moveTo>
                  <a:lnTo>
                    <a:pt x="236079" y="0"/>
                  </a:lnTo>
                  <a:cubicBezTo>
                    <a:pt x="298587" y="0"/>
                    <a:pt x="344630" y="11162"/>
                    <a:pt x="374210" y="33486"/>
                  </a:cubicBezTo>
                  <a:cubicBezTo>
                    <a:pt x="403789" y="55810"/>
                    <a:pt x="418579" y="90413"/>
                    <a:pt x="418579" y="137294"/>
                  </a:cubicBezTo>
                  <a:cubicBezTo>
                    <a:pt x="418579" y="164976"/>
                    <a:pt x="412273" y="188695"/>
                    <a:pt x="399659" y="208452"/>
                  </a:cubicBezTo>
                  <a:cubicBezTo>
                    <a:pt x="387046" y="228209"/>
                    <a:pt x="367457" y="244785"/>
                    <a:pt x="340891" y="258179"/>
                  </a:cubicBezTo>
                  <a:cubicBezTo>
                    <a:pt x="362545" y="266439"/>
                    <a:pt x="377838" y="277657"/>
                    <a:pt x="386767" y="291833"/>
                  </a:cubicBezTo>
                  <a:cubicBezTo>
                    <a:pt x="395697" y="306009"/>
                    <a:pt x="400831" y="330956"/>
                    <a:pt x="402171" y="366675"/>
                  </a:cubicBezTo>
                  <a:cubicBezTo>
                    <a:pt x="402841" y="376721"/>
                    <a:pt x="403510" y="390227"/>
                    <a:pt x="404180" y="407193"/>
                  </a:cubicBezTo>
                  <a:cubicBezTo>
                    <a:pt x="405743" y="446930"/>
                    <a:pt x="412552" y="469924"/>
                    <a:pt x="424607" y="476175"/>
                  </a:cubicBezTo>
                  <a:lnTo>
                    <a:pt x="424607" y="493253"/>
                  </a:lnTo>
                  <a:lnTo>
                    <a:pt x="292336" y="493253"/>
                  </a:lnTo>
                  <a:cubicBezTo>
                    <a:pt x="285862" y="475840"/>
                    <a:pt x="282178" y="451953"/>
                    <a:pt x="281285" y="421593"/>
                  </a:cubicBezTo>
                  <a:cubicBezTo>
                    <a:pt x="280392" y="391232"/>
                    <a:pt x="279499" y="372144"/>
                    <a:pt x="278606" y="364331"/>
                  </a:cubicBezTo>
                  <a:cubicBezTo>
                    <a:pt x="276597" y="345132"/>
                    <a:pt x="270123" y="331068"/>
                    <a:pt x="259184" y="322138"/>
                  </a:cubicBezTo>
                  <a:cubicBezTo>
                    <a:pt x="248245" y="313208"/>
                    <a:pt x="231837" y="308744"/>
                    <a:pt x="209959" y="308744"/>
                  </a:cubicBezTo>
                  <a:lnTo>
                    <a:pt x="125574" y="308744"/>
                  </a:lnTo>
                  <a:lnTo>
                    <a:pt x="12557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5574" y="98784"/>
                  </a:moveTo>
                  <a:lnTo>
                    <a:pt x="125574" y="211298"/>
                  </a:lnTo>
                  <a:lnTo>
                    <a:pt x="219670" y="211298"/>
                  </a:lnTo>
                  <a:cubicBezTo>
                    <a:pt x="245120" y="211298"/>
                    <a:pt x="263817" y="206610"/>
                    <a:pt x="275760" y="197234"/>
                  </a:cubicBezTo>
                  <a:cubicBezTo>
                    <a:pt x="287704" y="187858"/>
                    <a:pt x="293675" y="172901"/>
                    <a:pt x="293675" y="152362"/>
                  </a:cubicBezTo>
                  <a:cubicBezTo>
                    <a:pt x="293675" y="134280"/>
                    <a:pt x="287871" y="120829"/>
                    <a:pt x="276262" y="112011"/>
                  </a:cubicBezTo>
                  <a:cubicBezTo>
                    <a:pt x="264654" y="103193"/>
                    <a:pt x="246906" y="98784"/>
                    <a:pt x="223019" y="98784"/>
                  </a:cubicBezTo>
                  <a:lnTo>
                    <a:pt x="125574" y="9878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456948" y="4368018"/>
              <a:ext cx="125908" cy="493253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10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DESKRIPSI UMUM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2870200"/>
            <a:ext cx="10549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Swis721 BT" panose="020B0504020202020204" pitchFamily="34" charset="0"/>
              </a:rPr>
              <a:t>Dalam</a:t>
            </a:r>
            <a:r>
              <a:rPr lang="en-US" sz="2000" dirty="0">
                <a:latin typeface="Swis721 BT" panose="020B0504020202020204" pitchFamily="34" charset="0"/>
              </a:rPr>
              <a:t> dunia </a:t>
            </a:r>
            <a:r>
              <a:rPr lang="en-US" sz="2000" dirty="0" err="1">
                <a:latin typeface="Swis721 BT" panose="020B0504020202020204" pitchFamily="34" charset="0"/>
              </a:rPr>
              <a:t>pemrograman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komputer</a:t>
            </a:r>
            <a:r>
              <a:rPr lang="en-US" sz="2000" dirty="0">
                <a:latin typeface="Swis721 BT" panose="020B0504020202020204" pitchFamily="34" charset="0"/>
              </a:rPr>
              <a:t>, </a:t>
            </a:r>
            <a:r>
              <a:rPr lang="en-US" sz="2000" b="1" i="1" dirty="0">
                <a:latin typeface="Swis721 BT" panose="020B0504020202020204" pitchFamily="34" charset="0"/>
              </a:rPr>
              <a:t>meet in the middle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adalah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sebuah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teknik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pencarian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dua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arah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dengan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membagi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dua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, </a:t>
            </a:r>
            <a:r>
              <a:rPr lang="en-US" sz="2000" dirty="0" err="1">
                <a:latin typeface="Swis721 BT" panose="020B0504020202020204" pitchFamily="34" charset="0"/>
              </a:rPr>
              <a:t>lalu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menyelesaikannya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secara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terpisah</a:t>
            </a:r>
            <a:r>
              <a:rPr lang="en-US" sz="2000" dirty="0">
                <a:latin typeface="Swis721 BT" panose="020B0504020202020204" pitchFamily="34" charset="0"/>
              </a:rPr>
              <a:t>, </a:t>
            </a:r>
            <a:r>
              <a:rPr lang="en-US" sz="2000" dirty="0" err="1">
                <a:latin typeface="Swis721 BT" panose="020B0504020202020204" pitchFamily="34" charset="0"/>
              </a:rPr>
              <a:t>lalu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menggabungkan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keduanya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mendapatkan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hasil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diinginkan</a:t>
            </a:r>
            <a:r>
              <a:rPr lang="en-US" sz="20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23" name="Oval 22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6"/>
            <a:endCxn id="24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6"/>
            <a:endCxn id="25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</p:spTree>
    <p:extLst>
      <p:ext uri="{BB962C8B-B14F-4D97-AF65-F5344CB8AC3E}">
        <p14:creationId xmlns:p14="http://schemas.microsoft.com/office/powerpoint/2010/main" val="169501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DESKRIPSI UMUM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2870200"/>
            <a:ext cx="10549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latin typeface="Swis721 BT" panose="020B0504020202020204" pitchFamily="34" charset="0"/>
              </a:rPr>
              <a:t>Dynamic programming </a:t>
            </a:r>
            <a:r>
              <a:rPr lang="en-US" sz="2000" dirty="0" err="1">
                <a:latin typeface="Swis721 BT" panose="020B0504020202020204" pitchFamily="34" charset="0"/>
              </a:rPr>
              <a:t>adalah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sebuah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metode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penyelesaian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masalah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memecah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sebuah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rumit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menjadi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submasalah-submasalah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lebih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sederhana</a:t>
            </a:r>
            <a:r>
              <a:rPr lang="en-US" sz="2000" dirty="0">
                <a:latin typeface="Swis721 BT" panose="020B0504020202020204" pitchFamily="34" charset="0"/>
              </a:rPr>
              <a:t>. dynamic programming </a:t>
            </a:r>
            <a:r>
              <a:rPr lang="en-US" sz="2000" dirty="0" err="1">
                <a:latin typeface="Swis721 BT" panose="020B0504020202020204" pitchFamily="34" charset="0"/>
              </a:rPr>
              <a:t>bersifat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efektif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ketika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submasalah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diberikan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mungkin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berasal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lebih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satu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pilihan</a:t>
            </a:r>
            <a:r>
              <a:rPr lang="en-US" sz="2000" dirty="0">
                <a:latin typeface="Swis721 BT" panose="020B0504020202020204" pitchFamily="34" charset="0"/>
              </a:rPr>
              <a:t>. Teknik </a:t>
            </a:r>
            <a:r>
              <a:rPr lang="en-US" sz="2000" dirty="0" err="1">
                <a:latin typeface="Swis721 BT" panose="020B0504020202020204" pitchFamily="34" charset="0"/>
              </a:rPr>
              <a:t>kunci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dynamic programming </a:t>
            </a:r>
            <a:r>
              <a:rPr lang="en-US" sz="2000" dirty="0" err="1">
                <a:latin typeface="Swis721 BT" panose="020B0504020202020204" pitchFamily="34" charset="0"/>
              </a:rPr>
              <a:t>adalah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menyimpan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solusi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setiap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submasalah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digunakan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jika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submasalah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tersebut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muncul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kembali</a:t>
            </a:r>
            <a:r>
              <a:rPr lang="en-US" sz="20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23" name="Oval 22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6"/>
            <a:endCxn id="24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6"/>
            <a:endCxn id="25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</p:spTree>
    <p:extLst>
      <p:ext uri="{BB962C8B-B14F-4D97-AF65-F5344CB8AC3E}">
        <p14:creationId xmlns:p14="http://schemas.microsoft.com/office/powerpoint/2010/main" val="36856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61" y="2460817"/>
            <a:ext cx="5453077" cy="345537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6"/>
            <a:endCxn id="24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6"/>
            <a:endCxn id="25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</p:spTree>
    <p:extLst>
      <p:ext uri="{BB962C8B-B14F-4D97-AF65-F5344CB8AC3E}">
        <p14:creationId xmlns:p14="http://schemas.microsoft.com/office/powerpoint/2010/main" val="91758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53" y="2088977"/>
            <a:ext cx="8824686" cy="384109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6"/>
            <a:endCxn id="24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6"/>
            <a:endCxn id="25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</p:spTree>
    <p:extLst>
      <p:ext uri="{BB962C8B-B14F-4D97-AF65-F5344CB8AC3E}">
        <p14:creationId xmlns:p14="http://schemas.microsoft.com/office/powerpoint/2010/main" val="105262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96" y="2267029"/>
            <a:ext cx="9753600" cy="358924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6"/>
            <a:endCxn id="24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6"/>
            <a:endCxn id="25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</p:spTree>
    <p:extLst>
      <p:ext uri="{BB962C8B-B14F-4D97-AF65-F5344CB8AC3E}">
        <p14:creationId xmlns:p14="http://schemas.microsoft.com/office/powerpoint/2010/main" val="40416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RELASI REKURENS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303" y="3178138"/>
            <a:ext cx="7081186" cy="14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RELASI REKURENS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0" y="3025223"/>
            <a:ext cx="5476875" cy="20002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/>
          </p:cNvCxnSpPr>
          <p:nvPr/>
        </p:nvCxnSpPr>
        <p:spPr>
          <a:xfrm>
            <a:off x="6117537" y="2773264"/>
            <a:ext cx="0" cy="2832406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98" y="2509076"/>
            <a:ext cx="5629275" cy="1552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024" y="4331367"/>
            <a:ext cx="48101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9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RELASI REKURENS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117537" y="2773264"/>
            <a:ext cx="0" cy="2832406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24" y="4331367"/>
            <a:ext cx="4810125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01" y="2773264"/>
            <a:ext cx="4972050" cy="2619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024" y="2312546"/>
            <a:ext cx="4981574" cy="21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6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AUDIENCE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8971409" y="3228909"/>
            <a:ext cx="5300997" cy="1230778"/>
            <a:chOff x="3380273" y="4594689"/>
            <a:chExt cx="3650755" cy="519039"/>
          </a:xfrm>
        </p:grpSpPr>
        <p:sp>
          <p:nvSpPr>
            <p:cNvPr id="28" name="Freeform: Shape 27"/>
            <p:cNvSpPr/>
            <p:nvPr/>
          </p:nvSpPr>
          <p:spPr>
            <a:xfrm>
              <a:off x="6113502" y="4594689"/>
              <a:ext cx="459433" cy="519038"/>
            </a:xfrm>
            <a:custGeom>
              <a:avLst/>
              <a:gdLst/>
              <a:ahLst/>
              <a:cxnLst/>
              <a:rect l="l" t="t" r="r" b="b"/>
              <a:pathLst>
                <a:path w="459433" h="519038">
                  <a:moveTo>
                    <a:pt x="248134" y="0"/>
                  </a:moveTo>
                  <a:cubicBezTo>
                    <a:pt x="307963" y="0"/>
                    <a:pt x="356797" y="15738"/>
                    <a:pt x="394637" y="47215"/>
                  </a:cubicBezTo>
                  <a:cubicBezTo>
                    <a:pt x="432476" y="78692"/>
                    <a:pt x="454075" y="121667"/>
                    <a:pt x="459433" y="176138"/>
                  </a:cubicBezTo>
                  <a:lnTo>
                    <a:pt x="340891" y="176138"/>
                  </a:lnTo>
                  <a:cubicBezTo>
                    <a:pt x="335087" y="152474"/>
                    <a:pt x="324092" y="134670"/>
                    <a:pt x="307907" y="122727"/>
                  </a:cubicBezTo>
                  <a:cubicBezTo>
                    <a:pt x="291722" y="110783"/>
                    <a:pt x="270458" y="104812"/>
                    <a:pt x="244116" y="104812"/>
                  </a:cubicBezTo>
                  <a:cubicBezTo>
                    <a:pt x="208843" y="104812"/>
                    <a:pt x="180938" y="118764"/>
                    <a:pt x="160400" y="146670"/>
                  </a:cubicBezTo>
                  <a:cubicBezTo>
                    <a:pt x="139861" y="174575"/>
                    <a:pt x="129592" y="212749"/>
                    <a:pt x="129592" y="261193"/>
                  </a:cubicBezTo>
                  <a:cubicBezTo>
                    <a:pt x="129592" y="309413"/>
                    <a:pt x="139303" y="346862"/>
                    <a:pt x="158725" y="373540"/>
                  </a:cubicBezTo>
                  <a:cubicBezTo>
                    <a:pt x="178147" y="400217"/>
                    <a:pt x="205495" y="413556"/>
                    <a:pt x="240767" y="413556"/>
                  </a:cubicBezTo>
                  <a:cubicBezTo>
                    <a:pt x="269119" y="413556"/>
                    <a:pt x="291834" y="406635"/>
                    <a:pt x="308912" y="392794"/>
                  </a:cubicBezTo>
                  <a:cubicBezTo>
                    <a:pt x="325990" y="378953"/>
                    <a:pt x="336649" y="358861"/>
                    <a:pt x="340891" y="332519"/>
                  </a:cubicBezTo>
                  <a:lnTo>
                    <a:pt x="458093" y="332519"/>
                  </a:lnTo>
                  <a:cubicBezTo>
                    <a:pt x="449610" y="391678"/>
                    <a:pt x="426337" y="437554"/>
                    <a:pt x="388274" y="470148"/>
                  </a:cubicBezTo>
                  <a:cubicBezTo>
                    <a:pt x="350211" y="502741"/>
                    <a:pt x="301042" y="519038"/>
                    <a:pt x="240767" y="519038"/>
                  </a:cubicBezTo>
                  <a:cubicBezTo>
                    <a:pt x="168660" y="519038"/>
                    <a:pt x="110505" y="495486"/>
                    <a:pt x="66303" y="448381"/>
                  </a:cubicBezTo>
                  <a:cubicBezTo>
                    <a:pt x="22101" y="401277"/>
                    <a:pt x="0" y="339328"/>
                    <a:pt x="0" y="262532"/>
                  </a:cubicBezTo>
                  <a:cubicBezTo>
                    <a:pt x="0" y="182612"/>
                    <a:pt x="22492" y="118876"/>
                    <a:pt x="67475" y="71325"/>
                  </a:cubicBezTo>
                  <a:cubicBezTo>
                    <a:pt x="112458" y="23775"/>
                    <a:pt x="172678" y="0"/>
                    <a:pt x="248134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3380273" y="4606745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2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7" y="300707"/>
                  </a:lnTo>
                  <a:lnTo>
                    <a:pt x="297023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3901729" y="4606745"/>
              <a:ext cx="414896" cy="506983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3" y="366173"/>
                    <a:pt x="143489" y="380572"/>
                  </a:cubicBezTo>
                  <a:cubicBezTo>
                    <a:pt x="156326" y="394971"/>
                    <a:pt x="177589" y="402170"/>
                    <a:pt x="207281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8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1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4409904" y="4606745"/>
              <a:ext cx="436997" cy="493253"/>
            </a:xfrm>
            <a:custGeom>
              <a:avLst/>
              <a:gdLst/>
              <a:ahLst/>
              <a:cxnLst/>
              <a:rect l="l" t="t" r="r" b="b"/>
              <a:pathLst>
                <a:path w="436997" h="493253">
                  <a:moveTo>
                    <a:pt x="0" y="0"/>
                  </a:moveTo>
                  <a:lnTo>
                    <a:pt x="210629" y="0"/>
                  </a:lnTo>
                  <a:cubicBezTo>
                    <a:pt x="283629" y="0"/>
                    <a:pt x="339607" y="21263"/>
                    <a:pt x="378563" y="63791"/>
                  </a:cubicBezTo>
                  <a:cubicBezTo>
                    <a:pt x="417519" y="106319"/>
                    <a:pt x="436997" y="167431"/>
                    <a:pt x="436997" y="247129"/>
                  </a:cubicBezTo>
                  <a:cubicBezTo>
                    <a:pt x="436997" y="329505"/>
                    <a:pt x="416849" y="391120"/>
                    <a:pt x="376554" y="431973"/>
                  </a:cubicBezTo>
                  <a:cubicBezTo>
                    <a:pt x="336258" y="472827"/>
                    <a:pt x="275481" y="493253"/>
                    <a:pt x="194221" y="493253"/>
                  </a:cubicBez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3" y="104477"/>
                  </a:moveTo>
                  <a:lnTo>
                    <a:pt x="126913" y="389780"/>
                  </a:lnTo>
                  <a:lnTo>
                    <a:pt x="195560" y="389780"/>
                  </a:lnTo>
                  <a:cubicBezTo>
                    <a:pt x="234627" y="389780"/>
                    <a:pt x="263258" y="378283"/>
                    <a:pt x="281452" y="355290"/>
                  </a:cubicBezTo>
                  <a:cubicBezTo>
                    <a:pt x="299647" y="332296"/>
                    <a:pt x="308744" y="296242"/>
                    <a:pt x="308744" y="247129"/>
                  </a:cubicBezTo>
                  <a:cubicBezTo>
                    <a:pt x="308744" y="197792"/>
                    <a:pt x="299647" y="161683"/>
                    <a:pt x="281452" y="138800"/>
                  </a:cubicBezTo>
                  <a:cubicBezTo>
                    <a:pt x="263258" y="115918"/>
                    <a:pt x="234627" y="104477"/>
                    <a:pt x="195560" y="104477"/>
                  </a:cubicBezTo>
                  <a:lnTo>
                    <a:pt x="126913" y="104477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4927267" y="4606745"/>
              <a:ext cx="125908" cy="493253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152854" y="4606745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609384" y="4606745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7" y="188416"/>
                    <a:pt x="259296" y="214535"/>
                    <a:pt x="272914" y="240431"/>
                  </a:cubicBezTo>
                  <a:cubicBezTo>
                    <a:pt x="286532" y="266328"/>
                    <a:pt x="299368" y="291889"/>
                    <a:pt x="311423" y="317115"/>
                  </a:cubicBezTo>
                  <a:cubicBezTo>
                    <a:pt x="309637" y="279834"/>
                    <a:pt x="308298" y="244896"/>
                    <a:pt x="307405" y="212303"/>
                  </a:cubicBezTo>
                  <a:cubicBezTo>
                    <a:pt x="306512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1" y="326491"/>
                  </a:lnTo>
                  <a:cubicBezTo>
                    <a:pt x="183505" y="306846"/>
                    <a:pt x="171115" y="284801"/>
                    <a:pt x="157721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9" y="213308"/>
                    <a:pt x="119435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648279" y="4606745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07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RELASI REKURENS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117537" y="2773264"/>
            <a:ext cx="0" cy="2832406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01" y="2773264"/>
            <a:ext cx="4972050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025" y="2180678"/>
            <a:ext cx="4658276" cy="2290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024" y="4189467"/>
            <a:ext cx="4810125" cy="204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6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RELASI REKURENS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117537" y="2773264"/>
            <a:ext cx="0" cy="2832406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01" y="2773264"/>
            <a:ext cx="4972050" cy="2619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024" y="2248274"/>
            <a:ext cx="4162976" cy="20971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55" y="4345471"/>
            <a:ext cx="4531829" cy="1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941097"/>
            <a:ext cx="1049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UJI COBA &amp; EVALUASI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38046" y="-171450"/>
            <a:ext cx="1253954" cy="6644858"/>
            <a:chOff x="10976759" y="-782621"/>
            <a:chExt cx="1253954" cy="7268303"/>
          </a:xfrm>
        </p:grpSpPr>
        <p:sp>
          <p:nvSpPr>
            <p:cNvPr id="47" name="Freeform: Shape 46"/>
            <p:cNvSpPr/>
            <p:nvPr/>
          </p:nvSpPr>
          <p:spPr>
            <a:xfrm rot="16200000">
              <a:off x="11212128" y="2624542"/>
              <a:ext cx="772005" cy="1242744"/>
            </a:xfrm>
            <a:custGeom>
              <a:avLst/>
              <a:gdLst/>
              <a:ahLst/>
              <a:cxnLst/>
              <a:rect l="l" t="t" r="r" b="b"/>
              <a:pathLst>
                <a:path w="495263" h="519708">
                  <a:moveTo>
                    <a:pt x="246794" y="0"/>
                  </a:moveTo>
                  <a:cubicBezTo>
                    <a:pt x="322920" y="0"/>
                    <a:pt x="383363" y="23329"/>
                    <a:pt x="428123" y="69986"/>
                  </a:cubicBezTo>
                  <a:cubicBezTo>
                    <a:pt x="472883" y="116644"/>
                    <a:pt x="495263" y="179933"/>
                    <a:pt x="495263" y="259854"/>
                  </a:cubicBezTo>
                  <a:cubicBezTo>
                    <a:pt x="495263" y="339774"/>
                    <a:pt x="472883" y="403064"/>
                    <a:pt x="428123" y="449721"/>
                  </a:cubicBezTo>
                  <a:cubicBezTo>
                    <a:pt x="383363" y="496379"/>
                    <a:pt x="322920" y="519708"/>
                    <a:pt x="246794" y="519708"/>
                  </a:cubicBezTo>
                  <a:cubicBezTo>
                    <a:pt x="170892" y="519708"/>
                    <a:pt x="110784" y="496435"/>
                    <a:pt x="66471" y="449889"/>
                  </a:cubicBezTo>
                  <a:cubicBezTo>
                    <a:pt x="22157" y="403343"/>
                    <a:pt x="0" y="339998"/>
                    <a:pt x="0" y="259854"/>
                  </a:cubicBezTo>
                  <a:cubicBezTo>
                    <a:pt x="0" y="179710"/>
                    <a:pt x="22157" y="116365"/>
                    <a:pt x="66471" y="69819"/>
                  </a:cubicBezTo>
                  <a:cubicBezTo>
                    <a:pt x="110784" y="23273"/>
                    <a:pt x="170892" y="0"/>
                    <a:pt x="246794" y="0"/>
                  </a:cubicBezTo>
                  <a:close/>
                  <a:moveTo>
                    <a:pt x="246794" y="104142"/>
                  </a:moveTo>
                  <a:cubicBezTo>
                    <a:pt x="208620" y="104142"/>
                    <a:pt x="179320" y="117537"/>
                    <a:pt x="158893" y="144326"/>
                  </a:cubicBezTo>
                  <a:cubicBezTo>
                    <a:pt x="138466" y="171115"/>
                    <a:pt x="128253" y="209624"/>
                    <a:pt x="128253" y="259854"/>
                  </a:cubicBezTo>
                  <a:cubicBezTo>
                    <a:pt x="128253" y="310083"/>
                    <a:pt x="138466" y="348592"/>
                    <a:pt x="158893" y="375382"/>
                  </a:cubicBezTo>
                  <a:cubicBezTo>
                    <a:pt x="179320" y="402171"/>
                    <a:pt x="208620" y="415565"/>
                    <a:pt x="246794" y="415565"/>
                  </a:cubicBezTo>
                  <a:cubicBezTo>
                    <a:pt x="285192" y="415565"/>
                    <a:pt x="314716" y="402171"/>
                    <a:pt x="335366" y="375382"/>
                  </a:cubicBezTo>
                  <a:cubicBezTo>
                    <a:pt x="356016" y="348592"/>
                    <a:pt x="366341" y="310083"/>
                    <a:pt x="366341" y="259854"/>
                  </a:cubicBezTo>
                  <a:cubicBezTo>
                    <a:pt x="366341" y="209848"/>
                    <a:pt x="356016" y="171394"/>
                    <a:pt x="335366" y="144493"/>
                  </a:cubicBezTo>
                  <a:cubicBezTo>
                    <a:pt x="314716" y="117593"/>
                    <a:pt x="285192" y="104142"/>
                    <a:pt x="246794" y="10414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 rot="16200000">
              <a:off x="11240854" y="3455025"/>
              <a:ext cx="716154" cy="1241142"/>
            </a:xfrm>
            <a:custGeom>
              <a:avLst/>
              <a:gdLst/>
              <a:ahLst/>
              <a:cxnLst/>
              <a:rect l="l" t="t" r="r" b="b"/>
              <a:pathLst>
                <a:path w="459433" h="519038">
                  <a:moveTo>
                    <a:pt x="248134" y="0"/>
                  </a:moveTo>
                  <a:cubicBezTo>
                    <a:pt x="307963" y="0"/>
                    <a:pt x="356797" y="15738"/>
                    <a:pt x="394637" y="47215"/>
                  </a:cubicBezTo>
                  <a:cubicBezTo>
                    <a:pt x="432476" y="78692"/>
                    <a:pt x="454075" y="121667"/>
                    <a:pt x="459433" y="176138"/>
                  </a:cubicBezTo>
                  <a:lnTo>
                    <a:pt x="340891" y="176138"/>
                  </a:lnTo>
                  <a:cubicBezTo>
                    <a:pt x="335087" y="152474"/>
                    <a:pt x="324092" y="134670"/>
                    <a:pt x="307907" y="122727"/>
                  </a:cubicBezTo>
                  <a:cubicBezTo>
                    <a:pt x="291722" y="110783"/>
                    <a:pt x="270458" y="104812"/>
                    <a:pt x="244116" y="104812"/>
                  </a:cubicBezTo>
                  <a:cubicBezTo>
                    <a:pt x="208843" y="104812"/>
                    <a:pt x="180938" y="118764"/>
                    <a:pt x="160400" y="146670"/>
                  </a:cubicBezTo>
                  <a:cubicBezTo>
                    <a:pt x="139861" y="174575"/>
                    <a:pt x="129592" y="212749"/>
                    <a:pt x="129592" y="261193"/>
                  </a:cubicBezTo>
                  <a:cubicBezTo>
                    <a:pt x="129592" y="309413"/>
                    <a:pt x="139303" y="346862"/>
                    <a:pt x="158725" y="373540"/>
                  </a:cubicBezTo>
                  <a:cubicBezTo>
                    <a:pt x="178148" y="400217"/>
                    <a:pt x="205495" y="413556"/>
                    <a:pt x="240767" y="413556"/>
                  </a:cubicBezTo>
                  <a:cubicBezTo>
                    <a:pt x="269119" y="413556"/>
                    <a:pt x="291834" y="406635"/>
                    <a:pt x="308912" y="392794"/>
                  </a:cubicBezTo>
                  <a:cubicBezTo>
                    <a:pt x="325990" y="378953"/>
                    <a:pt x="336649" y="358861"/>
                    <a:pt x="340891" y="332519"/>
                  </a:cubicBezTo>
                  <a:lnTo>
                    <a:pt x="458093" y="332519"/>
                  </a:lnTo>
                  <a:cubicBezTo>
                    <a:pt x="449610" y="391678"/>
                    <a:pt x="426337" y="437554"/>
                    <a:pt x="388274" y="470148"/>
                  </a:cubicBezTo>
                  <a:cubicBezTo>
                    <a:pt x="350211" y="502741"/>
                    <a:pt x="301042" y="519038"/>
                    <a:pt x="240767" y="519038"/>
                  </a:cubicBezTo>
                  <a:cubicBezTo>
                    <a:pt x="168660" y="519038"/>
                    <a:pt x="110505" y="495486"/>
                    <a:pt x="66303" y="448381"/>
                  </a:cubicBezTo>
                  <a:cubicBezTo>
                    <a:pt x="22101" y="401277"/>
                    <a:pt x="0" y="339328"/>
                    <a:pt x="0" y="262532"/>
                  </a:cubicBezTo>
                  <a:cubicBezTo>
                    <a:pt x="0" y="182612"/>
                    <a:pt x="22492" y="118876"/>
                    <a:pt x="67475" y="71325"/>
                  </a:cubicBezTo>
                  <a:cubicBezTo>
                    <a:pt x="112459" y="23775"/>
                    <a:pt x="172678" y="0"/>
                    <a:pt x="248134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 rot="16200000">
              <a:off x="11251228" y="-58371"/>
              <a:ext cx="713021" cy="1245948"/>
            </a:xfrm>
            <a:custGeom>
              <a:avLst/>
              <a:gdLst/>
              <a:ahLst/>
              <a:cxnLst/>
              <a:rect l="l" t="t" r="r" b="b"/>
              <a:pathLst>
                <a:path w="457423" h="521048">
                  <a:moveTo>
                    <a:pt x="206275" y="0"/>
                  </a:moveTo>
                  <a:cubicBezTo>
                    <a:pt x="245789" y="0"/>
                    <a:pt x="277378" y="10214"/>
                    <a:pt x="301042" y="30640"/>
                  </a:cubicBezTo>
                  <a:cubicBezTo>
                    <a:pt x="324705" y="51067"/>
                    <a:pt x="336537" y="78135"/>
                    <a:pt x="336537" y="111845"/>
                  </a:cubicBezTo>
                  <a:cubicBezTo>
                    <a:pt x="336537" y="139304"/>
                    <a:pt x="329617" y="163693"/>
                    <a:pt x="315776" y="185012"/>
                  </a:cubicBezTo>
                  <a:cubicBezTo>
                    <a:pt x="301935" y="206332"/>
                    <a:pt x="280950" y="224917"/>
                    <a:pt x="252821" y="240767"/>
                  </a:cubicBezTo>
                  <a:lnTo>
                    <a:pt x="312092" y="315442"/>
                  </a:lnTo>
                  <a:cubicBezTo>
                    <a:pt x="317673" y="306289"/>
                    <a:pt x="322250" y="296131"/>
                    <a:pt x="325822" y="284969"/>
                  </a:cubicBezTo>
                  <a:cubicBezTo>
                    <a:pt x="329394" y="273807"/>
                    <a:pt x="332072" y="260859"/>
                    <a:pt x="333858" y="246125"/>
                  </a:cubicBezTo>
                  <a:lnTo>
                    <a:pt x="431638" y="246125"/>
                  </a:lnTo>
                  <a:cubicBezTo>
                    <a:pt x="429853" y="273361"/>
                    <a:pt x="423937" y="299368"/>
                    <a:pt x="413891" y="324148"/>
                  </a:cubicBezTo>
                  <a:cubicBezTo>
                    <a:pt x="403845" y="348928"/>
                    <a:pt x="390004" y="371810"/>
                    <a:pt x="372368" y="392795"/>
                  </a:cubicBezTo>
                  <a:lnTo>
                    <a:pt x="457423" y="502630"/>
                  </a:lnTo>
                  <a:lnTo>
                    <a:pt x="331849" y="502630"/>
                  </a:lnTo>
                  <a:lnTo>
                    <a:pt x="303721" y="465460"/>
                  </a:lnTo>
                  <a:cubicBezTo>
                    <a:pt x="282513" y="483990"/>
                    <a:pt x="259519" y="497886"/>
                    <a:pt x="234739" y="507151"/>
                  </a:cubicBezTo>
                  <a:cubicBezTo>
                    <a:pt x="209959" y="516415"/>
                    <a:pt x="183616" y="521048"/>
                    <a:pt x="155711" y="521048"/>
                  </a:cubicBezTo>
                  <a:cubicBezTo>
                    <a:pt x="110616" y="521048"/>
                    <a:pt x="73391" y="507207"/>
                    <a:pt x="44034" y="479525"/>
                  </a:cubicBezTo>
                  <a:cubicBezTo>
                    <a:pt x="14678" y="451843"/>
                    <a:pt x="0" y="416794"/>
                    <a:pt x="0" y="374378"/>
                  </a:cubicBezTo>
                  <a:cubicBezTo>
                    <a:pt x="0" y="342677"/>
                    <a:pt x="9208" y="314493"/>
                    <a:pt x="27626" y="289825"/>
                  </a:cubicBezTo>
                  <a:cubicBezTo>
                    <a:pt x="46043" y="265156"/>
                    <a:pt x="75009" y="242553"/>
                    <a:pt x="114523" y="222015"/>
                  </a:cubicBezTo>
                  <a:cubicBezTo>
                    <a:pt x="99789" y="203486"/>
                    <a:pt x="88795" y="185626"/>
                    <a:pt x="81539" y="168437"/>
                  </a:cubicBezTo>
                  <a:cubicBezTo>
                    <a:pt x="74284" y="151247"/>
                    <a:pt x="70656" y="134392"/>
                    <a:pt x="70656" y="117872"/>
                  </a:cubicBezTo>
                  <a:cubicBezTo>
                    <a:pt x="70656" y="83716"/>
                    <a:pt x="83381" y="55532"/>
                    <a:pt x="108830" y="33319"/>
                  </a:cubicBezTo>
                  <a:cubicBezTo>
                    <a:pt x="134280" y="11107"/>
                    <a:pt x="166762" y="0"/>
                    <a:pt x="206275" y="0"/>
                  </a:cubicBezTo>
                  <a:close/>
                  <a:moveTo>
                    <a:pt x="208285" y="75345"/>
                  </a:moveTo>
                  <a:cubicBezTo>
                    <a:pt x="195560" y="75345"/>
                    <a:pt x="185737" y="78638"/>
                    <a:pt x="178817" y="85223"/>
                  </a:cubicBezTo>
                  <a:cubicBezTo>
                    <a:pt x="171896" y="91809"/>
                    <a:pt x="168436" y="101129"/>
                    <a:pt x="168436" y="113184"/>
                  </a:cubicBezTo>
                  <a:cubicBezTo>
                    <a:pt x="168436" y="119435"/>
                    <a:pt x="169664" y="125295"/>
                    <a:pt x="172119" y="130765"/>
                  </a:cubicBezTo>
                  <a:cubicBezTo>
                    <a:pt x="174575" y="136234"/>
                    <a:pt x="178705" y="142429"/>
                    <a:pt x="184509" y="149349"/>
                  </a:cubicBezTo>
                  <a:lnTo>
                    <a:pt x="206275" y="177478"/>
                  </a:lnTo>
                  <a:cubicBezTo>
                    <a:pt x="220786" y="166986"/>
                    <a:pt x="231390" y="156716"/>
                    <a:pt x="238088" y="146671"/>
                  </a:cubicBezTo>
                  <a:cubicBezTo>
                    <a:pt x="244785" y="136625"/>
                    <a:pt x="248133" y="125909"/>
                    <a:pt x="248133" y="114524"/>
                  </a:cubicBezTo>
                  <a:cubicBezTo>
                    <a:pt x="248133" y="102692"/>
                    <a:pt x="244506" y="93204"/>
                    <a:pt x="237251" y="86060"/>
                  </a:cubicBezTo>
                  <a:cubicBezTo>
                    <a:pt x="229995" y="78917"/>
                    <a:pt x="220340" y="75345"/>
                    <a:pt x="208285" y="75345"/>
                  </a:cubicBezTo>
                  <a:close/>
                  <a:moveTo>
                    <a:pt x="170780" y="295685"/>
                  </a:moveTo>
                  <a:cubicBezTo>
                    <a:pt x="151358" y="307517"/>
                    <a:pt x="137238" y="319014"/>
                    <a:pt x="128420" y="330176"/>
                  </a:cubicBezTo>
                  <a:cubicBezTo>
                    <a:pt x="119602" y="341338"/>
                    <a:pt x="115193" y="353281"/>
                    <a:pt x="115193" y="366006"/>
                  </a:cubicBezTo>
                  <a:cubicBezTo>
                    <a:pt x="115193" y="382749"/>
                    <a:pt x="121276" y="397037"/>
                    <a:pt x="133443" y="408868"/>
                  </a:cubicBezTo>
                  <a:cubicBezTo>
                    <a:pt x="145610" y="420700"/>
                    <a:pt x="160288" y="426616"/>
                    <a:pt x="177477" y="426616"/>
                  </a:cubicBezTo>
                  <a:cubicBezTo>
                    <a:pt x="188416" y="426616"/>
                    <a:pt x="199578" y="423882"/>
                    <a:pt x="210964" y="418412"/>
                  </a:cubicBezTo>
                  <a:cubicBezTo>
                    <a:pt x="222349" y="412943"/>
                    <a:pt x="234292" y="404627"/>
                    <a:pt x="246794" y="393465"/>
                  </a:cubicBezTo>
                  <a:lnTo>
                    <a:pt x="170780" y="295685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 rot="16200000">
              <a:off x="11289981" y="5556159"/>
              <a:ext cx="646730" cy="1212315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5" y="0"/>
                  </a:lnTo>
                  <a:lnTo>
                    <a:pt x="124235" y="308074"/>
                  </a:lnTo>
                  <a:cubicBezTo>
                    <a:pt x="124235" y="342007"/>
                    <a:pt x="130653" y="366173"/>
                    <a:pt x="143489" y="380572"/>
                  </a:cubicBezTo>
                  <a:cubicBezTo>
                    <a:pt x="156326" y="394971"/>
                    <a:pt x="177589" y="402170"/>
                    <a:pt x="207281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8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rot="16200000">
              <a:off x="11345014" y="4876552"/>
              <a:ext cx="533460" cy="1209111"/>
            </a:xfrm>
            <a:custGeom>
              <a:avLst/>
              <a:gdLst/>
              <a:ahLst/>
              <a:cxnLst/>
              <a:rect l="l" t="t" r="r" b="b"/>
              <a:pathLst>
                <a:path w="342230" h="505643">
                  <a:moveTo>
                    <a:pt x="218666" y="0"/>
                  </a:moveTo>
                  <a:lnTo>
                    <a:pt x="342230" y="0"/>
                  </a:lnTo>
                  <a:lnTo>
                    <a:pt x="342230" y="306734"/>
                  </a:lnTo>
                  <a:cubicBezTo>
                    <a:pt x="342230" y="378172"/>
                    <a:pt x="328669" y="429183"/>
                    <a:pt x="301545" y="459767"/>
                  </a:cubicBezTo>
                  <a:cubicBezTo>
                    <a:pt x="274421" y="490351"/>
                    <a:pt x="229940" y="505643"/>
                    <a:pt x="168102" y="505643"/>
                  </a:cubicBezTo>
                  <a:cubicBezTo>
                    <a:pt x="111175" y="505643"/>
                    <a:pt x="68926" y="490519"/>
                    <a:pt x="41356" y="460269"/>
                  </a:cubicBezTo>
                  <a:cubicBezTo>
                    <a:pt x="13785" y="430020"/>
                    <a:pt x="0" y="383865"/>
                    <a:pt x="0" y="321803"/>
                  </a:cubicBezTo>
                  <a:cubicBezTo>
                    <a:pt x="0" y="319571"/>
                    <a:pt x="112" y="316166"/>
                    <a:pt x="335" y="311590"/>
                  </a:cubicBezTo>
                  <a:cubicBezTo>
                    <a:pt x="558" y="307013"/>
                    <a:pt x="670" y="303609"/>
                    <a:pt x="670" y="301377"/>
                  </a:cubicBezTo>
                  <a:lnTo>
                    <a:pt x="117872" y="301377"/>
                  </a:lnTo>
                  <a:lnTo>
                    <a:pt x="117872" y="334193"/>
                  </a:lnTo>
                  <a:cubicBezTo>
                    <a:pt x="117872" y="359420"/>
                    <a:pt x="121835" y="377502"/>
                    <a:pt x="129760" y="388441"/>
                  </a:cubicBezTo>
                  <a:cubicBezTo>
                    <a:pt x="137685" y="399380"/>
                    <a:pt x="150689" y="404849"/>
                    <a:pt x="168771" y="404849"/>
                  </a:cubicBezTo>
                  <a:cubicBezTo>
                    <a:pt x="187524" y="404849"/>
                    <a:pt x="200527" y="398487"/>
                    <a:pt x="207783" y="385762"/>
                  </a:cubicBezTo>
                  <a:cubicBezTo>
                    <a:pt x="215038" y="373037"/>
                    <a:pt x="218666" y="348034"/>
                    <a:pt x="218666" y="310753"/>
                  </a:cubicBezTo>
                  <a:lnTo>
                    <a:pt x="21866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 rot="16200000">
              <a:off x="11498799" y="4377392"/>
              <a:ext cx="196263" cy="1179484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 rot="16200000">
              <a:off x="11268086" y="1820341"/>
              <a:ext cx="657690" cy="1179484"/>
            </a:xfrm>
            <a:custGeom>
              <a:avLst/>
              <a:gdLst/>
              <a:ahLst/>
              <a:cxnLst/>
              <a:rect l="l" t="t" r="r" b="b"/>
              <a:pathLst>
                <a:path w="421927" h="493253">
                  <a:moveTo>
                    <a:pt x="0" y="0"/>
                  </a:moveTo>
                  <a:lnTo>
                    <a:pt x="239427" y="0"/>
                  </a:lnTo>
                  <a:cubicBezTo>
                    <a:pt x="296800" y="0"/>
                    <a:pt x="339160" y="10325"/>
                    <a:pt x="366508" y="30974"/>
                  </a:cubicBezTo>
                  <a:cubicBezTo>
                    <a:pt x="393855" y="51624"/>
                    <a:pt x="407528" y="83381"/>
                    <a:pt x="407528" y="126243"/>
                  </a:cubicBezTo>
                  <a:cubicBezTo>
                    <a:pt x="407528" y="152809"/>
                    <a:pt x="401445" y="174742"/>
                    <a:pt x="389278" y="192044"/>
                  </a:cubicBezTo>
                  <a:cubicBezTo>
                    <a:pt x="377112" y="209345"/>
                    <a:pt x="358527" y="222684"/>
                    <a:pt x="333524" y="232060"/>
                  </a:cubicBezTo>
                  <a:cubicBezTo>
                    <a:pt x="362099" y="239427"/>
                    <a:pt x="383976" y="252654"/>
                    <a:pt x="399157" y="271741"/>
                  </a:cubicBezTo>
                  <a:cubicBezTo>
                    <a:pt x="414338" y="290828"/>
                    <a:pt x="421927" y="314548"/>
                    <a:pt x="421927" y="342900"/>
                  </a:cubicBezTo>
                  <a:cubicBezTo>
                    <a:pt x="421927" y="370582"/>
                    <a:pt x="415621" y="395585"/>
                    <a:pt x="403008" y="417909"/>
                  </a:cubicBezTo>
                  <a:cubicBezTo>
                    <a:pt x="390395" y="440233"/>
                    <a:pt x="372703" y="457534"/>
                    <a:pt x="349932" y="469813"/>
                  </a:cubicBezTo>
                  <a:cubicBezTo>
                    <a:pt x="334528" y="478296"/>
                    <a:pt x="315887" y="484324"/>
                    <a:pt x="294010" y="487895"/>
                  </a:cubicBezTo>
                  <a:cubicBezTo>
                    <a:pt x="272132" y="491467"/>
                    <a:pt x="238422" y="493253"/>
                    <a:pt x="192881" y="493253"/>
                  </a:cubicBez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0885" y="99454"/>
                  </a:moveTo>
                  <a:lnTo>
                    <a:pt x="120885" y="192881"/>
                  </a:lnTo>
                  <a:lnTo>
                    <a:pt x="222349" y="192881"/>
                  </a:lnTo>
                  <a:cubicBezTo>
                    <a:pt x="243780" y="192881"/>
                    <a:pt x="259742" y="188918"/>
                    <a:pt x="270234" y="180993"/>
                  </a:cubicBezTo>
                  <a:cubicBezTo>
                    <a:pt x="280727" y="173068"/>
                    <a:pt x="285973" y="161069"/>
                    <a:pt x="285973" y="144995"/>
                  </a:cubicBezTo>
                  <a:cubicBezTo>
                    <a:pt x="285973" y="130038"/>
                    <a:pt x="281062" y="118709"/>
                    <a:pt x="271239" y="111007"/>
                  </a:cubicBezTo>
                  <a:cubicBezTo>
                    <a:pt x="261417" y="103305"/>
                    <a:pt x="246906" y="99454"/>
                    <a:pt x="227707" y="99454"/>
                  </a:cubicBezTo>
                  <a:lnTo>
                    <a:pt x="120885" y="99454"/>
                  </a:lnTo>
                  <a:close/>
                  <a:moveTo>
                    <a:pt x="120885" y="286308"/>
                  </a:moveTo>
                  <a:lnTo>
                    <a:pt x="120885" y="395138"/>
                  </a:lnTo>
                  <a:lnTo>
                    <a:pt x="216321" y="395138"/>
                  </a:lnTo>
                  <a:cubicBezTo>
                    <a:pt x="246459" y="395138"/>
                    <a:pt x="267556" y="390952"/>
                    <a:pt x="279611" y="382581"/>
                  </a:cubicBezTo>
                  <a:cubicBezTo>
                    <a:pt x="291666" y="374209"/>
                    <a:pt x="297693" y="360089"/>
                    <a:pt x="297693" y="340221"/>
                  </a:cubicBezTo>
                  <a:cubicBezTo>
                    <a:pt x="297693" y="322361"/>
                    <a:pt x="291945" y="308911"/>
                    <a:pt x="280448" y="299870"/>
                  </a:cubicBezTo>
                  <a:cubicBezTo>
                    <a:pt x="268951" y="290828"/>
                    <a:pt x="251817" y="286308"/>
                    <a:pt x="229046" y="286308"/>
                  </a:cubicBezTo>
                  <a:lnTo>
                    <a:pt x="120885" y="286308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 rot="16200000">
              <a:off x="11215365" y="1071245"/>
              <a:ext cx="763131" cy="1179484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7" y="300707"/>
                  </a:lnTo>
                  <a:lnTo>
                    <a:pt x="297023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 rot="16200000">
              <a:off x="11298621" y="-1074053"/>
              <a:ext cx="596620" cy="1179484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05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UJI KEBENARAN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357" y="160353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UJI KEBENARAN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4908" y="1603538"/>
            <a:ext cx="22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ANALISA KOMPLEKSITAS</a:t>
            </a:r>
          </a:p>
          <a:p>
            <a:pPr algn="ctr"/>
            <a:endParaRPr lang="en-US" sz="1600" dirty="0">
              <a:solidFill>
                <a:schemeClr val="bg1">
                  <a:lumMod val="85000"/>
                </a:schemeClr>
              </a:solidFill>
              <a:latin typeface="Swis721 BlkCn BT" panose="020B080603050204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6" y="3309011"/>
            <a:ext cx="10502600" cy="4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UJI KEBENARAN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357" y="160353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UJI KEBENARAN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4908" y="1603538"/>
            <a:ext cx="22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ANALISA KOMPLEKSITAS</a:t>
            </a:r>
          </a:p>
          <a:p>
            <a:pPr algn="ctr"/>
            <a:endParaRPr lang="en-US" sz="1600" dirty="0">
              <a:solidFill>
                <a:schemeClr val="bg1">
                  <a:lumMod val="85000"/>
                </a:schemeClr>
              </a:solidFill>
              <a:latin typeface="Swis721 BlkCn BT" panose="020B0806030502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1" y="2390396"/>
            <a:ext cx="5734715" cy="334274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082971" y="2685143"/>
            <a:ext cx="0" cy="291737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64159"/>
              </p:ext>
            </p:extLst>
          </p:nvPr>
        </p:nvGraphicFramePr>
        <p:xfrm>
          <a:off x="7518400" y="2845888"/>
          <a:ext cx="427698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6290">
                  <a:extLst>
                    <a:ext uri="{9D8B030D-6E8A-4147-A177-3AD203B41FA5}">
                      <a16:colId xmlns:a16="http://schemas.microsoft.com/office/drawing/2014/main" val="2871453679"/>
                    </a:ext>
                  </a:extLst>
                </a:gridCol>
                <a:gridCol w="2181710">
                  <a:extLst>
                    <a:ext uri="{9D8B030D-6E8A-4147-A177-3AD203B41FA5}">
                      <a16:colId xmlns:a16="http://schemas.microsoft.com/office/drawing/2014/main" val="1941117845"/>
                    </a:ext>
                  </a:extLst>
                </a:gridCol>
                <a:gridCol w="1228980">
                  <a:extLst>
                    <a:ext uri="{9D8B030D-6E8A-4147-A177-3AD203B41FA5}">
                      <a16:colId xmlns:a16="http://schemas.microsoft.com/office/drawing/2014/main" val="39326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rgbClr val="0486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rgbClr val="0486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dirty="0">
                        <a:solidFill>
                          <a:schemeClr val="bg1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rgbClr val="048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8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Waktu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Minimal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0.98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Detik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Waktu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Maksimal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1.08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Detik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Waktu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Rata-Rata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1.01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Detik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7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Memori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Minimal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Memori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Maksimal</a:t>
                      </a:r>
                      <a:endParaRPr lang="en-US" dirty="0">
                        <a:solidFill>
                          <a:srgbClr val="333333"/>
                        </a:solidFill>
                        <a:latin typeface="Swis721 BT" panose="020B05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1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Memori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 Rata-Rata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Swis721 BT" panose="020B0504020202020204" pitchFamily="34" charset="0"/>
                        </a:rPr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2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24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357" y="160353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UJI KEBENARAN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4908" y="1603538"/>
            <a:ext cx="22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ANALISA KOMPLEKSITAS</a:t>
            </a:r>
          </a:p>
          <a:p>
            <a:pPr algn="ctr"/>
            <a:endParaRPr lang="en-US" sz="1600" dirty="0">
              <a:solidFill>
                <a:srgbClr val="333333"/>
              </a:solidFill>
              <a:latin typeface="Swis721 BlkCn BT" panose="020B0806030502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373410"/>
                  </p:ext>
                </p:extLst>
              </p:nvPr>
            </p:nvGraphicFramePr>
            <p:xfrm>
              <a:off x="1836057" y="2386958"/>
              <a:ext cx="8519885" cy="33725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74914">
                      <a:extLst>
                        <a:ext uri="{9D8B030D-6E8A-4147-A177-3AD203B41FA5}">
                          <a16:colId xmlns:a16="http://schemas.microsoft.com/office/drawing/2014/main" val="2871453679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357777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74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Fungsi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Worst Case Complexity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readInput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57508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init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0896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solve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baseline="30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81319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writeOutput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22130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preprocess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74958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main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𝑴𝑨𝑿</m:t>
                                </m:r>
                                <m:r>
                                  <m:rPr>
                                    <m:lit/>
                                  </m:rP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𝑫𝑰𝑺𝑻</m:t>
                                </m:r>
                                <m:r>
                                  <a:rPr lang="en-US" b="1" i="1" baseline="30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197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373410"/>
                  </p:ext>
                </p:extLst>
              </p:nvPr>
            </p:nvGraphicFramePr>
            <p:xfrm>
              <a:off x="1836057" y="2386958"/>
              <a:ext cx="8519885" cy="33725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74914">
                      <a:extLst>
                        <a:ext uri="{9D8B030D-6E8A-4147-A177-3AD203B41FA5}">
                          <a16:colId xmlns:a16="http://schemas.microsoft.com/office/drawing/2014/main" val="2871453679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357777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74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Fungsi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Worst Case Complexity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109836" r="-341" b="-7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206452" r="-341" b="-6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readInput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311475" r="-341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57508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init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404839" r="-341" b="-4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0896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solve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513115" r="-34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81319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writeOutput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603226" r="-34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22130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preprocess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714754" r="-34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74958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main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330" t="-801613" r="-34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197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39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29189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KESIMPULAN &amp; SARAN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64965" y="-248455"/>
            <a:ext cx="1286689" cy="6721863"/>
            <a:chOff x="11039467" y="-248455"/>
            <a:chExt cx="1286689" cy="6721863"/>
          </a:xfrm>
        </p:grpSpPr>
        <p:sp>
          <p:nvSpPr>
            <p:cNvPr id="47" name="Freeform: Shape 46"/>
            <p:cNvSpPr/>
            <p:nvPr/>
          </p:nvSpPr>
          <p:spPr>
            <a:xfrm rot="16200000">
              <a:off x="11378153" y="4154139"/>
              <a:ext cx="609314" cy="1286686"/>
            </a:xfrm>
            <a:custGeom>
              <a:avLst/>
              <a:gdLst/>
              <a:ahLst/>
              <a:cxnLst/>
              <a:rect l="l" t="t" r="r" b="b"/>
              <a:pathLst>
                <a:path w="416905" h="520378">
                  <a:moveTo>
                    <a:pt x="206945" y="0"/>
                  </a:moveTo>
                  <a:cubicBezTo>
                    <a:pt x="266328" y="0"/>
                    <a:pt x="313432" y="14622"/>
                    <a:pt x="348258" y="43867"/>
                  </a:cubicBezTo>
                  <a:cubicBezTo>
                    <a:pt x="383083" y="73112"/>
                    <a:pt x="400496" y="112626"/>
                    <a:pt x="400496" y="162409"/>
                  </a:cubicBezTo>
                  <a:lnTo>
                    <a:pt x="281620" y="162409"/>
                  </a:lnTo>
                  <a:cubicBezTo>
                    <a:pt x="278941" y="139415"/>
                    <a:pt x="270848" y="122448"/>
                    <a:pt x="257342" y="111510"/>
                  </a:cubicBezTo>
                  <a:cubicBezTo>
                    <a:pt x="243836" y="100571"/>
                    <a:pt x="224358" y="95101"/>
                    <a:pt x="198908" y="95101"/>
                  </a:cubicBezTo>
                  <a:cubicBezTo>
                    <a:pt x="178593" y="95101"/>
                    <a:pt x="162073" y="99287"/>
                    <a:pt x="149349" y="107659"/>
                  </a:cubicBezTo>
                  <a:cubicBezTo>
                    <a:pt x="136624" y="116030"/>
                    <a:pt x="130261" y="126690"/>
                    <a:pt x="130261" y="139638"/>
                  </a:cubicBezTo>
                  <a:cubicBezTo>
                    <a:pt x="130261" y="161516"/>
                    <a:pt x="160511" y="182166"/>
                    <a:pt x="221010" y="201588"/>
                  </a:cubicBezTo>
                  <a:cubicBezTo>
                    <a:pt x="231948" y="205160"/>
                    <a:pt x="240320" y="207839"/>
                    <a:pt x="246124" y="209624"/>
                  </a:cubicBezTo>
                  <a:lnTo>
                    <a:pt x="251147" y="211299"/>
                  </a:lnTo>
                  <a:cubicBezTo>
                    <a:pt x="313655" y="231614"/>
                    <a:pt x="352722" y="248022"/>
                    <a:pt x="368349" y="260524"/>
                  </a:cubicBezTo>
                  <a:cubicBezTo>
                    <a:pt x="384200" y="273472"/>
                    <a:pt x="396255" y="288708"/>
                    <a:pt x="404515" y="306233"/>
                  </a:cubicBezTo>
                  <a:cubicBezTo>
                    <a:pt x="412775" y="323757"/>
                    <a:pt x="416905" y="343235"/>
                    <a:pt x="416905" y="364666"/>
                  </a:cubicBezTo>
                  <a:cubicBezTo>
                    <a:pt x="416905" y="413779"/>
                    <a:pt x="398096" y="452010"/>
                    <a:pt x="360480" y="479357"/>
                  </a:cubicBezTo>
                  <a:cubicBezTo>
                    <a:pt x="322864" y="506704"/>
                    <a:pt x="270123" y="520378"/>
                    <a:pt x="202257" y="520378"/>
                  </a:cubicBezTo>
                  <a:cubicBezTo>
                    <a:pt x="138187" y="520378"/>
                    <a:pt x="89408" y="505699"/>
                    <a:pt x="55922" y="476343"/>
                  </a:cubicBezTo>
                  <a:cubicBezTo>
                    <a:pt x="22435" y="446987"/>
                    <a:pt x="3795" y="402506"/>
                    <a:pt x="0" y="342900"/>
                  </a:cubicBezTo>
                  <a:lnTo>
                    <a:pt x="121220" y="342900"/>
                  </a:lnTo>
                  <a:cubicBezTo>
                    <a:pt x="122113" y="371029"/>
                    <a:pt x="130373" y="392181"/>
                    <a:pt x="146000" y="406357"/>
                  </a:cubicBezTo>
                  <a:cubicBezTo>
                    <a:pt x="161627" y="420533"/>
                    <a:pt x="184509" y="427621"/>
                    <a:pt x="214647" y="427621"/>
                  </a:cubicBezTo>
                  <a:cubicBezTo>
                    <a:pt x="240320" y="427621"/>
                    <a:pt x="260189" y="423379"/>
                    <a:pt x="274253" y="414896"/>
                  </a:cubicBezTo>
                  <a:cubicBezTo>
                    <a:pt x="288317" y="406412"/>
                    <a:pt x="295349" y="394469"/>
                    <a:pt x="295349" y="379065"/>
                  </a:cubicBezTo>
                  <a:cubicBezTo>
                    <a:pt x="295349" y="371252"/>
                    <a:pt x="293675" y="364276"/>
                    <a:pt x="290326" y="358136"/>
                  </a:cubicBezTo>
                  <a:cubicBezTo>
                    <a:pt x="286978" y="351997"/>
                    <a:pt x="282290" y="347365"/>
                    <a:pt x="276262" y="344240"/>
                  </a:cubicBezTo>
                  <a:cubicBezTo>
                    <a:pt x="267109" y="339328"/>
                    <a:pt x="244673" y="331626"/>
                    <a:pt x="208954" y="321134"/>
                  </a:cubicBezTo>
                  <a:cubicBezTo>
                    <a:pt x="173236" y="310642"/>
                    <a:pt x="143098" y="300484"/>
                    <a:pt x="118541" y="290661"/>
                  </a:cubicBezTo>
                  <a:cubicBezTo>
                    <a:pt x="83046" y="276597"/>
                    <a:pt x="56089" y="258012"/>
                    <a:pt x="37672" y="234907"/>
                  </a:cubicBezTo>
                  <a:cubicBezTo>
                    <a:pt x="19254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1" y="41691"/>
                  </a:cubicBezTo>
                  <a:cubicBezTo>
                    <a:pt x="98505" y="13897"/>
                    <a:pt x="146447" y="0"/>
                    <a:pt x="20694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/>
            <p:cNvSpPr/>
            <p:nvPr/>
          </p:nvSpPr>
          <p:spPr>
            <a:xfrm rot="16200000">
              <a:off x="11349111" y="5530312"/>
              <a:ext cx="666575" cy="1219617"/>
            </a:xfrm>
            <a:custGeom>
              <a:avLst/>
              <a:gdLst/>
              <a:ahLst/>
              <a:cxnLst/>
              <a:rect l="l" t="t" r="r" b="b"/>
              <a:pathLst>
                <a:path w="456084" h="493253">
                  <a:moveTo>
                    <a:pt x="0" y="0"/>
                  </a:moveTo>
                  <a:lnTo>
                    <a:pt x="124234" y="0"/>
                  </a:lnTo>
                  <a:lnTo>
                    <a:pt x="124234" y="188193"/>
                  </a:lnTo>
                  <a:lnTo>
                    <a:pt x="299703" y="0"/>
                  </a:lnTo>
                  <a:lnTo>
                    <a:pt x="451396" y="0"/>
                  </a:lnTo>
                  <a:lnTo>
                    <a:pt x="251817" y="207280"/>
                  </a:lnTo>
                  <a:lnTo>
                    <a:pt x="456084" y="493253"/>
                  </a:lnTo>
                  <a:lnTo>
                    <a:pt x="305395" y="493253"/>
                  </a:lnTo>
                  <a:lnTo>
                    <a:pt x="166762" y="295684"/>
                  </a:lnTo>
                  <a:lnTo>
                    <a:pt x="124234" y="338212"/>
                  </a:lnTo>
                  <a:lnTo>
                    <a:pt x="12423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/>
            <p:cNvSpPr/>
            <p:nvPr/>
          </p:nvSpPr>
          <p:spPr>
            <a:xfrm rot="16200000">
              <a:off x="11402701" y="4846092"/>
              <a:ext cx="559394" cy="1219617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/>
            <p:cNvSpPr/>
            <p:nvPr/>
          </p:nvSpPr>
          <p:spPr>
            <a:xfrm rot="16200000">
              <a:off x="11590390" y="3679043"/>
              <a:ext cx="184017" cy="1219617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/>
            <p:cNvSpPr/>
            <p:nvPr/>
          </p:nvSpPr>
          <p:spPr>
            <a:xfrm rot="16200000">
              <a:off x="11291850" y="3050806"/>
              <a:ext cx="781096" cy="1219617"/>
            </a:xfrm>
            <a:custGeom>
              <a:avLst/>
              <a:gdLst/>
              <a:ahLst/>
              <a:cxnLst/>
              <a:rect l="l" t="t" r="r" b="b"/>
              <a:pathLst>
                <a:path w="534442" h="493253">
                  <a:moveTo>
                    <a:pt x="0" y="0"/>
                  </a:moveTo>
                  <a:lnTo>
                    <a:pt x="173794" y="0"/>
                  </a:lnTo>
                  <a:lnTo>
                    <a:pt x="238757" y="240097"/>
                  </a:lnTo>
                  <a:cubicBezTo>
                    <a:pt x="244562" y="261305"/>
                    <a:pt x="249808" y="281899"/>
                    <a:pt x="254496" y="301879"/>
                  </a:cubicBezTo>
                  <a:cubicBezTo>
                    <a:pt x="259184" y="321859"/>
                    <a:pt x="263314" y="341337"/>
                    <a:pt x="266886" y="360312"/>
                  </a:cubicBezTo>
                  <a:cubicBezTo>
                    <a:pt x="271128" y="340221"/>
                    <a:pt x="275927" y="319180"/>
                    <a:pt x="281285" y="297191"/>
                  </a:cubicBezTo>
                  <a:cubicBezTo>
                    <a:pt x="286643" y="275201"/>
                    <a:pt x="292782" y="251594"/>
                    <a:pt x="299702" y="226367"/>
                  </a:cubicBezTo>
                  <a:lnTo>
                    <a:pt x="360983" y="0"/>
                  </a:lnTo>
                  <a:lnTo>
                    <a:pt x="534442" y="0"/>
                  </a:lnTo>
                  <a:lnTo>
                    <a:pt x="534442" y="493253"/>
                  </a:lnTo>
                  <a:lnTo>
                    <a:pt x="419249" y="493253"/>
                  </a:lnTo>
                  <a:lnTo>
                    <a:pt x="419249" y="274588"/>
                  </a:lnTo>
                  <a:cubicBezTo>
                    <a:pt x="419249" y="259184"/>
                    <a:pt x="419639" y="237585"/>
                    <a:pt x="420421" y="209791"/>
                  </a:cubicBezTo>
                  <a:cubicBezTo>
                    <a:pt x="421202" y="181998"/>
                    <a:pt x="422374" y="149907"/>
                    <a:pt x="423937" y="113518"/>
                  </a:cubicBezTo>
                  <a:lnTo>
                    <a:pt x="329171" y="493253"/>
                  </a:lnTo>
                  <a:lnTo>
                    <a:pt x="203932" y="493253"/>
                  </a:lnTo>
                  <a:lnTo>
                    <a:pt x="111175" y="113518"/>
                  </a:lnTo>
                  <a:cubicBezTo>
                    <a:pt x="112737" y="157274"/>
                    <a:pt x="113965" y="196620"/>
                    <a:pt x="114858" y="231558"/>
                  </a:cubicBezTo>
                  <a:cubicBezTo>
                    <a:pt x="115751" y="266495"/>
                    <a:pt x="116198" y="293786"/>
                    <a:pt x="116198" y="313432"/>
                  </a:cubicBezTo>
                  <a:lnTo>
                    <a:pt x="11619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 rot="16200000">
              <a:off x="11389243" y="2229415"/>
              <a:ext cx="586311" cy="1219617"/>
            </a:xfrm>
            <a:custGeom>
              <a:avLst/>
              <a:gdLst/>
              <a:ahLst/>
              <a:cxnLst/>
              <a:rect l="l" t="t" r="r" b="b"/>
              <a:pathLst>
                <a:path w="401166" h="493253">
                  <a:moveTo>
                    <a:pt x="0" y="0"/>
                  </a:moveTo>
                  <a:lnTo>
                    <a:pt x="225698" y="0"/>
                  </a:lnTo>
                  <a:cubicBezTo>
                    <a:pt x="282848" y="0"/>
                    <a:pt x="326380" y="13227"/>
                    <a:pt x="356294" y="39681"/>
                  </a:cubicBezTo>
                  <a:cubicBezTo>
                    <a:pt x="386209" y="66135"/>
                    <a:pt x="401166" y="104365"/>
                    <a:pt x="401166" y="154372"/>
                  </a:cubicBezTo>
                  <a:cubicBezTo>
                    <a:pt x="401166" y="206834"/>
                    <a:pt x="386432" y="247073"/>
                    <a:pt x="356964" y="275090"/>
                  </a:cubicBezTo>
                  <a:cubicBezTo>
                    <a:pt x="327496" y="303107"/>
                    <a:pt x="285080" y="317115"/>
                    <a:pt x="229716" y="317115"/>
                  </a:cubicBezTo>
                  <a:lnTo>
                    <a:pt x="126913" y="317115"/>
                  </a:lnTo>
                  <a:lnTo>
                    <a:pt x="12691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3" y="99454"/>
                  </a:moveTo>
                  <a:lnTo>
                    <a:pt x="126913" y="217661"/>
                  </a:lnTo>
                  <a:lnTo>
                    <a:pt x="210629" y="217661"/>
                  </a:lnTo>
                  <a:cubicBezTo>
                    <a:pt x="233399" y="217661"/>
                    <a:pt x="250199" y="212805"/>
                    <a:pt x="261026" y="203094"/>
                  </a:cubicBezTo>
                  <a:cubicBezTo>
                    <a:pt x="271853" y="193383"/>
                    <a:pt x="277267" y="178370"/>
                    <a:pt x="277267" y="158055"/>
                  </a:cubicBezTo>
                  <a:cubicBezTo>
                    <a:pt x="277267" y="138410"/>
                    <a:pt x="271630" y="123732"/>
                    <a:pt x="260356" y="114021"/>
                  </a:cubicBezTo>
                  <a:cubicBezTo>
                    <a:pt x="249082" y="104310"/>
                    <a:pt x="232060" y="99454"/>
                    <a:pt x="209289" y="99454"/>
                  </a:cubicBezTo>
                  <a:lnTo>
                    <a:pt x="126913" y="9945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/>
            <p:cNvSpPr/>
            <p:nvPr/>
          </p:nvSpPr>
          <p:spPr>
            <a:xfrm rot="16200000">
              <a:off x="11396184" y="1511255"/>
              <a:ext cx="606378" cy="1253566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3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7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/>
            <p:cNvSpPr/>
            <p:nvPr/>
          </p:nvSpPr>
          <p:spPr>
            <a:xfrm rot="16200000">
              <a:off x="11415427" y="817336"/>
              <a:ext cx="533943" cy="1219617"/>
            </a:xfrm>
            <a:custGeom>
              <a:avLst/>
              <a:gdLst/>
              <a:ahLst/>
              <a:cxnLst/>
              <a:rect l="l" t="t" r="r" b="b"/>
              <a:pathLst>
                <a:path w="365335" h="493253">
                  <a:moveTo>
                    <a:pt x="0" y="0"/>
                  </a:moveTo>
                  <a:lnTo>
                    <a:pt x="126578" y="0"/>
                  </a:lnTo>
                  <a:lnTo>
                    <a:pt x="126578" y="386432"/>
                  </a:lnTo>
                  <a:lnTo>
                    <a:pt x="365335" y="386432"/>
                  </a:lnTo>
                  <a:lnTo>
                    <a:pt x="3653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/>
            <p:cNvSpPr/>
            <p:nvPr/>
          </p:nvSpPr>
          <p:spPr>
            <a:xfrm rot="16200000">
              <a:off x="11324641" y="189397"/>
              <a:ext cx="715515" cy="1219617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2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7" y="300707"/>
                  </a:lnTo>
                  <a:lnTo>
                    <a:pt x="297023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/>
            <p:nvPr/>
          </p:nvSpPr>
          <p:spPr>
            <a:xfrm rot="16200000">
              <a:off x="11369666" y="-545531"/>
              <a:ext cx="625465" cy="1219617"/>
            </a:xfrm>
            <a:custGeom>
              <a:avLst/>
              <a:gdLst/>
              <a:ahLst/>
              <a:cxnLst/>
              <a:rect l="l" t="t" r="r" b="b"/>
              <a:pathLst>
                <a:path w="427956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7" y="188416"/>
                    <a:pt x="259296" y="214535"/>
                    <a:pt x="272914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8" y="244896"/>
                    <a:pt x="307405" y="212303"/>
                  </a:cubicBezTo>
                  <a:cubicBezTo>
                    <a:pt x="306512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6" y="0"/>
                  </a:lnTo>
                  <a:lnTo>
                    <a:pt x="427956" y="493253"/>
                  </a:lnTo>
                  <a:lnTo>
                    <a:pt x="291666" y="493253"/>
                  </a:lnTo>
                  <a:lnTo>
                    <a:pt x="194891" y="326491"/>
                  </a:lnTo>
                  <a:cubicBezTo>
                    <a:pt x="183505" y="306846"/>
                    <a:pt x="171115" y="284801"/>
                    <a:pt x="157721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9" y="213308"/>
                    <a:pt x="119435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348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KESIMPULAN &amp; SARAN – KESIMPULAN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8699" y="1603538"/>
            <a:ext cx="1305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KESIMPULAN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59476" y="1603538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SARAN</a:t>
            </a:r>
          </a:p>
          <a:p>
            <a:pPr algn="ctr"/>
            <a:endParaRPr lang="en-US" sz="1600" dirty="0">
              <a:solidFill>
                <a:schemeClr val="bg1">
                  <a:lumMod val="85000"/>
                </a:schemeClr>
              </a:solidFill>
              <a:latin typeface="Swis721 BlkCn BT" panose="020B0806030502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22300" y="2768600"/>
                <a:ext cx="1079571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wis721 BT" panose="020B0504020202020204" pitchFamily="34" charset="0"/>
                  </a:rPr>
                  <a:t>Implementasi </a:t>
                </a:r>
                <a:r>
                  <a:rPr lang="en-US" dirty="0" err="1">
                    <a:latin typeface="Swis721 BT" panose="020B0504020202020204" pitchFamily="34" charset="0"/>
                  </a:rPr>
                  <a:t>algoritma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dengan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menggunakan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teknik</a:t>
                </a:r>
                <a:r>
                  <a:rPr lang="en-US" dirty="0">
                    <a:latin typeface="Swis721 BT" panose="020B0504020202020204" pitchFamily="34" charset="0"/>
                  </a:rPr>
                  <a:t> meet in the middle </a:t>
                </a:r>
                <a:r>
                  <a:rPr lang="en-US" dirty="0" err="1">
                    <a:latin typeface="Swis721 BT" panose="020B0504020202020204" pitchFamily="34" charset="0"/>
                  </a:rPr>
                  <a:t>dan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pendekatan</a:t>
                </a:r>
                <a:r>
                  <a:rPr lang="en-US" dirty="0">
                    <a:latin typeface="Swis721 BT" panose="020B0504020202020204" pitchFamily="34" charset="0"/>
                  </a:rPr>
                  <a:t> dynamic programming </a:t>
                </a:r>
                <a:r>
                  <a:rPr lang="en-US" dirty="0" err="1">
                    <a:latin typeface="Swis721 BT" panose="020B0504020202020204" pitchFamily="34" charset="0"/>
                  </a:rPr>
                  <a:t>dapat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menyelesaikan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klasik</a:t>
                </a:r>
                <a:r>
                  <a:rPr lang="en-US" dirty="0">
                    <a:latin typeface="Swis721 BT" panose="020B0504020202020204" pitchFamily="34" charset="0"/>
                  </a:rPr>
                  <a:t> SPOJ 9967 Playing With Words </a:t>
                </a:r>
                <a:r>
                  <a:rPr lang="en-US" dirty="0" err="1">
                    <a:latin typeface="Swis721 BT" panose="020B0504020202020204" pitchFamily="34" charset="0"/>
                  </a:rPr>
                  <a:t>dengan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benar</a:t>
                </a:r>
                <a:r>
                  <a:rPr lang="en-US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>
                    <a:latin typeface="Swis721 BT" panose="020B0504020202020204" pitchFamily="34" charset="0"/>
                  </a:rPr>
                  <a:t>Kompleksitas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waktu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sebesar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</m:t>
                    </m:r>
                    <m:d>
                      <m:dPr>
                        <m:begChr m:val="|"/>
                        <m:endChr m:val="|"/>
                        <m:ctrlPr>
                          <a:rPr lang="en-US" b="0" i="1" baseline="30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cukup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untuk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menyelesaikan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klasik</a:t>
                </a:r>
                <a:r>
                  <a:rPr lang="en-US" dirty="0">
                    <a:latin typeface="Swis721 BT" panose="020B0504020202020204" pitchFamily="34" charset="0"/>
                  </a:rPr>
                  <a:t> SPOJ 9967 Playing With Words.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>
                    <a:latin typeface="Swis721 BT" panose="020B0504020202020204" pitchFamily="34" charset="0"/>
                  </a:rPr>
                  <a:t>Waktu</a:t>
                </a:r>
                <a:r>
                  <a:rPr lang="en-US" dirty="0">
                    <a:latin typeface="Swis721 BT" panose="020B0504020202020204" pitchFamily="34" charset="0"/>
                  </a:rPr>
                  <a:t> yang </a:t>
                </a:r>
                <a:r>
                  <a:rPr lang="en-US" dirty="0" err="1">
                    <a:latin typeface="Swis721 BT" panose="020B0504020202020204" pitchFamily="34" charset="0"/>
                  </a:rPr>
                  <a:t>dibutuhkan</a:t>
                </a:r>
                <a:r>
                  <a:rPr lang="en-US" dirty="0">
                    <a:latin typeface="Swis721 BT" panose="020B0504020202020204" pitchFamily="34" charset="0"/>
                  </a:rPr>
                  <a:t> program </a:t>
                </a:r>
                <a:r>
                  <a:rPr lang="en-US" dirty="0" err="1">
                    <a:latin typeface="Swis721 BT" panose="020B0504020202020204" pitchFamily="34" charset="0"/>
                  </a:rPr>
                  <a:t>untuk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menyelesaikan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permasalahan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klasik</a:t>
                </a:r>
                <a:r>
                  <a:rPr lang="en-US" dirty="0">
                    <a:latin typeface="Swis721 BT" panose="020B0504020202020204" pitchFamily="34" charset="0"/>
                  </a:rPr>
                  <a:t> SPOJ 9967 Playing With Words minimum 0.98 </a:t>
                </a:r>
                <a:r>
                  <a:rPr lang="en-US" dirty="0" err="1">
                    <a:latin typeface="Swis721 BT" panose="020B0504020202020204" pitchFamily="34" charset="0"/>
                  </a:rPr>
                  <a:t>detik</a:t>
                </a:r>
                <a:r>
                  <a:rPr lang="en-US" dirty="0">
                    <a:latin typeface="Swis721 BT" panose="020B0504020202020204" pitchFamily="34" charset="0"/>
                  </a:rPr>
                  <a:t>, </a:t>
                </a:r>
                <a:r>
                  <a:rPr lang="en-US" dirty="0" err="1">
                    <a:latin typeface="Swis721 BT" panose="020B0504020202020204" pitchFamily="34" charset="0"/>
                  </a:rPr>
                  <a:t>maksimum</a:t>
                </a:r>
                <a:r>
                  <a:rPr lang="en-US" dirty="0">
                    <a:latin typeface="Swis721 BT" panose="020B0504020202020204" pitchFamily="34" charset="0"/>
                  </a:rPr>
                  <a:t> 1.08 </a:t>
                </a:r>
                <a:r>
                  <a:rPr lang="en-US" dirty="0" err="1">
                    <a:latin typeface="Swis721 BT" panose="020B0504020202020204" pitchFamily="34" charset="0"/>
                  </a:rPr>
                  <a:t>detik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dan</a:t>
                </a:r>
                <a:r>
                  <a:rPr lang="en-US" dirty="0">
                    <a:latin typeface="Swis721 BT" panose="020B0504020202020204" pitchFamily="34" charset="0"/>
                  </a:rPr>
                  <a:t> rata-rata 1.01 </a:t>
                </a:r>
                <a:r>
                  <a:rPr lang="en-US" dirty="0" err="1">
                    <a:latin typeface="Swis721 BT" panose="020B0504020202020204" pitchFamily="34" charset="0"/>
                  </a:rPr>
                  <a:t>detik</a:t>
                </a:r>
                <a:r>
                  <a:rPr lang="en-US" dirty="0">
                    <a:latin typeface="Swis721 BT" panose="020B0504020202020204" pitchFamily="34" charset="0"/>
                  </a:rPr>
                  <a:t>. </a:t>
                </a:r>
                <a:r>
                  <a:rPr lang="en-US" dirty="0" err="1">
                    <a:latin typeface="Swis721 BT" panose="020B0504020202020204" pitchFamily="34" charset="0"/>
                  </a:rPr>
                  <a:t>Memori</a:t>
                </a:r>
                <a:r>
                  <a:rPr lang="en-US" dirty="0">
                    <a:latin typeface="Swis721 BT" panose="020B0504020202020204" pitchFamily="34" charset="0"/>
                  </a:rPr>
                  <a:t> yang </a:t>
                </a:r>
                <a:r>
                  <a:rPr lang="en-US" dirty="0" err="1">
                    <a:latin typeface="Swis721 BT" panose="020B0504020202020204" pitchFamily="34" charset="0"/>
                  </a:rPr>
                  <a:t>dibutuhkan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adalah</a:t>
                </a:r>
                <a:r>
                  <a:rPr lang="en-US" dirty="0">
                    <a:latin typeface="Swis721 BT" panose="020B0504020202020204" pitchFamily="34" charset="0"/>
                  </a:rPr>
                  <a:t> </a:t>
                </a:r>
                <a:r>
                  <a:rPr lang="en-US" dirty="0" err="1">
                    <a:latin typeface="Swis721 BT" panose="020B0504020202020204" pitchFamily="34" charset="0"/>
                  </a:rPr>
                  <a:t>sebesar</a:t>
                </a:r>
                <a:r>
                  <a:rPr lang="en-US" dirty="0">
                    <a:latin typeface="Swis721 BT" panose="020B0504020202020204" pitchFamily="34" charset="0"/>
                  </a:rPr>
                  <a:t> 19 MB.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768600"/>
                <a:ext cx="10795717" cy="2862322"/>
              </a:xfrm>
              <a:prstGeom prst="rect">
                <a:avLst/>
              </a:prstGeom>
              <a:blipFill>
                <a:blip r:embed="rId3"/>
                <a:stretch>
                  <a:fillRect l="-452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2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KESIMPULAN &amp; SARAN – SARAN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12421" y="1232776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8690717" y="1371924"/>
            <a:ext cx="2208880" cy="716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8699" y="1603538"/>
            <a:ext cx="1305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KESIMPULAN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59476" y="1603538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SARAN</a:t>
            </a:r>
          </a:p>
          <a:p>
            <a:pPr algn="ctr"/>
            <a:endParaRPr lang="en-US" sz="1600" dirty="0">
              <a:solidFill>
                <a:srgbClr val="333333"/>
              </a:solidFill>
              <a:latin typeface="Swis721 BlkCn BT" panose="020B0806030502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300" y="2768600"/>
            <a:ext cx="1079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wis721 BT" panose="020B0504020202020204" pitchFamily="34" charset="0"/>
              </a:rPr>
              <a:t>Teknik </a:t>
            </a:r>
            <a:r>
              <a:rPr lang="en-US" i="1" dirty="0">
                <a:latin typeface="Swis721 BT" panose="020B0504020202020204" pitchFamily="34" charset="0"/>
              </a:rPr>
              <a:t>meet in the middle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adalah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teknik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sesuai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untuk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menyelesaikan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permasalahan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apabila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permasalahan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tersebut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dapat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dibagi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menjadi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dua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atau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lebih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submasalah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tidak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memiliki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ketergantungan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satu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sama</a:t>
            </a:r>
            <a:r>
              <a:rPr lang="en-US" dirty="0">
                <a:latin typeface="Swis721 BT" panose="020B0504020202020204" pitchFamily="34" charset="0"/>
              </a:rPr>
              <a:t> lain.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Swis721 BT" panose="020B0504020202020204" pitchFamily="34" charset="0"/>
              </a:rPr>
              <a:t>Paradigma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i="1" dirty="0">
                <a:latin typeface="Swis721 BT" panose="020B0504020202020204" pitchFamily="34" charset="0"/>
              </a:rPr>
              <a:t>dynamic programming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adalah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pendekatan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sesuai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untuk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menyelesaikan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permasalahan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memiliki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submasalah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bersifat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tumpang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tindih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dengan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submasalah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lainnya</a:t>
            </a:r>
            <a:r>
              <a:rPr lang="en-US" dirty="0">
                <a:latin typeface="Swis721 B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005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29189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TERIMA KASIH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3693661"/>
            <a:ext cx="1044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3333"/>
                </a:solidFill>
                <a:latin typeface="Swis721 Hv BT" panose="020B0804020202020204" pitchFamily="34" charset="0"/>
              </a:rPr>
              <a:t>- End Of Slides -</a:t>
            </a:r>
            <a:endParaRPr lang="en-US" sz="11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8371671" y="2593292"/>
            <a:ext cx="6473273" cy="1286686"/>
            <a:chOff x="2817150" y="4956644"/>
            <a:chExt cx="5079244" cy="520378"/>
          </a:xfrm>
        </p:grpSpPr>
        <p:sp>
          <p:nvSpPr>
            <p:cNvPr id="59" name="Freeform: Shape 58"/>
            <p:cNvSpPr/>
            <p:nvPr/>
          </p:nvSpPr>
          <p:spPr>
            <a:xfrm>
              <a:off x="6750678" y="4956644"/>
              <a:ext cx="416905" cy="520378"/>
            </a:xfrm>
            <a:custGeom>
              <a:avLst/>
              <a:gdLst/>
              <a:ahLst/>
              <a:cxnLst/>
              <a:rect l="l" t="t" r="r" b="b"/>
              <a:pathLst>
                <a:path w="416905" h="520378">
                  <a:moveTo>
                    <a:pt x="206946" y="0"/>
                  </a:moveTo>
                  <a:cubicBezTo>
                    <a:pt x="266328" y="0"/>
                    <a:pt x="313432" y="14622"/>
                    <a:pt x="348258" y="43867"/>
                  </a:cubicBezTo>
                  <a:cubicBezTo>
                    <a:pt x="383084" y="73112"/>
                    <a:pt x="400497" y="112626"/>
                    <a:pt x="400497" y="162409"/>
                  </a:cubicBezTo>
                  <a:lnTo>
                    <a:pt x="281620" y="162409"/>
                  </a:lnTo>
                  <a:cubicBezTo>
                    <a:pt x="278941" y="139415"/>
                    <a:pt x="270849" y="122448"/>
                    <a:pt x="257343" y="111510"/>
                  </a:cubicBezTo>
                  <a:cubicBezTo>
                    <a:pt x="243836" y="100571"/>
                    <a:pt x="224359" y="95101"/>
                    <a:pt x="198909" y="95101"/>
                  </a:cubicBezTo>
                  <a:cubicBezTo>
                    <a:pt x="178594" y="95101"/>
                    <a:pt x="162074" y="99287"/>
                    <a:pt x="149349" y="107659"/>
                  </a:cubicBezTo>
                  <a:cubicBezTo>
                    <a:pt x="136624" y="116030"/>
                    <a:pt x="130262" y="126690"/>
                    <a:pt x="130262" y="139638"/>
                  </a:cubicBezTo>
                  <a:cubicBezTo>
                    <a:pt x="130262" y="161516"/>
                    <a:pt x="160511" y="182166"/>
                    <a:pt x="221010" y="201588"/>
                  </a:cubicBezTo>
                  <a:cubicBezTo>
                    <a:pt x="231949" y="205160"/>
                    <a:pt x="240320" y="207839"/>
                    <a:pt x="246125" y="209624"/>
                  </a:cubicBezTo>
                  <a:lnTo>
                    <a:pt x="251148" y="211299"/>
                  </a:lnTo>
                  <a:cubicBezTo>
                    <a:pt x="313655" y="231614"/>
                    <a:pt x="352723" y="248022"/>
                    <a:pt x="368350" y="260524"/>
                  </a:cubicBezTo>
                  <a:cubicBezTo>
                    <a:pt x="384200" y="273472"/>
                    <a:pt x="396255" y="288708"/>
                    <a:pt x="404515" y="306233"/>
                  </a:cubicBezTo>
                  <a:cubicBezTo>
                    <a:pt x="412775" y="323757"/>
                    <a:pt x="416905" y="343235"/>
                    <a:pt x="416905" y="364666"/>
                  </a:cubicBezTo>
                  <a:cubicBezTo>
                    <a:pt x="416905" y="413779"/>
                    <a:pt x="398097" y="452010"/>
                    <a:pt x="360481" y="479357"/>
                  </a:cubicBezTo>
                  <a:cubicBezTo>
                    <a:pt x="322864" y="506704"/>
                    <a:pt x="270123" y="520378"/>
                    <a:pt x="202258" y="520378"/>
                  </a:cubicBezTo>
                  <a:cubicBezTo>
                    <a:pt x="138187" y="520378"/>
                    <a:pt x="89409" y="505699"/>
                    <a:pt x="55922" y="476343"/>
                  </a:cubicBezTo>
                  <a:cubicBezTo>
                    <a:pt x="22436" y="446987"/>
                    <a:pt x="3795" y="402506"/>
                    <a:pt x="0" y="342900"/>
                  </a:cubicBezTo>
                  <a:lnTo>
                    <a:pt x="121221" y="342900"/>
                  </a:lnTo>
                  <a:cubicBezTo>
                    <a:pt x="122114" y="371029"/>
                    <a:pt x="130374" y="392181"/>
                    <a:pt x="146001" y="406357"/>
                  </a:cubicBezTo>
                  <a:cubicBezTo>
                    <a:pt x="161628" y="420533"/>
                    <a:pt x="184510" y="427621"/>
                    <a:pt x="214648" y="427621"/>
                  </a:cubicBezTo>
                  <a:cubicBezTo>
                    <a:pt x="240320" y="427621"/>
                    <a:pt x="260189" y="423379"/>
                    <a:pt x="274253" y="414896"/>
                  </a:cubicBezTo>
                  <a:cubicBezTo>
                    <a:pt x="288317" y="406412"/>
                    <a:pt x="295350" y="394469"/>
                    <a:pt x="295350" y="379065"/>
                  </a:cubicBezTo>
                  <a:cubicBezTo>
                    <a:pt x="295350" y="371252"/>
                    <a:pt x="293675" y="364276"/>
                    <a:pt x="290327" y="358136"/>
                  </a:cubicBezTo>
                  <a:cubicBezTo>
                    <a:pt x="286978" y="351997"/>
                    <a:pt x="282290" y="347365"/>
                    <a:pt x="276262" y="344240"/>
                  </a:cubicBezTo>
                  <a:cubicBezTo>
                    <a:pt x="267109" y="339328"/>
                    <a:pt x="244674" y="331626"/>
                    <a:pt x="208955" y="321134"/>
                  </a:cubicBezTo>
                  <a:cubicBezTo>
                    <a:pt x="173236" y="310642"/>
                    <a:pt x="143098" y="300484"/>
                    <a:pt x="118542" y="290661"/>
                  </a:cubicBezTo>
                  <a:cubicBezTo>
                    <a:pt x="83046" y="276597"/>
                    <a:pt x="56090" y="258012"/>
                    <a:pt x="37672" y="234907"/>
                  </a:cubicBezTo>
                  <a:cubicBezTo>
                    <a:pt x="19255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2" y="41691"/>
                  </a:cubicBezTo>
                  <a:cubicBezTo>
                    <a:pt x="98506" y="13897"/>
                    <a:pt x="146447" y="0"/>
                    <a:pt x="206946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2817150" y="4970039"/>
              <a:ext cx="408868" cy="493253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5" y="100124"/>
                  </a:lnTo>
                  <a:lnTo>
                    <a:pt x="267555" y="493253"/>
                  </a:lnTo>
                  <a:lnTo>
                    <a:pt x="141312" y="493253"/>
                  </a:lnTo>
                  <a:lnTo>
                    <a:pt x="141312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3278778" y="4970039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3735308" y="4970039"/>
              <a:ext cx="424606" cy="493253"/>
            </a:xfrm>
            <a:custGeom>
              <a:avLst/>
              <a:gdLst/>
              <a:ahLst/>
              <a:cxnLst/>
              <a:rect l="l" t="t" r="r" b="b"/>
              <a:pathLst>
                <a:path w="424606" h="493253">
                  <a:moveTo>
                    <a:pt x="0" y="0"/>
                  </a:moveTo>
                  <a:lnTo>
                    <a:pt x="236078" y="0"/>
                  </a:lnTo>
                  <a:cubicBezTo>
                    <a:pt x="298586" y="0"/>
                    <a:pt x="344630" y="11162"/>
                    <a:pt x="374209" y="33486"/>
                  </a:cubicBezTo>
                  <a:cubicBezTo>
                    <a:pt x="403789" y="55810"/>
                    <a:pt x="418579" y="90413"/>
                    <a:pt x="418579" y="137294"/>
                  </a:cubicBezTo>
                  <a:cubicBezTo>
                    <a:pt x="418579" y="164976"/>
                    <a:pt x="412272" y="188695"/>
                    <a:pt x="399659" y="208452"/>
                  </a:cubicBezTo>
                  <a:cubicBezTo>
                    <a:pt x="387046" y="228209"/>
                    <a:pt x="367456" y="244785"/>
                    <a:pt x="340890" y="258179"/>
                  </a:cubicBezTo>
                  <a:cubicBezTo>
                    <a:pt x="362545" y="266439"/>
                    <a:pt x="377837" y="277657"/>
                    <a:pt x="386767" y="291833"/>
                  </a:cubicBezTo>
                  <a:cubicBezTo>
                    <a:pt x="395696" y="306009"/>
                    <a:pt x="400831" y="330956"/>
                    <a:pt x="402170" y="366675"/>
                  </a:cubicBezTo>
                  <a:cubicBezTo>
                    <a:pt x="402840" y="376721"/>
                    <a:pt x="403510" y="390227"/>
                    <a:pt x="404180" y="407193"/>
                  </a:cubicBezTo>
                  <a:cubicBezTo>
                    <a:pt x="405742" y="446930"/>
                    <a:pt x="412551" y="469924"/>
                    <a:pt x="424606" y="476175"/>
                  </a:cubicBezTo>
                  <a:lnTo>
                    <a:pt x="424606" y="493253"/>
                  </a:lnTo>
                  <a:lnTo>
                    <a:pt x="292335" y="493253"/>
                  </a:lnTo>
                  <a:cubicBezTo>
                    <a:pt x="285861" y="475840"/>
                    <a:pt x="282178" y="451953"/>
                    <a:pt x="281285" y="421593"/>
                  </a:cubicBezTo>
                  <a:cubicBezTo>
                    <a:pt x="280392" y="391232"/>
                    <a:pt x="279499" y="372144"/>
                    <a:pt x="278606" y="364331"/>
                  </a:cubicBezTo>
                  <a:cubicBezTo>
                    <a:pt x="276597" y="345132"/>
                    <a:pt x="270123" y="331068"/>
                    <a:pt x="259184" y="322138"/>
                  </a:cubicBezTo>
                  <a:cubicBezTo>
                    <a:pt x="248245" y="313208"/>
                    <a:pt x="231837" y="308744"/>
                    <a:pt x="209959" y="308744"/>
                  </a:cubicBezTo>
                  <a:lnTo>
                    <a:pt x="125573" y="308744"/>
                  </a:lnTo>
                  <a:lnTo>
                    <a:pt x="12557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5573" y="98784"/>
                  </a:moveTo>
                  <a:lnTo>
                    <a:pt x="125573" y="211298"/>
                  </a:lnTo>
                  <a:lnTo>
                    <a:pt x="219670" y="211298"/>
                  </a:lnTo>
                  <a:cubicBezTo>
                    <a:pt x="245120" y="211298"/>
                    <a:pt x="263816" y="206610"/>
                    <a:pt x="275760" y="197234"/>
                  </a:cubicBezTo>
                  <a:cubicBezTo>
                    <a:pt x="287703" y="187858"/>
                    <a:pt x="293675" y="172901"/>
                    <a:pt x="293675" y="152362"/>
                  </a:cubicBezTo>
                  <a:cubicBezTo>
                    <a:pt x="293675" y="134280"/>
                    <a:pt x="287871" y="120829"/>
                    <a:pt x="276262" y="112011"/>
                  </a:cubicBezTo>
                  <a:cubicBezTo>
                    <a:pt x="264653" y="103193"/>
                    <a:pt x="246905" y="98784"/>
                    <a:pt x="223019" y="98784"/>
                  </a:cubicBezTo>
                  <a:lnTo>
                    <a:pt x="125573" y="9878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4243817" y="4970039"/>
              <a:ext cx="125909" cy="493253"/>
            </a:xfrm>
            <a:custGeom>
              <a:avLst/>
              <a:gdLst/>
              <a:ahLst/>
              <a:cxnLst/>
              <a:rect l="l" t="t" r="r" b="b"/>
              <a:pathLst>
                <a:path w="125909" h="493253">
                  <a:moveTo>
                    <a:pt x="0" y="0"/>
                  </a:moveTo>
                  <a:lnTo>
                    <a:pt x="125909" y="0"/>
                  </a:lnTo>
                  <a:lnTo>
                    <a:pt x="12590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4469402" y="4970039"/>
              <a:ext cx="534442" cy="493253"/>
            </a:xfrm>
            <a:custGeom>
              <a:avLst/>
              <a:gdLst/>
              <a:ahLst/>
              <a:cxnLst/>
              <a:rect l="l" t="t" r="r" b="b"/>
              <a:pathLst>
                <a:path w="534442" h="493253">
                  <a:moveTo>
                    <a:pt x="0" y="0"/>
                  </a:moveTo>
                  <a:lnTo>
                    <a:pt x="173794" y="0"/>
                  </a:lnTo>
                  <a:lnTo>
                    <a:pt x="238758" y="240097"/>
                  </a:lnTo>
                  <a:cubicBezTo>
                    <a:pt x="244562" y="261305"/>
                    <a:pt x="249808" y="281899"/>
                    <a:pt x="254496" y="301879"/>
                  </a:cubicBezTo>
                  <a:cubicBezTo>
                    <a:pt x="259184" y="321859"/>
                    <a:pt x="263314" y="341337"/>
                    <a:pt x="266886" y="360312"/>
                  </a:cubicBezTo>
                  <a:cubicBezTo>
                    <a:pt x="271128" y="340221"/>
                    <a:pt x="275928" y="319180"/>
                    <a:pt x="281285" y="297191"/>
                  </a:cubicBezTo>
                  <a:cubicBezTo>
                    <a:pt x="286643" y="275201"/>
                    <a:pt x="292782" y="251594"/>
                    <a:pt x="299703" y="226367"/>
                  </a:cubicBezTo>
                  <a:lnTo>
                    <a:pt x="360983" y="0"/>
                  </a:lnTo>
                  <a:lnTo>
                    <a:pt x="534442" y="0"/>
                  </a:lnTo>
                  <a:lnTo>
                    <a:pt x="534442" y="493253"/>
                  </a:lnTo>
                  <a:lnTo>
                    <a:pt x="419249" y="493253"/>
                  </a:lnTo>
                  <a:lnTo>
                    <a:pt x="419249" y="274588"/>
                  </a:lnTo>
                  <a:cubicBezTo>
                    <a:pt x="419249" y="259184"/>
                    <a:pt x="419640" y="237585"/>
                    <a:pt x="420421" y="209791"/>
                  </a:cubicBezTo>
                  <a:cubicBezTo>
                    <a:pt x="421202" y="181998"/>
                    <a:pt x="422374" y="149907"/>
                    <a:pt x="423937" y="113518"/>
                  </a:cubicBezTo>
                  <a:lnTo>
                    <a:pt x="329171" y="493253"/>
                  </a:lnTo>
                  <a:lnTo>
                    <a:pt x="203932" y="493253"/>
                  </a:lnTo>
                  <a:lnTo>
                    <a:pt x="111175" y="113518"/>
                  </a:lnTo>
                  <a:cubicBezTo>
                    <a:pt x="112738" y="157274"/>
                    <a:pt x="113965" y="196620"/>
                    <a:pt x="114858" y="231558"/>
                  </a:cubicBezTo>
                  <a:cubicBezTo>
                    <a:pt x="115751" y="266495"/>
                    <a:pt x="116198" y="293786"/>
                    <a:pt x="116198" y="313432"/>
                  </a:cubicBezTo>
                  <a:lnTo>
                    <a:pt x="11619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049497" y="4970039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793378" y="4970039"/>
              <a:ext cx="936315" cy="493253"/>
            </a:xfrm>
            <a:custGeom>
              <a:avLst/>
              <a:gdLst/>
              <a:ahLst/>
              <a:cxnLst/>
              <a:rect l="l" t="t" r="r" b="b"/>
              <a:pathLst>
                <a:path w="936315" h="493253">
                  <a:moveTo>
                    <a:pt x="0" y="0"/>
                  </a:moveTo>
                  <a:lnTo>
                    <a:pt x="124235" y="0"/>
                  </a:lnTo>
                  <a:lnTo>
                    <a:pt x="124235" y="188193"/>
                  </a:lnTo>
                  <a:lnTo>
                    <a:pt x="299703" y="0"/>
                  </a:lnTo>
                  <a:lnTo>
                    <a:pt x="451396" y="0"/>
                  </a:lnTo>
                  <a:lnTo>
                    <a:pt x="251818" y="207280"/>
                  </a:lnTo>
                  <a:lnTo>
                    <a:pt x="449873" y="484559"/>
                  </a:lnTo>
                  <a:lnTo>
                    <a:pt x="624223" y="0"/>
                  </a:lnTo>
                  <a:lnTo>
                    <a:pt x="762186" y="0"/>
                  </a:lnTo>
                  <a:lnTo>
                    <a:pt x="936315" y="493253"/>
                  </a:lnTo>
                  <a:lnTo>
                    <a:pt x="800696" y="493253"/>
                  </a:lnTo>
                  <a:lnTo>
                    <a:pt x="770558" y="402840"/>
                  </a:lnTo>
                  <a:lnTo>
                    <a:pt x="605805" y="402840"/>
                  </a:lnTo>
                  <a:lnTo>
                    <a:pt x="577677" y="493253"/>
                  </a:lnTo>
                  <a:lnTo>
                    <a:pt x="456084" y="493253"/>
                  </a:lnTo>
                  <a:lnTo>
                    <a:pt x="446745" y="493253"/>
                  </a:lnTo>
                  <a:lnTo>
                    <a:pt x="305396" y="493253"/>
                  </a:lnTo>
                  <a:lnTo>
                    <a:pt x="166762" y="295684"/>
                  </a:lnTo>
                  <a:lnTo>
                    <a:pt x="124235" y="338212"/>
                  </a:lnTo>
                  <a:lnTo>
                    <a:pt x="1242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688851" y="130596"/>
                  </a:moveTo>
                  <a:lnTo>
                    <a:pt x="635943" y="300707"/>
                  </a:lnTo>
                  <a:lnTo>
                    <a:pt x="743769" y="300707"/>
                  </a:lnTo>
                  <a:lnTo>
                    <a:pt x="688851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7244192" y="4970039"/>
              <a:ext cx="125909" cy="493253"/>
            </a:xfrm>
            <a:custGeom>
              <a:avLst/>
              <a:gdLst/>
              <a:ahLst/>
              <a:cxnLst/>
              <a:rect l="l" t="t" r="r" b="b"/>
              <a:pathLst>
                <a:path w="125909" h="493253">
                  <a:moveTo>
                    <a:pt x="0" y="0"/>
                  </a:moveTo>
                  <a:lnTo>
                    <a:pt x="125909" y="0"/>
                  </a:lnTo>
                  <a:lnTo>
                    <a:pt x="12590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7469779" y="4970039"/>
              <a:ext cx="426615" cy="493253"/>
            </a:xfrm>
            <a:custGeom>
              <a:avLst/>
              <a:gdLst/>
              <a:ahLst/>
              <a:cxnLst/>
              <a:rect l="l" t="t" r="r" b="b"/>
              <a:pathLst>
                <a:path w="426615" h="493253">
                  <a:moveTo>
                    <a:pt x="0" y="0"/>
                  </a:moveTo>
                  <a:lnTo>
                    <a:pt x="126913" y="0"/>
                  </a:lnTo>
                  <a:lnTo>
                    <a:pt x="126913" y="175133"/>
                  </a:lnTo>
                  <a:lnTo>
                    <a:pt x="299702" y="175133"/>
                  </a:lnTo>
                  <a:lnTo>
                    <a:pt x="299702" y="0"/>
                  </a:lnTo>
                  <a:lnTo>
                    <a:pt x="426615" y="0"/>
                  </a:lnTo>
                  <a:lnTo>
                    <a:pt x="426615" y="493253"/>
                  </a:lnTo>
                  <a:lnTo>
                    <a:pt x="299702" y="493253"/>
                  </a:lnTo>
                  <a:lnTo>
                    <a:pt x="299702" y="285303"/>
                  </a:lnTo>
                  <a:lnTo>
                    <a:pt x="126913" y="285303"/>
                  </a:lnTo>
                  <a:lnTo>
                    <a:pt x="12691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4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AUDIENCE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0493" y="2514600"/>
            <a:ext cx="10795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Swis721 BT" panose="020B0504020202020204" pitchFamily="34" charset="0"/>
              </a:rPr>
              <a:t>Bapak</a:t>
            </a:r>
            <a:r>
              <a:rPr lang="en-US" sz="2400" dirty="0">
                <a:latin typeface="Swis721 BT" panose="020B0504020202020204" pitchFamily="34" charset="0"/>
              </a:rPr>
              <a:t> </a:t>
            </a:r>
            <a:r>
              <a:rPr lang="en-US" sz="2400" dirty="0" err="1">
                <a:latin typeface="Swis721 BT" panose="020B0504020202020204" pitchFamily="34" charset="0"/>
              </a:rPr>
              <a:t>Rully</a:t>
            </a:r>
            <a:r>
              <a:rPr lang="en-US" sz="2400" dirty="0">
                <a:latin typeface="Swis721 BT" panose="020B0504020202020204" pitchFamily="34" charset="0"/>
              </a:rPr>
              <a:t> </a:t>
            </a:r>
            <a:r>
              <a:rPr lang="en-US" sz="2400" dirty="0" err="1">
                <a:latin typeface="Swis721 BT" panose="020B0504020202020204" pitchFamily="34" charset="0"/>
              </a:rPr>
              <a:t>Soelaiman</a:t>
            </a:r>
            <a:r>
              <a:rPr lang="en-US" sz="2400" dirty="0">
                <a:latin typeface="Swis721 BT" panose="020B0504020202020204" pitchFamily="34" charset="0"/>
              </a:rPr>
              <a:t>, </a:t>
            </a:r>
            <a:r>
              <a:rPr lang="en-US" sz="2400" dirty="0" err="1">
                <a:latin typeface="Swis721 BT" panose="020B0504020202020204" pitchFamily="34" charset="0"/>
              </a:rPr>
              <a:t>S.Kom</a:t>
            </a:r>
            <a:r>
              <a:rPr lang="en-US" sz="2400" dirty="0">
                <a:latin typeface="Swis721 BT" panose="020B0504020202020204" pitchFamily="34" charset="0"/>
              </a:rPr>
              <a:t>, </a:t>
            </a:r>
            <a:r>
              <a:rPr lang="en-US" sz="2400" dirty="0" err="1">
                <a:latin typeface="Swis721 BT" panose="020B0504020202020204" pitchFamily="34" charset="0"/>
              </a:rPr>
              <a:t>M.Kom</a:t>
            </a:r>
            <a:r>
              <a:rPr lang="en-US" sz="2400" dirty="0">
                <a:latin typeface="Swis721 BT" panose="020B05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Swis721 BT" panose="020B0504020202020204" pitchFamily="34" charset="0"/>
              </a:rPr>
              <a:t>Bapak</a:t>
            </a:r>
            <a:r>
              <a:rPr lang="en-US" sz="2400" dirty="0">
                <a:latin typeface="Swis721 BT" panose="020B0504020202020204" pitchFamily="34" charset="0"/>
              </a:rPr>
              <a:t> Ir. F. X. </a:t>
            </a:r>
            <a:r>
              <a:rPr lang="en-US" sz="2400" dirty="0" err="1">
                <a:latin typeface="Swis721 BT" panose="020B0504020202020204" pitchFamily="34" charset="0"/>
              </a:rPr>
              <a:t>Arunanto</a:t>
            </a:r>
            <a:r>
              <a:rPr lang="en-US" sz="2400" dirty="0">
                <a:latin typeface="Swis721 BT" panose="020B0504020202020204" pitchFamily="34" charset="0"/>
              </a:rPr>
              <a:t>, M.Sc.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Swis721 BT" panose="020B0504020202020204" pitchFamily="34" charset="0"/>
              </a:rPr>
              <a:t>Bapak</a:t>
            </a:r>
            <a:r>
              <a:rPr lang="en-US" sz="2400" dirty="0">
                <a:latin typeface="Swis721 BT" panose="020B0504020202020204" pitchFamily="34" charset="0"/>
              </a:rPr>
              <a:t> </a:t>
            </a:r>
            <a:r>
              <a:rPr lang="en-US" sz="2400" dirty="0" err="1">
                <a:latin typeface="Swis721 BT" panose="020B0504020202020204" pitchFamily="34" charset="0"/>
              </a:rPr>
              <a:t>Dr.tech</a:t>
            </a:r>
            <a:r>
              <a:rPr lang="en-US" sz="2400" dirty="0">
                <a:latin typeface="Swis721 BT" panose="020B0504020202020204" pitchFamily="34" charset="0"/>
              </a:rPr>
              <a:t>. Ir. R.V. Hari </a:t>
            </a:r>
            <a:r>
              <a:rPr lang="en-US" sz="2400" dirty="0" err="1">
                <a:latin typeface="Swis721 BT" panose="020B0504020202020204" pitchFamily="34" charset="0"/>
              </a:rPr>
              <a:t>Ginardi</a:t>
            </a:r>
            <a:r>
              <a:rPr lang="en-US" sz="2400" dirty="0">
                <a:latin typeface="Swis721 BT" panose="020B0504020202020204" pitchFamily="34" charset="0"/>
              </a:rPr>
              <a:t>, M.Sc.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Swis721 BT" panose="020B0504020202020204" pitchFamily="34" charset="0"/>
              </a:rPr>
              <a:t>Bapak</a:t>
            </a:r>
            <a:r>
              <a:rPr lang="en-US" sz="2400" dirty="0">
                <a:latin typeface="Swis721 BT" panose="020B0504020202020204" pitchFamily="34" charset="0"/>
              </a:rPr>
              <a:t> Abdul </a:t>
            </a:r>
            <a:r>
              <a:rPr lang="en-US" sz="2400" dirty="0" err="1">
                <a:latin typeface="Swis721 BT" panose="020B0504020202020204" pitchFamily="34" charset="0"/>
              </a:rPr>
              <a:t>Munif</a:t>
            </a:r>
            <a:r>
              <a:rPr lang="en-US" sz="2400" dirty="0">
                <a:latin typeface="Swis721 BT" panose="020B0504020202020204" pitchFamily="34" charset="0"/>
              </a:rPr>
              <a:t>, </a:t>
            </a:r>
            <a:r>
              <a:rPr lang="en-US" sz="2400" dirty="0" err="1">
                <a:latin typeface="Swis721 BT" panose="020B0504020202020204" pitchFamily="34" charset="0"/>
              </a:rPr>
              <a:t>S.Kom</a:t>
            </a:r>
            <a:r>
              <a:rPr lang="en-US" sz="2400" dirty="0">
                <a:latin typeface="Swis721 BT" panose="020B0504020202020204" pitchFamily="34" charset="0"/>
              </a:rPr>
              <a:t>., M.Sc.</a:t>
            </a:r>
          </a:p>
        </p:txBody>
      </p:sp>
    </p:spTree>
    <p:extLst>
      <p:ext uri="{BB962C8B-B14F-4D97-AF65-F5344CB8AC3E}">
        <p14:creationId xmlns:p14="http://schemas.microsoft.com/office/powerpoint/2010/main" val="262742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OUTLINE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rot="16200000">
            <a:off x="9174011" y="3476805"/>
            <a:ext cx="4820742" cy="1215241"/>
            <a:chOff x="3698881" y="4571101"/>
            <a:chExt cx="3051126" cy="519709"/>
          </a:xfrm>
        </p:grpSpPr>
        <p:sp>
          <p:nvSpPr>
            <p:cNvPr id="40" name="Freeform: Shape 39"/>
            <p:cNvSpPr/>
            <p:nvPr/>
          </p:nvSpPr>
          <p:spPr>
            <a:xfrm>
              <a:off x="3698881" y="4571101"/>
              <a:ext cx="495263" cy="519708"/>
            </a:xfrm>
            <a:custGeom>
              <a:avLst/>
              <a:gdLst/>
              <a:ahLst/>
              <a:cxnLst/>
              <a:rect l="l" t="t" r="r" b="b"/>
              <a:pathLst>
                <a:path w="495263" h="519708">
                  <a:moveTo>
                    <a:pt x="246794" y="0"/>
                  </a:moveTo>
                  <a:cubicBezTo>
                    <a:pt x="322920" y="0"/>
                    <a:pt x="383363" y="23329"/>
                    <a:pt x="428123" y="69986"/>
                  </a:cubicBezTo>
                  <a:cubicBezTo>
                    <a:pt x="472883" y="116644"/>
                    <a:pt x="495263" y="179933"/>
                    <a:pt x="495263" y="259854"/>
                  </a:cubicBezTo>
                  <a:cubicBezTo>
                    <a:pt x="495263" y="339774"/>
                    <a:pt x="472883" y="403064"/>
                    <a:pt x="428123" y="449721"/>
                  </a:cubicBezTo>
                  <a:cubicBezTo>
                    <a:pt x="383363" y="496379"/>
                    <a:pt x="322920" y="519708"/>
                    <a:pt x="246794" y="519708"/>
                  </a:cubicBezTo>
                  <a:cubicBezTo>
                    <a:pt x="170892" y="519708"/>
                    <a:pt x="110784" y="496435"/>
                    <a:pt x="66471" y="449889"/>
                  </a:cubicBezTo>
                  <a:cubicBezTo>
                    <a:pt x="22157" y="403343"/>
                    <a:pt x="0" y="339998"/>
                    <a:pt x="0" y="259854"/>
                  </a:cubicBezTo>
                  <a:cubicBezTo>
                    <a:pt x="0" y="179710"/>
                    <a:pt x="22157" y="116365"/>
                    <a:pt x="66471" y="69819"/>
                  </a:cubicBezTo>
                  <a:cubicBezTo>
                    <a:pt x="110784" y="23273"/>
                    <a:pt x="170892" y="0"/>
                    <a:pt x="246794" y="0"/>
                  </a:cubicBezTo>
                  <a:close/>
                  <a:moveTo>
                    <a:pt x="246794" y="104142"/>
                  </a:moveTo>
                  <a:cubicBezTo>
                    <a:pt x="208620" y="104142"/>
                    <a:pt x="179320" y="117537"/>
                    <a:pt x="158893" y="144326"/>
                  </a:cubicBezTo>
                  <a:cubicBezTo>
                    <a:pt x="138466" y="171115"/>
                    <a:pt x="128253" y="209624"/>
                    <a:pt x="128253" y="259854"/>
                  </a:cubicBezTo>
                  <a:cubicBezTo>
                    <a:pt x="128253" y="310083"/>
                    <a:pt x="138466" y="348592"/>
                    <a:pt x="158893" y="375382"/>
                  </a:cubicBezTo>
                  <a:cubicBezTo>
                    <a:pt x="179320" y="402171"/>
                    <a:pt x="208620" y="415565"/>
                    <a:pt x="246794" y="415565"/>
                  </a:cubicBezTo>
                  <a:cubicBezTo>
                    <a:pt x="285192" y="415565"/>
                    <a:pt x="314716" y="402171"/>
                    <a:pt x="335366" y="375382"/>
                  </a:cubicBezTo>
                  <a:cubicBezTo>
                    <a:pt x="356016" y="348592"/>
                    <a:pt x="366341" y="310083"/>
                    <a:pt x="366341" y="259854"/>
                  </a:cubicBezTo>
                  <a:cubicBezTo>
                    <a:pt x="366341" y="209847"/>
                    <a:pt x="356016" y="171394"/>
                    <a:pt x="335366" y="144493"/>
                  </a:cubicBezTo>
                  <a:cubicBezTo>
                    <a:pt x="314716" y="117593"/>
                    <a:pt x="285192" y="104142"/>
                    <a:pt x="246794" y="10414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4268409" y="4583827"/>
              <a:ext cx="414896" cy="506983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3" y="366173"/>
                    <a:pt x="143489" y="380572"/>
                  </a:cubicBezTo>
                  <a:cubicBezTo>
                    <a:pt x="156326" y="394971"/>
                    <a:pt x="177589" y="402170"/>
                    <a:pt x="207281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8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1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4734055" y="4583827"/>
              <a:ext cx="408868" cy="493253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6" y="100124"/>
                  </a:lnTo>
                  <a:lnTo>
                    <a:pt x="267556" y="493253"/>
                  </a:lnTo>
                  <a:lnTo>
                    <a:pt x="141313" y="493253"/>
                  </a:lnTo>
                  <a:lnTo>
                    <a:pt x="141313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198697" y="4583827"/>
              <a:ext cx="365335" cy="493253"/>
            </a:xfrm>
            <a:custGeom>
              <a:avLst/>
              <a:gdLst/>
              <a:ahLst/>
              <a:cxnLst/>
              <a:rect l="l" t="t" r="r" b="b"/>
              <a:pathLst>
                <a:path w="365335" h="493253">
                  <a:moveTo>
                    <a:pt x="0" y="0"/>
                  </a:moveTo>
                  <a:lnTo>
                    <a:pt x="126578" y="0"/>
                  </a:lnTo>
                  <a:lnTo>
                    <a:pt x="126578" y="386432"/>
                  </a:lnTo>
                  <a:lnTo>
                    <a:pt x="365335" y="386432"/>
                  </a:lnTo>
                  <a:lnTo>
                    <a:pt x="3653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617797" y="4583827"/>
              <a:ext cx="125908" cy="493253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842713" y="4583827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7" y="188416"/>
                    <a:pt x="259296" y="214535"/>
                    <a:pt x="272914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8" y="244896"/>
                    <a:pt x="307405" y="212303"/>
                  </a:cubicBezTo>
                  <a:cubicBezTo>
                    <a:pt x="306512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1" y="326491"/>
                  </a:lnTo>
                  <a:cubicBezTo>
                    <a:pt x="183505" y="306846"/>
                    <a:pt x="171115" y="284801"/>
                    <a:pt x="157721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9" y="213308"/>
                    <a:pt x="119435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6367258" y="4583827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1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OUTLINE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937219" y="1901462"/>
            <a:ext cx="323556" cy="309490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7219" y="3050392"/>
            <a:ext cx="323556" cy="309490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3035" y="4241481"/>
            <a:ext cx="323556" cy="309490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84061" y="5544329"/>
            <a:ext cx="323556" cy="309490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  <a:endCxn id="12" idx="0"/>
          </p:cNvCxnSpPr>
          <p:nvPr/>
        </p:nvCxnSpPr>
        <p:spPr>
          <a:xfrm>
            <a:off x="1098997" y="2210952"/>
            <a:ext cx="0" cy="839440"/>
          </a:xfrm>
          <a:prstGeom prst="line">
            <a:avLst/>
          </a:prstGeom>
          <a:ln w="38100">
            <a:solidFill>
              <a:srgbClr val="0486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4"/>
            <a:endCxn id="13" idx="0"/>
          </p:cNvCxnSpPr>
          <p:nvPr/>
        </p:nvCxnSpPr>
        <p:spPr>
          <a:xfrm>
            <a:off x="1098997" y="3359882"/>
            <a:ext cx="25816" cy="881599"/>
          </a:xfrm>
          <a:prstGeom prst="line">
            <a:avLst/>
          </a:prstGeom>
          <a:ln w="38100">
            <a:solidFill>
              <a:srgbClr val="048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4"/>
            <a:endCxn id="14" idx="0"/>
          </p:cNvCxnSpPr>
          <p:nvPr/>
        </p:nvCxnSpPr>
        <p:spPr>
          <a:xfrm>
            <a:off x="1124813" y="4550971"/>
            <a:ext cx="21026" cy="993358"/>
          </a:xfrm>
          <a:prstGeom prst="line">
            <a:avLst/>
          </a:prstGeom>
          <a:ln w="38100">
            <a:solidFill>
              <a:srgbClr val="048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4700" y="1825374"/>
            <a:ext cx="208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wis721 BlkCn BT" panose="020B0806030502040204" pitchFamily="34" charset="0"/>
              </a:rPr>
              <a:t>PENDAHULUAN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4699" y="2974304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wis721 BlkCn BT" panose="020B0806030502040204" pitchFamily="34" charset="0"/>
              </a:rPr>
              <a:t>DASAR TEORI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4699" y="4165393"/>
            <a:ext cx="29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wis721 BlkCn BT" panose="020B0806030502040204" pitchFamily="34" charset="0"/>
              </a:rPr>
              <a:t>UJI COBA &amp; EVALUASI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92665" y="5468241"/>
            <a:ext cx="309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wis721 BlkCn BT" panose="020B0806030502040204" pitchFamily="34" charset="0"/>
              </a:rPr>
              <a:t>KESIMPULAN &amp; SARAN</a:t>
            </a:r>
          </a:p>
        </p:txBody>
      </p:sp>
    </p:spTree>
    <p:extLst>
      <p:ext uri="{BB962C8B-B14F-4D97-AF65-F5344CB8AC3E}">
        <p14:creationId xmlns:p14="http://schemas.microsoft.com/office/powerpoint/2010/main" val="15119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PENDAHULUAN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8113312" y="2342939"/>
            <a:ext cx="6990354" cy="1263460"/>
            <a:chOff x="2594195" y="4536875"/>
            <a:chExt cx="5294561" cy="506983"/>
          </a:xfrm>
        </p:grpSpPr>
        <p:sp>
          <p:nvSpPr>
            <p:cNvPr id="39" name="Freeform: Shape 38"/>
            <p:cNvSpPr/>
            <p:nvPr/>
          </p:nvSpPr>
          <p:spPr>
            <a:xfrm>
              <a:off x="2594195" y="4536875"/>
              <a:ext cx="401167" cy="493253"/>
            </a:xfrm>
            <a:custGeom>
              <a:avLst/>
              <a:gdLst/>
              <a:ahLst/>
              <a:cxnLst/>
              <a:rect l="l" t="t" r="r" b="b"/>
              <a:pathLst>
                <a:path w="401167" h="493253">
                  <a:moveTo>
                    <a:pt x="0" y="0"/>
                  </a:moveTo>
                  <a:lnTo>
                    <a:pt x="225698" y="0"/>
                  </a:lnTo>
                  <a:cubicBezTo>
                    <a:pt x="282848" y="0"/>
                    <a:pt x="326380" y="13227"/>
                    <a:pt x="356295" y="39681"/>
                  </a:cubicBezTo>
                  <a:cubicBezTo>
                    <a:pt x="386209" y="66135"/>
                    <a:pt x="401167" y="104365"/>
                    <a:pt x="401167" y="154372"/>
                  </a:cubicBezTo>
                  <a:cubicBezTo>
                    <a:pt x="401167" y="206834"/>
                    <a:pt x="386433" y="247073"/>
                    <a:pt x="356965" y="275090"/>
                  </a:cubicBezTo>
                  <a:cubicBezTo>
                    <a:pt x="327497" y="303107"/>
                    <a:pt x="285081" y="317115"/>
                    <a:pt x="229717" y="317115"/>
                  </a:cubicBezTo>
                  <a:lnTo>
                    <a:pt x="126914" y="317115"/>
                  </a:lnTo>
                  <a:lnTo>
                    <a:pt x="12691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4" y="99454"/>
                  </a:moveTo>
                  <a:lnTo>
                    <a:pt x="126914" y="217661"/>
                  </a:lnTo>
                  <a:lnTo>
                    <a:pt x="210629" y="217661"/>
                  </a:lnTo>
                  <a:cubicBezTo>
                    <a:pt x="233400" y="217661"/>
                    <a:pt x="250199" y="212805"/>
                    <a:pt x="261026" y="203094"/>
                  </a:cubicBezTo>
                  <a:cubicBezTo>
                    <a:pt x="271854" y="193383"/>
                    <a:pt x="277267" y="178370"/>
                    <a:pt x="277267" y="158055"/>
                  </a:cubicBezTo>
                  <a:cubicBezTo>
                    <a:pt x="277267" y="138410"/>
                    <a:pt x="271630" y="123732"/>
                    <a:pt x="260357" y="114021"/>
                  </a:cubicBezTo>
                  <a:cubicBezTo>
                    <a:pt x="249083" y="104310"/>
                    <a:pt x="232061" y="99454"/>
                    <a:pt x="209290" y="99454"/>
                  </a:cubicBezTo>
                  <a:lnTo>
                    <a:pt x="126914" y="9945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3070445" y="4536875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526976" y="4536875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6" y="188416"/>
                    <a:pt x="259296" y="214535"/>
                    <a:pt x="272913" y="240431"/>
                  </a:cubicBezTo>
                  <a:cubicBezTo>
                    <a:pt x="286531" y="266328"/>
                    <a:pt x="299367" y="291889"/>
                    <a:pt x="311423" y="317115"/>
                  </a:cubicBezTo>
                  <a:cubicBezTo>
                    <a:pt x="309637" y="279834"/>
                    <a:pt x="308297" y="244896"/>
                    <a:pt x="307404" y="212303"/>
                  </a:cubicBezTo>
                  <a:cubicBezTo>
                    <a:pt x="306511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0" y="326491"/>
                  </a:lnTo>
                  <a:cubicBezTo>
                    <a:pt x="183505" y="306846"/>
                    <a:pt x="171115" y="284801"/>
                    <a:pt x="157720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8" y="213308"/>
                    <a:pt x="119434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051520" y="4536875"/>
              <a:ext cx="436997" cy="493253"/>
            </a:xfrm>
            <a:custGeom>
              <a:avLst/>
              <a:gdLst/>
              <a:ahLst/>
              <a:cxnLst/>
              <a:rect l="l" t="t" r="r" b="b"/>
              <a:pathLst>
                <a:path w="436997" h="493253">
                  <a:moveTo>
                    <a:pt x="0" y="0"/>
                  </a:moveTo>
                  <a:lnTo>
                    <a:pt x="210629" y="0"/>
                  </a:lnTo>
                  <a:cubicBezTo>
                    <a:pt x="283630" y="0"/>
                    <a:pt x="339608" y="21263"/>
                    <a:pt x="378563" y="63791"/>
                  </a:cubicBezTo>
                  <a:cubicBezTo>
                    <a:pt x="417519" y="106319"/>
                    <a:pt x="436997" y="167431"/>
                    <a:pt x="436997" y="247129"/>
                  </a:cubicBezTo>
                  <a:cubicBezTo>
                    <a:pt x="436997" y="329505"/>
                    <a:pt x="416849" y="391120"/>
                    <a:pt x="376554" y="431973"/>
                  </a:cubicBezTo>
                  <a:cubicBezTo>
                    <a:pt x="336259" y="472827"/>
                    <a:pt x="275481" y="493253"/>
                    <a:pt x="194221" y="493253"/>
                  </a:cubicBez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4" y="104477"/>
                  </a:moveTo>
                  <a:lnTo>
                    <a:pt x="126914" y="389780"/>
                  </a:lnTo>
                  <a:lnTo>
                    <a:pt x="195561" y="389780"/>
                  </a:lnTo>
                  <a:cubicBezTo>
                    <a:pt x="234628" y="389780"/>
                    <a:pt x="263259" y="378283"/>
                    <a:pt x="281453" y="355290"/>
                  </a:cubicBezTo>
                  <a:cubicBezTo>
                    <a:pt x="299647" y="332296"/>
                    <a:pt x="308744" y="296242"/>
                    <a:pt x="308744" y="247129"/>
                  </a:cubicBezTo>
                  <a:cubicBezTo>
                    <a:pt x="308744" y="197792"/>
                    <a:pt x="299647" y="161683"/>
                    <a:pt x="281453" y="138800"/>
                  </a:cubicBezTo>
                  <a:cubicBezTo>
                    <a:pt x="263259" y="115918"/>
                    <a:pt x="234628" y="104477"/>
                    <a:pt x="195561" y="104477"/>
                  </a:cubicBezTo>
                  <a:lnTo>
                    <a:pt x="126914" y="104477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7789" y="4536875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042119" y="4536875"/>
              <a:ext cx="426616" cy="493253"/>
            </a:xfrm>
            <a:custGeom>
              <a:avLst/>
              <a:gdLst/>
              <a:ahLst/>
              <a:cxnLst/>
              <a:rect l="l" t="t" r="r" b="b"/>
              <a:pathLst>
                <a:path w="426616" h="493253">
                  <a:moveTo>
                    <a:pt x="0" y="0"/>
                  </a:moveTo>
                  <a:lnTo>
                    <a:pt x="126914" y="0"/>
                  </a:lnTo>
                  <a:lnTo>
                    <a:pt x="126914" y="175133"/>
                  </a:lnTo>
                  <a:lnTo>
                    <a:pt x="299703" y="175133"/>
                  </a:lnTo>
                  <a:lnTo>
                    <a:pt x="299703" y="0"/>
                  </a:lnTo>
                  <a:lnTo>
                    <a:pt x="426616" y="0"/>
                  </a:lnTo>
                  <a:lnTo>
                    <a:pt x="426616" y="493253"/>
                  </a:lnTo>
                  <a:lnTo>
                    <a:pt x="299703" y="493253"/>
                  </a:lnTo>
                  <a:lnTo>
                    <a:pt x="299703" y="285303"/>
                  </a:lnTo>
                  <a:lnTo>
                    <a:pt x="126914" y="285303"/>
                  </a:lnTo>
                  <a:lnTo>
                    <a:pt x="12691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562647" y="4536875"/>
              <a:ext cx="414895" cy="506983"/>
            </a:xfrm>
            <a:custGeom>
              <a:avLst/>
              <a:gdLst/>
              <a:ahLst/>
              <a:cxnLst/>
              <a:rect l="l" t="t" r="r" b="b"/>
              <a:pathLst>
                <a:path w="414895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2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4" y="380572"/>
                  </a:cubicBezTo>
                  <a:cubicBezTo>
                    <a:pt x="282959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5" y="0"/>
                  </a:lnTo>
                  <a:lnTo>
                    <a:pt x="414895" y="293005"/>
                  </a:lnTo>
                  <a:cubicBezTo>
                    <a:pt x="414895" y="334305"/>
                    <a:pt x="410877" y="367233"/>
                    <a:pt x="402840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6" y="484937"/>
                    <a:pt x="295182" y="493756"/>
                  </a:cubicBezTo>
                  <a:cubicBezTo>
                    <a:pt x="269397" y="502574"/>
                    <a:pt x="240320" y="506983"/>
                    <a:pt x="207950" y="506983"/>
                  </a:cubicBezTo>
                  <a:cubicBezTo>
                    <a:pt x="175580" y="506983"/>
                    <a:pt x="146502" y="502574"/>
                    <a:pt x="120718" y="493756"/>
                  </a:cubicBezTo>
                  <a:cubicBezTo>
                    <a:pt x="94934" y="484937"/>
                    <a:pt x="72330" y="471710"/>
                    <a:pt x="52908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073833" y="4536875"/>
              <a:ext cx="365336" cy="493253"/>
            </a:xfrm>
            <a:custGeom>
              <a:avLst/>
              <a:gdLst/>
              <a:ahLst/>
              <a:cxnLst/>
              <a:rect l="l" t="t" r="r" b="b"/>
              <a:pathLst>
                <a:path w="365336" h="493253">
                  <a:moveTo>
                    <a:pt x="0" y="0"/>
                  </a:moveTo>
                  <a:lnTo>
                    <a:pt x="126579" y="0"/>
                  </a:lnTo>
                  <a:lnTo>
                    <a:pt x="126579" y="386432"/>
                  </a:lnTo>
                  <a:lnTo>
                    <a:pt x="365336" y="386432"/>
                  </a:lnTo>
                  <a:lnTo>
                    <a:pt x="365336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6477046" y="4536875"/>
              <a:ext cx="414896" cy="506983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2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59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7" y="367233"/>
                    <a:pt x="402840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6" y="484937"/>
                    <a:pt x="295182" y="493756"/>
                  </a:cubicBezTo>
                  <a:cubicBezTo>
                    <a:pt x="269397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0" y="471710"/>
                    <a:pt x="52908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6927139" y="4536875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2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7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7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7460801" y="4536875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6" y="188416"/>
                    <a:pt x="259296" y="214535"/>
                    <a:pt x="272913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7" y="244896"/>
                    <a:pt x="307404" y="212303"/>
                  </a:cubicBezTo>
                  <a:cubicBezTo>
                    <a:pt x="306511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0" y="326491"/>
                  </a:lnTo>
                  <a:cubicBezTo>
                    <a:pt x="183505" y="306846"/>
                    <a:pt x="171115" y="284801"/>
                    <a:pt x="157720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8" y="213308"/>
                    <a:pt x="119434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409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03788" y="244677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wis721 Hv BT" panose="020B0804020202020204" pitchFamily="34" charset="0"/>
              </a:rPr>
              <a:t>ad1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03788" y="3256374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wis721 Hv BT" panose="020B0804020202020204" pitchFamily="34" charset="0"/>
              </a:rPr>
              <a:t>ad2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41440" y="2445323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wis721 Hv BT" panose="020B0804020202020204" pitchFamily="34" charset="0"/>
              </a:rPr>
              <a:t>orig1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1440" y="3254922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wis721 Hv BT" panose="020B0804020202020204" pitchFamily="34" charset="0"/>
              </a:rPr>
              <a:t>orig2</a:t>
            </a:r>
          </a:p>
        </p:txBody>
      </p:sp>
      <p:sp>
        <p:nvSpPr>
          <p:cNvPr id="50" name="TextBox 49"/>
          <p:cNvSpPr txBox="1"/>
          <p:nvPr/>
        </p:nvSpPr>
        <p:spPr>
          <a:xfrm rot="728630">
            <a:off x="2780073" y="255819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p:cxnSp>
        <p:nvCxnSpPr>
          <p:cNvPr id="55" name="Straight Connector 54"/>
          <p:cNvCxnSpPr>
            <a:cxnSpLocks/>
            <a:stCxn id="48" idx="3"/>
          </p:cNvCxnSpPr>
          <p:nvPr/>
        </p:nvCxnSpPr>
        <p:spPr>
          <a:xfrm>
            <a:off x="2119593" y="2676156"/>
            <a:ext cx="1961446" cy="39328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49" idx="3"/>
          </p:cNvCxnSpPr>
          <p:nvPr/>
        </p:nvCxnSpPr>
        <p:spPr>
          <a:xfrm flipV="1">
            <a:off x="2119593" y="3069437"/>
            <a:ext cx="1961446" cy="416318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V="1">
            <a:off x="4081039" y="3039247"/>
            <a:ext cx="3967828" cy="3019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1"/>
          </p:cNvCxnSpPr>
          <p:nvPr/>
        </p:nvCxnSpPr>
        <p:spPr>
          <a:xfrm flipV="1">
            <a:off x="8048867" y="2677608"/>
            <a:ext cx="2054921" cy="358208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7" idx="1"/>
          </p:cNvCxnSpPr>
          <p:nvPr/>
        </p:nvCxnSpPr>
        <p:spPr>
          <a:xfrm>
            <a:off x="8048867" y="3035816"/>
            <a:ext cx="2054921" cy="451391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20861527">
            <a:off x="2780073" y="3335640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92250" y="2199931"/>
            <a:ext cx="299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Ganti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salah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satu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karakter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dari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>
                <a:latin typeface="Swis721 Hv BT" panose="020B0804020202020204" pitchFamily="34" charset="0"/>
              </a:rPr>
              <a:t>Orig1 </a:t>
            </a:r>
            <a:r>
              <a:rPr lang="en-US" sz="1200" dirty="0" err="1">
                <a:latin typeface="Swis721 Hv BT" panose="020B0804020202020204" pitchFamily="34" charset="0"/>
              </a:rPr>
              <a:t>atau</a:t>
            </a:r>
            <a:r>
              <a:rPr lang="en-US" sz="1200" dirty="0">
                <a:latin typeface="Swis721 Hv BT" panose="020B0804020202020204" pitchFamily="34" charset="0"/>
              </a:rPr>
              <a:t> orig2 </a:t>
            </a:r>
            <a:r>
              <a:rPr lang="en-US" sz="1200" dirty="0" err="1">
                <a:latin typeface="Swis721 Hv BT" panose="020B0804020202020204" pitchFamily="34" charset="0"/>
              </a:rPr>
              <a:t>dengan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Karakter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sebelum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atau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sesudahnya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Dalam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alfabet</a:t>
            </a:r>
            <a:endParaRPr lang="en-US" sz="1200" dirty="0">
              <a:latin typeface="Swis721 Hv BT" panose="020B08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141441" y="4214024"/>
                <a:ext cx="3646460" cy="791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p/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41" y="4214024"/>
                <a:ext cx="3646460" cy="791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141440" y="5313239"/>
                <a:ext cx="4094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40" y="5313239"/>
                <a:ext cx="4094198" cy="276999"/>
              </a:xfrm>
              <a:prstGeom prst="rect">
                <a:avLst/>
              </a:prstGeom>
              <a:blipFill>
                <a:blip r:embed="rId4"/>
                <a:stretch>
                  <a:fillRect l="-744" t="-4444" r="-16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>
            <a:off x="6007100" y="4214024"/>
            <a:ext cx="0" cy="1564476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13500" y="4496949"/>
            <a:ext cx="544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wis721 BT" panose="020B0504020202020204" pitchFamily="34" charset="0"/>
              </a:rPr>
              <a:t>Diberikan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b="1" i="1" dirty="0">
                <a:latin typeface="Swis721 BT" panose="020B0504020202020204" pitchFamily="34" charset="0"/>
              </a:rPr>
              <a:t>ad1</a:t>
            </a:r>
            <a:r>
              <a:rPr lang="en-US" dirty="0">
                <a:latin typeface="Swis721 BT" panose="020B0504020202020204" pitchFamily="34" charset="0"/>
              </a:rPr>
              <a:t>, </a:t>
            </a:r>
            <a:r>
              <a:rPr lang="en-US" b="1" i="1" dirty="0">
                <a:latin typeface="Swis721 BT" panose="020B0504020202020204" pitchFamily="34" charset="0"/>
              </a:rPr>
              <a:t>ad2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b="1" i="1" dirty="0">
                <a:latin typeface="Swis721 BT" panose="020B0504020202020204" pitchFamily="34" charset="0"/>
              </a:rPr>
              <a:t>X</a:t>
            </a:r>
            <a:r>
              <a:rPr lang="en-US" dirty="0">
                <a:latin typeface="Swis721 BT" panose="020B0504020202020204" pitchFamily="34" charset="0"/>
              </a:rPr>
              <a:t>.</a:t>
            </a:r>
          </a:p>
          <a:p>
            <a:r>
              <a:rPr lang="en-US" dirty="0" err="1">
                <a:latin typeface="Swis721 BT" panose="020B0504020202020204" pitchFamily="34" charset="0"/>
              </a:rPr>
              <a:t>Tentukan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banyak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kombinasi</a:t>
            </a:r>
            <a:r>
              <a:rPr lang="en-US" dirty="0">
                <a:latin typeface="Swis721 BT" panose="020B0504020202020204" pitchFamily="34" charset="0"/>
              </a:rPr>
              <a:t> string </a:t>
            </a:r>
            <a:r>
              <a:rPr lang="en-US" b="1" i="1" dirty="0">
                <a:latin typeface="Swis721 BT" panose="020B0504020202020204" pitchFamily="34" charset="0"/>
              </a:rPr>
              <a:t>orig1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err="1">
                <a:latin typeface="Swis721 BT" panose="020B0504020202020204" pitchFamily="34" charset="0"/>
              </a:rPr>
              <a:t>dan</a:t>
            </a:r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b="1" i="1" dirty="0">
                <a:latin typeface="Swis721 BT" panose="020B0504020202020204" pitchFamily="34" charset="0"/>
              </a:rPr>
              <a:t>orig2</a:t>
            </a:r>
            <a:r>
              <a:rPr lang="en-US" dirty="0">
                <a:latin typeface="Swis721 BT" panose="020B0504020202020204" pitchFamily="34" charset="0"/>
              </a:rPr>
              <a:t> yang </a:t>
            </a:r>
            <a:r>
              <a:rPr lang="en-US" dirty="0" err="1">
                <a:latin typeface="Swis721 BT" panose="020B0504020202020204" pitchFamily="34" charset="0"/>
              </a:rPr>
              <a:t>mungkin</a:t>
            </a:r>
            <a:r>
              <a:rPr lang="en-US" dirty="0">
                <a:latin typeface="Swis721 B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63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RUMUSAN MASALAH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2870200"/>
            <a:ext cx="10549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Penerapan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meet in the middle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dynamic programming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sebagai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pendekatan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menyelesaikan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klasik</a:t>
            </a:r>
            <a:r>
              <a:rPr lang="en-US" sz="2000" dirty="0">
                <a:latin typeface="Swis721 BT" panose="020B0504020202020204" pitchFamily="34" charset="0"/>
              </a:rPr>
              <a:t> SPOJ 9967 Playing With Words.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Pengimplementasian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desain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algoritma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didasari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oleh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metode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meet in the middle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dynamic programming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menyelesaikan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klasik</a:t>
            </a:r>
            <a:r>
              <a:rPr lang="en-US" sz="2000" dirty="0">
                <a:latin typeface="Swis721 BT" panose="020B0504020202020204" pitchFamily="34" charset="0"/>
              </a:rPr>
              <a:t> SPOJ 9967 Playing With Words.</a:t>
            </a:r>
          </a:p>
        </p:txBody>
      </p:sp>
    </p:spTree>
    <p:extLst>
      <p:ext uri="{BB962C8B-B14F-4D97-AF65-F5344CB8AC3E}">
        <p14:creationId xmlns:p14="http://schemas.microsoft.com/office/powerpoint/2010/main" val="337661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BATASAN MASALAH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13 </a:t>
            </a:r>
            <a:r>
              <a:rPr lang="en-US" sz="1600" dirty="0" err="1">
                <a:latin typeface="Swis721 Cn BT" panose="020B0506020202030204" pitchFamily="34" charset="0"/>
              </a:rPr>
              <a:t>Juni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2" name="Oval 1"/>
          <p:cNvSpPr/>
          <p:nvPr/>
        </p:nvSpPr>
        <p:spPr>
          <a:xfrm>
            <a:off x="5910471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44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75774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192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>
            <a:off x="61887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2627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6"/>
            <a:endCxn id="13" idx="2"/>
          </p:cNvCxnSpPr>
          <p:nvPr/>
        </p:nvCxnSpPr>
        <p:spPr>
          <a:xfrm>
            <a:off x="10197549" y="1371600"/>
            <a:ext cx="1378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8627" y="1570715"/>
            <a:ext cx="167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LATAR BELAKANG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3321" y="1576386"/>
            <a:ext cx="194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RUMUSAN MASALAH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26" y="1576386"/>
            <a:ext cx="18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BATASAN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6150" y="1576386"/>
            <a:ext cx="85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TUJUAN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600" y="2870200"/>
            <a:ext cx="10549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Swis721 BT" panose="020B0504020202020204" pitchFamily="34" charset="0"/>
              </a:rPr>
              <a:t>Implementasi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algoritma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menggunakan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bahasa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pemrograman</a:t>
            </a:r>
            <a:r>
              <a:rPr lang="en-US" sz="2000" dirty="0">
                <a:latin typeface="Swis721 BT" panose="020B0504020202020204" pitchFamily="34" charset="0"/>
              </a:rPr>
              <a:t> C++.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Swis721 BT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Swis721 BT" panose="020B0504020202020204" pitchFamily="34" charset="0"/>
              </a:rPr>
              <a:t>Dataset yang </a:t>
            </a:r>
            <a:r>
              <a:rPr lang="en-US" sz="2000" dirty="0" err="1">
                <a:latin typeface="Swis721 BT" panose="020B0504020202020204" pitchFamily="34" charset="0"/>
              </a:rPr>
              <a:t>digunakan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menguji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algoritma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telah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dirancang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adalah</a:t>
            </a:r>
            <a:r>
              <a:rPr lang="en-US" sz="2000" dirty="0">
                <a:latin typeface="Swis721 BT" panose="020B0504020202020204" pitchFamily="34" charset="0"/>
              </a:rPr>
              <a:t> dataset </a:t>
            </a:r>
            <a:r>
              <a:rPr lang="en-US" sz="2000" dirty="0" err="1">
                <a:latin typeface="Swis721 BT" panose="020B0504020202020204" pitchFamily="34" charset="0"/>
              </a:rPr>
              <a:t>pada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klasik</a:t>
            </a:r>
            <a:r>
              <a:rPr lang="en-US" sz="2000" dirty="0">
                <a:latin typeface="Swis721 BT" panose="020B0504020202020204" pitchFamily="34" charset="0"/>
              </a:rPr>
              <a:t> SPOJ 9967 Playing With Words.</a:t>
            </a:r>
          </a:p>
        </p:txBody>
      </p:sp>
    </p:spTree>
    <p:extLst>
      <p:ext uri="{BB962C8B-B14F-4D97-AF65-F5344CB8AC3E}">
        <p14:creationId xmlns:p14="http://schemas.microsoft.com/office/powerpoint/2010/main" val="4582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1029</Words>
  <Application>Microsoft Office PowerPoint</Application>
  <PresentationFormat>Widescreen</PresentationFormat>
  <Paragraphs>243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Futura Md BT</vt:lpstr>
      <vt:lpstr>Swis721 BlkCn BT</vt:lpstr>
      <vt:lpstr>Swis721 BT</vt:lpstr>
      <vt:lpstr>Swis721 Cn BT</vt:lpstr>
      <vt:lpstr>Swis721 Hv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DEWANGGA W WINARDI</dc:creator>
  <cp:lastModifiedBy>DEWANGGA W WINARDI</cp:lastModifiedBy>
  <cp:revision>94</cp:revision>
  <dcterms:created xsi:type="dcterms:W3CDTF">2017-06-10T05:06:41Z</dcterms:created>
  <dcterms:modified xsi:type="dcterms:W3CDTF">2017-06-11T16:30:56Z</dcterms:modified>
</cp:coreProperties>
</file>