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64" r:id="rId11"/>
    <p:sldId id="265" r:id="rId12"/>
    <p:sldId id="266" r:id="rId13"/>
    <p:sldId id="267" r:id="rId14"/>
    <p:sldId id="273" r:id="rId15"/>
    <p:sldId id="268" r:id="rId16"/>
    <p:sldId id="274" r:id="rId17"/>
    <p:sldId id="271" r:id="rId18"/>
    <p:sldId id="275" r:id="rId19"/>
    <p:sldId id="269" r:id="rId20"/>
    <p:sldId id="276" r:id="rId21"/>
    <p:sldId id="270" r:id="rId22"/>
    <p:sldId id="277" r:id="rId23"/>
    <p:sldId id="272" r:id="rId24"/>
    <p:sldId id="278" r:id="rId25"/>
    <p:sldId id="279" r:id="rId26"/>
    <p:sldId id="280" r:id="rId27"/>
    <p:sldId id="281" r:id="rId28"/>
    <p:sldId id="288" r:id="rId29"/>
    <p:sldId id="289" r:id="rId30"/>
    <p:sldId id="290" r:id="rId31"/>
    <p:sldId id="291" r:id="rId32"/>
    <p:sldId id="292" r:id="rId33"/>
    <p:sldId id="282" r:id="rId34"/>
    <p:sldId id="285" r:id="rId35"/>
    <p:sldId id="286" r:id="rId36"/>
    <p:sldId id="287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66" d="100"/>
          <a:sy n="66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A6F-BD39-49A2-80EA-E90C7C6D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097D3-1284-4448-AE36-5550B454B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D4CCA-CCFD-4917-985A-51397F5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E01A-52B2-4A94-8527-45E4A3E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99C2-E2A0-48DC-B43F-3FCA8CDE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B236-01EC-450C-A60D-6404597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71406-5583-403D-B4BD-CF6383C0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E282-4203-4776-94DE-4A4545E1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D2D9-5921-4131-9A75-F2E53348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A9BA-6334-4377-AB3D-A4CE01E1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500FE-4CAF-4B92-BF1B-99B9A509A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B33B9-7A4A-4711-B720-12C60369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E513-9FC2-4E43-BCA5-2D9560C9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5033-9C3C-4692-ADA4-1F21090D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9F56-EE95-482F-83A9-3257AD46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FD42-7721-4A17-816C-AB102C58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17ED-7260-472A-A9F9-B25D08E5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A3D4-537A-4F53-840E-DAD18442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AEBB-128B-4EDD-BA60-D5DCA4C6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0AFB-F3A2-4AB3-807A-4CAF6017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15FF-E05F-42E4-997E-DB05FA88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B57D-D5CC-41BA-9941-80C1363A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3826-1C62-4922-8F51-4AE63802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A4AB-5660-45D6-9C31-09B53B8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3526-3A44-498D-82E8-D4C1221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7790-87FA-4236-8C46-5960BDA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3CEA-3F01-4000-AC37-284200A7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92274-9AF3-499F-9A45-7C8D5C848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FD3A-B98B-45FB-94A3-108CD63A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CF5B-A393-4A00-81BE-7E93A0B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192E-281D-4A5A-BD24-73EE71A5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C70-8143-47D0-8498-E84CA867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D3F6-0A4A-4470-9499-C3BC45ED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AC14-B12D-42AE-BC89-AD95F835A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CDC83-E03B-43F7-971A-01630C1B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A48EF-2CBD-49FF-BB81-F3A26D54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7C93C-FCF5-442B-A37E-DCDD0F0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A216F-7E7C-41A5-A76A-13DEEE9B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54541-408C-48A6-BEEC-91D6A953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301B-F335-47EA-85F5-E440ADC3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6A78D-4AED-4392-B432-6433DB71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1D7B7-D85E-4E91-B8FA-419E418A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B163F-7678-48A4-9DAD-EE49332B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0D2F2-8FBE-4B0C-8651-CDEC34DC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75FAA-D456-4BC0-BCD2-E07A5B50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BC14-C3F9-420D-A0E2-BA68482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C60B-CD01-4564-B2B9-A3199CE0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23A6-4918-4BF8-B06E-04EBE680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F5FA-92DC-4500-9783-B0E3804D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090C-0562-4E53-90BF-56EB9DAF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9499-E5A3-484A-9E59-9B443B4E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5E36-58BF-4F3A-B045-9C1FCCE0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F311-AA53-418D-B92B-864E1AC2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0428D-26CE-47F9-993F-4E0AB8CAF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2359-A3E8-45B7-B48E-9DBA85D5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8704F-3828-4D6F-AE4B-F25DD539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4D3D-206F-4F88-8206-4D009D5A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F100-9ED5-4FFE-BC14-2D58A9B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4091E-FBDD-415E-9493-6325DDB3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0D27D-F657-41D9-A477-1EB8A4E9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CD93-7BB2-4DA7-AE19-BA0C00AF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3C2F-6C21-4192-B010-6099D75568F6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91C4-7B2B-4224-B53D-BF3A1B837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8106-0D87-4E88-829C-59FF7EDF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11AC7-2959-4119-A5EE-4CB7A309C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ts.ac.id/files/images/lambang-its-color-std.png">
            <a:extLst>
              <a:ext uri="{FF2B5EF4-FFF2-40B4-BE49-F238E27FC236}">
                <a16:creationId xmlns:a16="http://schemas.microsoft.com/office/drawing/2014/main" id="{FB0C9A3D-B20C-43EF-81EE-607EDA32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42" y="1163464"/>
            <a:ext cx="4663592" cy="466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5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Algoritma</a:t>
            </a:r>
            <a:endParaRPr lang="en-US" sz="32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1008205" y="5360641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Swis721 BT" panose="020B0504020202020204" pitchFamily="34" charset="0"/>
              </a:rPr>
              <a:t>Proses di </a:t>
            </a:r>
            <a:r>
              <a:rPr lang="en-US" sz="3200" dirty="0" err="1">
                <a:latin typeface="Swis721 BT" panose="020B0504020202020204" pitchFamily="34" charset="0"/>
              </a:rPr>
              <a:t>atas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merupakan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algoritma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menyelesaikan</a:t>
            </a:r>
            <a:r>
              <a:rPr lang="en-US" sz="3200" dirty="0">
                <a:latin typeface="Swis721 BT" panose="020B0504020202020204" pitchFamily="34" charset="0"/>
              </a:rPr>
              <a:t> problem yang </a:t>
            </a:r>
            <a:r>
              <a:rPr lang="en-US" sz="3200" dirty="0" err="1">
                <a:latin typeface="Swis721 BT" panose="020B0504020202020204" pitchFamily="34" charset="0"/>
              </a:rPr>
              <a:t>diberikan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3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5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latin typeface="Swis721 BT" panose="020B0504020202020204" pitchFamily="34" charset="0"/>
              </a:rPr>
              <a:t>akhir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adalah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jumlah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dari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jawaban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kedua</a:t>
            </a:r>
            <a:r>
              <a:rPr lang="en-US" sz="1400" dirty="0">
                <a:latin typeface="Swis721 BT" panose="020B0504020202020204" pitchFamily="34" charset="0"/>
              </a:rPr>
              <a:t> </a:t>
            </a:r>
            <a:r>
              <a:rPr lang="en-US" sz="1400" dirty="0" err="1"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7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8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5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3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Mari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kita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ilustrasikan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contoh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penyelesaian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kasus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dimana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l="-693" t="-6780" r="-751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8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Kita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masing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3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37257B-92D7-4A68-B234-FB4078A4B494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37257B-92D7-4A68-B234-FB4078A4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35008C-CFC8-4656-892F-F6352D88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333685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D35008C-CFC8-4656-892F-F6352D884A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5333685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21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Kita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sekali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masing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2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63E8D-C282-4663-AE2A-DF360E736C0D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63E8D-C282-4663-AE2A-DF360E73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1114078-160D-4812-9CF0-2A1A1B65F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28188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1114078-160D-4812-9CF0-2A1A1B65F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281881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2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299086"/>
                <a:ext cx="10549550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err="1">
                    <a:latin typeface="Swis721 BT" panose="020B0504020202020204" pitchFamily="34" charset="0"/>
                  </a:rPr>
                  <a:t>Hitung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seluruh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yang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299086"/>
                <a:ext cx="10549550" cy="1200329"/>
              </a:xfrm>
              <a:prstGeom prst="rect">
                <a:avLst/>
              </a:prstGeom>
              <a:blipFill>
                <a:blip r:embed="rId2"/>
                <a:stretch>
                  <a:fillRect l="-116" t="-3553" r="-116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2881E8-D9A7-4F8C-B1A3-299B55FB55D7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2881E8-D9A7-4F8C-B1A3-299B55FB5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B9E2D5F-2C00-40E6-B988-5B9BFEE89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440430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B9E2D5F-2C00-40E6-B988-5B9BFEE89C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0440430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333" r="-397289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333" r="-3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333" r="-2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333" r="-1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254098" r="-397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254098" r="-3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254098" r="-2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254098" r="-1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254098" r="-91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54098" r="-397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54098" r="-3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54098" r="-2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54098" r="-1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354098" r="-91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454098" r="-9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17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Kita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sekali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masing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7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616DC-5EE3-4800-876A-E8BC05CB4F93}"/>
              </a:ext>
            </a:extLst>
          </p:cNvPr>
          <p:cNvSpPr txBox="1"/>
          <p:nvPr/>
        </p:nvSpPr>
        <p:spPr>
          <a:xfrm>
            <a:off x="1048328" y="1724760"/>
            <a:ext cx="10095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Futura Md BT" panose="020B0602020204020303" pitchFamily="34" charset="0"/>
              </a:rPr>
              <a:t>DESAIN, ANALISIS DAN IMPLEMENTASI ALGORITMA KOMPUTASI STRING DENGAN METODE DYNAMIC PROGRAMMING DAN MEET IN THE MIDDLE  PADA PERMASALAHAN KLASIK SPOJ 9967 PLAYING WITH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DA15-6E28-4CBE-B332-D1D12580ED05}"/>
              </a:ext>
            </a:extLst>
          </p:cNvPr>
          <p:cNvSpPr txBox="1"/>
          <p:nvPr/>
        </p:nvSpPr>
        <p:spPr>
          <a:xfrm>
            <a:off x="607819" y="5026349"/>
            <a:ext cx="49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Penyusun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Dewangga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Winasforcepta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Winardi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NRP: 5113100098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21D87-9123-44D4-9880-BA020A8DBC25}"/>
              </a:ext>
            </a:extLst>
          </p:cNvPr>
          <p:cNvSpPr txBox="1"/>
          <p:nvPr/>
        </p:nvSpPr>
        <p:spPr>
          <a:xfrm>
            <a:off x="7397087" y="5026349"/>
            <a:ext cx="43680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Pembimbing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Tugas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Akhir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:</a:t>
            </a:r>
          </a:p>
          <a:p>
            <a:pPr algn="r"/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Rully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Soelaiman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S.Kom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.,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M.Kom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NIP: 197002131994021001</a:t>
            </a: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Ir. F. X.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Arunanto</a:t>
            </a:r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M.Sc</a:t>
            </a:r>
            <a:endParaRPr lang="en-US" sz="2000" dirty="0">
              <a:solidFill>
                <a:srgbClr val="333333"/>
              </a:solidFill>
              <a:latin typeface="Futura Md BT" panose="020B0602020204020303" pitchFamily="34" charset="0"/>
            </a:endParaRPr>
          </a:p>
          <a:p>
            <a:pPr algn="r"/>
            <a:r>
              <a:rPr lang="en-US" sz="2000" dirty="0">
                <a:solidFill>
                  <a:srgbClr val="333333"/>
                </a:solidFill>
                <a:latin typeface="Futura Md BT" panose="020B0602020204020303" pitchFamily="34" charset="0"/>
              </a:rPr>
              <a:t>195701011983031004</a:t>
            </a:r>
          </a:p>
        </p:txBody>
      </p:sp>
    </p:spTree>
    <p:extLst>
      <p:ext uri="{BB962C8B-B14F-4D97-AF65-F5344CB8AC3E}">
        <p14:creationId xmlns:p14="http://schemas.microsoft.com/office/powerpoint/2010/main" val="300861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16451A-A770-4247-8C90-6B93EF78A1B7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16451A-A770-4247-8C90-6B93EF78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AB6678-B369-4E41-82D9-6D06BC36E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075088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FAB6678-B369-4E41-82D9-6D06BC36E7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8075088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9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Kita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cari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untuk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masing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360641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913FF-BC2A-435C-8BC3-1A9606103A09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2913FF-BC2A-435C-8BC3-1A960610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7D392C1-D29A-41B9-986C-27F52FCED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426278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𝒋𝒖𝒎𝒍𝒂𝒉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7D392C1-D29A-41B9-986C-27F52FCED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426278"/>
                  </p:ext>
                </p:extLst>
              </p:nvPr>
            </p:nvGraphicFramePr>
            <p:xfrm>
              <a:off x="1154293" y="2792914"/>
              <a:ext cx="4323301" cy="1107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0945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152356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667" r="-994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667" r="-567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000" r="-994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100000" r="-56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000" r="-994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16" t="-200000" r="-56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74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1008205" y="5299086"/>
                <a:ext cx="10549550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err="1">
                    <a:latin typeface="Swis721 BT" panose="020B0504020202020204" pitchFamily="34" charset="0"/>
                  </a:rPr>
                  <a:t>Hitung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seluruh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dengan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yang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dikalikan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24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 tanpa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:r>
                  <a:rPr lang="en-US" sz="2400" dirty="0" err="1">
                    <a:latin typeface="Swis721 BT" panose="020B0504020202020204" pitchFamily="34" charset="0"/>
                  </a:rPr>
                  <a:t>jarak</a:t>
                </a:r>
                <a:r>
                  <a:rPr lang="en-US" sz="24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05" y="5299086"/>
                <a:ext cx="10549550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5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6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7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8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9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8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847DAA-0051-48D2-9F8F-95A3A54CE7C6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847DAA-0051-48D2-9F8F-95A3A54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3D8F16C-3915-4064-A8C9-CE6A54401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249098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3D8F16C-3915-4064-A8C9-CE6A54401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249098"/>
                  </p:ext>
                </p:extLst>
              </p:nvPr>
            </p:nvGraphicFramePr>
            <p:xfrm>
              <a:off x="1154291" y="2792914"/>
              <a:ext cx="10043589" cy="2026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333" r="-397289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333" r="-3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333" r="-2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333" r="-100912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254098" r="-3972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254098" r="-3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254098" r="-2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254098" r="-1009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254098" r="-91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54098" r="-3972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54098" r="-3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54098" r="-2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54098" r="-1009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354098" r="-91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454098" r="-9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98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1008205" y="5668418"/>
            <a:ext cx="105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err="1">
                <a:latin typeface="Swis721 BT" panose="020B0504020202020204" pitchFamily="34" charset="0"/>
              </a:rPr>
              <a:t>Jumlahkan</a:t>
            </a:r>
            <a:r>
              <a:rPr lang="en-US" sz="2400" dirty="0">
                <a:latin typeface="Swis721 BT" panose="020B0504020202020204" pitchFamily="34" charset="0"/>
              </a:rPr>
              <a:t> </a:t>
            </a:r>
            <a:r>
              <a:rPr lang="en-US" sz="2400" dirty="0" err="1">
                <a:latin typeface="Swis721 BT" panose="020B0504020202020204" pitchFamily="34" charset="0"/>
              </a:rPr>
              <a:t>hasil</a:t>
            </a:r>
            <a:r>
              <a:rPr lang="en-US" sz="2400" dirty="0">
                <a:latin typeface="Swis721 BT" panose="020B0504020202020204" pitchFamily="34" charset="0"/>
              </a:rPr>
              <a:t> </a:t>
            </a:r>
            <a:r>
              <a:rPr lang="en-US" sz="2400" dirty="0" err="1">
                <a:latin typeface="Swis721 BT" panose="020B0504020202020204" pitchFamily="34" charset="0"/>
              </a:rPr>
              <a:t>keduanya</a:t>
            </a:r>
            <a:r>
              <a:rPr lang="en-US" sz="2400" dirty="0">
                <a:latin typeface="Swis721 BT" panose="020B05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/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1321B1-24F8-4048-99F9-20899B94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79" y="514053"/>
                <a:ext cx="971550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/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23003C-B238-4EFD-BA64-741032549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1" y="1426916"/>
                <a:ext cx="2942850" cy="1169551"/>
              </a:xfrm>
              <a:prstGeom prst="rect">
                <a:avLst/>
              </a:prstGeom>
              <a:blipFill>
                <a:blip r:embed="rId3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/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F20C7A-40A8-4979-B0D3-BCF182F95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29" y="1426916"/>
                <a:ext cx="2944051" cy="1169551"/>
              </a:xfrm>
              <a:prstGeom prst="rect">
                <a:avLst/>
              </a:prstGeom>
              <a:blipFill>
                <a:blip r:embed="rId4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/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37BC5A-3BBC-48B9-B4B3-15DFCD3F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11" y="2918235"/>
                <a:ext cx="4164036" cy="1384995"/>
              </a:xfrm>
              <a:prstGeom prst="rect">
                <a:avLst/>
              </a:prstGeom>
              <a:blipFill>
                <a:blip r:embed="rId5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4304C72-FCA2-4257-9BEE-4729ABC1DA7D}"/>
              </a:ext>
            </a:extLst>
          </p:cNvPr>
          <p:cNvSpPr txBox="1"/>
          <p:nvPr/>
        </p:nvSpPr>
        <p:spPr>
          <a:xfrm>
            <a:off x="4463936" y="4514255"/>
            <a:ext cx="4164036" cy="523220"/>
          </a:xfrm>
          <a:prstGeom prst="rect">
            <a:avLst/>
          </a:prstGeom>
          <a:ln w="19050">
            <a:solidFill>
              <a:srgbClr val="0486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Jawaban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akhir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jawaban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kedua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Swis721 BT" panose="020B0504020202020204" pitchFamily="34" charset="0"/>
              </a:rPr>
              <a:t>submasalah</a:t>
            </a:r>
            <a:r>
              <a:rPr lang="en-US" sz="1400" dirty="0">
                <a:solidFill>
                  <a:schemeClr val="tx1"/>
                </a:solidFill>
                <a:latin typeface="Swis721 BT" panose="020B0504020202020204" pitchFamily="34" charset="0"/>
              </a:rPr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AA546-817E-479D-9233-5BE919E27FF9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1761486" y="1252717"/>
            <a:ext cx="4784468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1FF27F-5749-42BB-B3CB-52F500089F4E}"/>
              </a:ext>
            </a:extLst>
          </p:cNvPr>
          <p:cNvCxnSpPr>
            <a:cxnSpLocks/>
            <a:stCxn id="23" idx="2"/>
            <a:endCxn id="38" idx="0"/>
          </p:cNvCxnSpPr>
          <p:nvPr/>
        </p:nvCxnSpPr>
        <p:spPr>
          <a:xfrm flipH="1">
            <a:off x="4810955" y="1252717"/>
            <a:ext cx="1734999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871E3C-DE87-4E74-AB5B-4716F6B5F73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761486" y="2596467"/>
            <a:ext cx="1726943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B446F0-DEC9-4DF3-9B7A-77C57AA225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488429" y="2596467"/>
            <a:ext cx="1322526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80877-1CDD-46A0-A386-69F6324DC28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488429" y="4303230"/>
            <a:ext cx="3057525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/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1B0915-A561-4AA9-8CE3-3A295455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54" y="1426916"/>
                <a:ext cx="2900571" cy="1169551"/>
              </a:xfrm>
              <a:prstGeom prst="rect">
                <a:avLst/>
              </a:prstGeom>
              <a:blipFill>
                <a:blip r:embed="rId6"/>
                <a:stretch>
                  <a:fillRect t="-513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/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cari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tanpa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memiliki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terhadap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AB5242-7451-4C4C-913F-3C70F20A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44" y="1426916"/>
                <a:ext cx="2517012" cy="1169551"/>
              </a:xfrm>
              <a:prstGeom prst="rect">
                <a:avLst/>
              </a:prstGeom>
              <a:blipFill>
                <a:blip r:embed="rId7"/>
                <a:stretch>
                  <a:fillRect t="-513" r="-481" b="-3590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/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ln w="19050">
                <a:solidFill>
                  <a:srgbClr val="0486C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Untuk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setiap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,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Tambahkan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jawaban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akhir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dengan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yang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dikalikan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jumlah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kombinasi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tanpa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operasi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replace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dengan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jarak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terhadap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  <a:latin typeface="Swis721 BT" panose="020B05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8C6E38-0F88-4E3B-B017-099ECF07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553" y="2918235"/>
                <a:ext cx="4164036" cy="1384995"/>
              </a:xfrm>
              <a:prstGeom prst="rect">
                <a:avLst/>
              </a:prstGeom>
              <a:blipFill>
                <a:blip r:embed="rId8"/>
                <a:stretch>
                  <a:fillRect t="-435" b="-2609"/>
                </a:stretch>
              </a:blipFill>
              <a:ln w="19050">
                <a:solidFill>
                  <a:srgbClr val="0486C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FB7D0E-4A0E-458B-99B5-E965022392B1}"/>
              </a:ext>
            </a:extLst>
          </p:cNvPr>
          <p:cNvCxnSpPr>
            <a:cxnSpLocks/>
            <a:stCxn id="23" idx="2"/>
            <a:endCxn id="46" idx="0"/>
          </p:cNvCxnSpPr>
          <p:nvPr/>
        </p:nvCxnSpPr>
        <p:spPr>
          <a:xfrm>
            <a:off x="6545954" y="1252717"/>
            <a:ext cx="145028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E21242-5B49-42F0-B3FA-CECA3277E204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>
            <a:off x="6545954" y="1252717"/>
            <a:ext cx="4265096" cy="174199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615B2C-0E11-4937-A3B5-B28A77EF6323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7996240" y="2596467"/>
            <a:ext cx="1293331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59F87D-026C-47DE-8CF7-C747D75C2B9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9289571" y="2596467"/>
            <a:ext cx="1521479" cy="321768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5C2A38-5F86-4C19-ADC5-08A2A5E0BE8B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6545954" y="4303230"/>
            <a:ext cx="2743617" cy="211025"/>
          </a:xfrm>
          <a:prstGeom prst="straightConnector1">
            <a:avLst/>
          </a:prstGeom>
          <a:ln w="19050">
            <a:solidFill>
              <a:srgbClr val="0486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5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C0911-33E0-4EBF-B4E0-9EA1A67D209A}"/>
                  </a:ext>
                </a:extLst>
              </p:cNvPr>
              <p:cNvSpPr txBox="1"/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Terdapat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kombinasi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string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dan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yang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err="1">
                        <a:latin typeface="Swis721 BT" panose="020B0504020202020204" pitchFamily="34" charset="0"/>
                      </a:rPr>
                      <m:t>mungkin</m:t>
                    </m:r>
                    <m:r>
                      <m:rPr>
                        <m:nor/>
                      </m:rPr>
                      <a:rPr lang="en-US" sz="2000" dirty="0">
                        <a:latin typeface="Swis721 BT" panose="020B050402020202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CC0911-33E0-4EBF-B4E0-9EA1A67D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99" y="2203320"/>
                <a:ext cx="10549550" cy="400110"/>
              </a:xfrm>
              <a:prstGeom prst="rect">
                <a:avLst/>
              </a:prstGeom>
              <a:blipFill>
                <a:blip r:embed="rId2"/>
                <a:stretch>
                  <a:fillRect l="-520" t="-3030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A87F1-B5FA-46CD-88F3-9A9C3F54C8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25015"/>
                  </p:ext>
                </p:extLst>
              </p:nvPr>
            </p:nvGraphicFramePr>
            <p:xfrm>
              <a:off x="1154291" y="2792914"/>
              <a:ext cx="10043589" cy="2768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𝒅𝒊𝒔𝒕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</a:p>
                        <a:p>
                          <a:pPr algn="ctr"/>
                          <a:r>
                            <a:rPr lang="en-US" b="1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kombinasi</a:t>
                          </a:r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string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𝒐𝒓𝒊𝒈</m:t>
                              </m:r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endParaRPr lang="en-US" b="1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D7A87F1-B5FA-46CD-88F3-9A9C3F54C8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25015"/>
                  </p:ext>
                </p:extLst>
              </p:nvPr>
            </p:nvGraphicFramePr>
            <p:xfrm>
              <a:off x="1154291" y="2792914"/>
              <a:ext cx="10043589" cy="27686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022573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120726189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4205358788"/>
                        </a:ext>
                      </a:extLst>
                    </a:gridCol>
                    <a:gridCol w="2005254">
                      <a:extLst>
                        <a:ext uri="{9D8B030D-6E8A-4147-A177-3AD203B41FA5}">
                          <a16:colId xmlns:a16="http://schemas.microsoft.com/office/drawing/2014/main" val="2568209399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333" r="-397289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333" r="-3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333" r="-2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333" r="-100912" b="-21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254098" r="-39728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254098" r="-3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254098" r="-2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254098" r="-1009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254098" r="-912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354098" r="-39728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354098" r="-3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354098" r="-2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354098" r="-10091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354098" r="-91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465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454098" r="-39728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454098" r="-3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454098" r="-2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454098" r="-10091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454098" r="-91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32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" t="-554098" r="-3972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16" t="-554098" r="-3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16" t="-554098" r="-2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16" t="-554098" r="-10091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554098" r="-91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494184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r"/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Jumlah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16" t="-654098" r="-91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9744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2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Relasi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Rekurens</a:t>
            </a:r>
            <a:endParaRPr lang="en-US" sz="32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𝑑𝑢𝑝𝑙𝑖𝑐𝑎𝑡𝑒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err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aseline="-250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bertugas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mencegah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tanpa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blipFill>
                <a:blip r:embed="rId2"/>
                <a:stretch>
                  <a:fillRect t="-4264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8DF18E7-B844-46FD-A8FB-E931E27F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84" y="609503"/>
            <a:ext cx="6762324" cy="2635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25545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Konsepnya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3200" dirty="0">
                    <a:latin typeface="Swis721 BT" panose="020B0504020202020204" pitchFamily="34" charset="0"/>
                  </a:rPr>
                  <a:t>: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Swis721 BT" panose="020B0504020202020204" pitchFamily="34" charset="0"/>
                  </a:rPr>
                  <a:t>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≠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𝑆𝑖𝑑𝑥+1</a:t>
                </a:r>
                <a:r>
                  <a:rPr lang="en-US" sz="3200" dirty="0">
                    <a:latin typeface="Swis721 BT" panose="020B0504020202020204" pitchFamily="34" charset="0"/>
                  </a:rPr>
                  <a:t>,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atau</a:t>
                </a:r>
                <a:endParaRPr lang="en-US" sz="3200" dirty="0">
                  <a:latin typeface="Swis721 BT" panose="020B0504020202020204" pitchFamily="34" charset="0"/>
                </a:endParaRP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Swis721 BT" panose="020B0504020202020204" pitchFamily="34" charset="0"/>
                  </a:rPr>
                  <a:t>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=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𝑆𝑖𝑑𝑥+1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𝑆𝑖𝑑𝑥+1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  <a:p>
                <a:pPr algn="ctr"/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2554545"/>
              </a:xfrm>
              <a:prstGeom prst="rect">
                <a:avLst/>
              </a:prstGeom>
              <a:blipFill>
                <a:blip r:embed="rId4"/>
                <a:stretch>
                  <a:fillRect l="-1156" t="-2625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23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𝑑𝑢𝑝𝑙𝑖𝑐𝑎𝑡𝑒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err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aseline="-250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bertugas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mencegah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dengan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blipFill>
                <a:blip r:embed="rId2"/>
                <a:stretch>
                  <a:fillRect t="-4264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30469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Konsepnya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3200" dirty="0">
                    <a:latin typeface="Swis721 BT" panose="020B0504020202020204" pitchFamily="34" charset="0"/>
                  </a:rPr>
                  <a:t>: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3200" dirty="0">
                    <a:latin typeface="Swis721 BT" panose="020B0504020202020204" pitchFamily="34" charset="0"/>
                  </a:rPr>
                  <a:t> 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+1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muncul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𝑆,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atau</a:t>
                </a:r>
                <a:endParaRPr lang="en-US" sz="3200" dirty="0">
                  <a:latin typeface="Swis721 BT" panose="020B0504020202020204" pitchFamily="34" charset="0"/>
                </a:endParaRP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3200" dirty="0">
                    <a:latin typeface="Swis721 BT" panose="020B0504020202020204" pitchFamily="34" charset="0"/>
                  </a:rPr>
                  <a:t> 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+1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index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terkecil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𝑆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  <a:p>
                <a:pPr algn="ctr"/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3046988"/>
              </a:xfrm>
              <a:prstGeom prst="rect">
                <a:avLst/>
              </a:prstGeom>
              <a:blipFill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0C7AC-D245-4974-9235-133C8B10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452" y="478433"/>
            <a:ext cx="6178588" cy="25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0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Berawal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problem di SPOJ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814ED-089E-4DB0-B97D-9B2ED03CE983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Dipublish</a:t>
            </a:r>
            <a:r>
              <a:rPr lang="en-US" sz="3200" dirty="0">
                <a:latin typeface="Swis721 BT" panose="020B0504020202020204" pitchFamily="34" charset="0"/>
              </a:rPr>
              <a:t> November 2011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92CE5-BE44-48AA-8B3D-D498CE963928}"/>
              </a:ext>
            </a:extLst>
          </p:cNvPr>
          <p:cNvSpPr txBox="1"/>
          <p:nvPr/>
        </p:nvSpPr>
        <p:spPr>
          <a:xfrm>
            <a:off x="642471" y="2831657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Hanya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terdapat</a:t>
            </a:r>
            <a:r>
              <a:rPr lang="en-US" sz="3200" dirty="0">
                <a:latin typeface="Swis721 BT" panose="020B0504020202020204" pitchFamily="34" charset="0"/>
              </a:rPr>
              <a:t> 3 user SPOJ yang </a:t>
            </a:r>
            <a:r>
              <a:rPr lang="en-US" sz="3200" dirty="0" err="1">
                <a:latin typeface="Swis721 BT" panose="020B0504020202020204" pitchFamily="34" charset="0"/>
              </a:rPr>
              <a:t>mendapatkan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i="1" dirty="0">
                <a:latin typeface="Swis721 BT" panose="020B0504020202020204" pitchFamily="34" charset="0"/>
              </a:rPr>
              <a:t>accepted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2A1C1-FF81-4D20-B8ED-9CBA3C0FBF07}"/>
              </a:ext>
            </a:extLst>
          </p:cNvPr>
          <p:cNvSpPr txBox="1"/>
          <p:nvPr/>
        </p:nvSpPr>
        <p:spPr>
          <a:xfrm>
            <a:off x="642471" y="2831657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Judul</a:t>
            </a:r>
            <a:r>
              <a:rPr lang="en-US" sz="3200" dirty="0">
                <a:latin typeface="Swis721 BT" panose="020B0504020202020204" pitchFamily="34" charset="0"/>
              </a:rPr>
              <a:t> problem: Playing with Words</a:t>
            </a:r>
          </a:p>
          <a:p>
            <a:pPr algn="ctr"/>
            <a:r>
              <a:rPr lang="en-US" sz="3200" dirty="0">
                <a:latin typeface="Swis721 BT" panose="020B0504020202020204" pitchFamily="34" charset="0"/>
              </a:rPr>
              <a:t>spoj.com/problems/PWORDS</a:t>
            </a:r>
          </a:p>
        </p:txBody>
      </p:sp>
    </p:spTree>
    <p:extLst>
      <p:ext uri="{BB962C8B-B14F-4D97-AF65-F5344CB8AC3E}">
        <p14:creationId xmlns:p14="http://schemas.microsoft.com/office/powerpoint/2010/main" val="38937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3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Fungsi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𝑑𝑢𝑝𝑙𝑖𝑐𝑎𝑡𝑒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𝑟𝑢𝑙𝑒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𝑚𝑎𝑠𝑘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baseline="-25000" dirty="0" err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aseline="-250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bertugas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mencegah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duplikasi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komputasi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dengan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operasi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i="1" dirty="0">
                    <a:latin typeface="Swis721 BT" panose="020B0504020202020204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baseline="-25000" dirty="0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1569660"/>
              </a:xfrm>
              <a:prstGeom prst="rect">
                <a:avLst/>
              </a:prstGeom>
              <a:blipFill>
                <a:blip r:embed="rId2"/>
                <a:stretch>
                  <a:fillRect t="-4264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/>
              <p:nvPr/>
            </p:nvSpPr>
            <p:spPr>
              <a:xfrm>
                <a:off x="655971" y="3391637"/>
                <a:ext cx="10549550" cy="30469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Konsepnya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memberikan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aturan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hanya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boleh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baseline="-25000" smtClean="0">
                        <a:latin typeface="Cambria Math" panose="02040503050406030204" pitchFamily="18" charset="0"/>
                      </a:rPr>
                      <m:t>𝑖𝑑𝑥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apabila</a:t>
                </a:r>
                <a:r>
                  <a:rPr lang="en-US" sz="3200" dirty="0">
                    <a:latin typeface="Swis721 BT" panose="020B0504020202020204" pitchFamily="34" charset="0"/>
                  </a:rPr>
                  <a:t>:</a:t>
                </a: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3200" dirty="0">
                    <a:latin typeface="Swis721 BT" panose="020B0504020202020204" pitchFamily="34" charset="0"/>
                  </a:rPr>
                  <a:t> 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-1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tidak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muncul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𝑆,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atau</a:t>
                </a:r>
                <a:endParaRPr lang="en-US" sz="3200" dirty="0">
                  <a:latin typeface="Swis721 BT" panose="020B0504020202020204" pitchFamily="34" charset="0"/>
                </a:endParaRPr>
              </a:p>
              <a:p>
                <a:pPr marL="457200" indent="-457200" algn="ctr">
                  <a:buFont typeface="Arial" panose="020B0604020202020204" pitchFamily="34" charset="0"/>
                  <a:buChar char="•"/>
                </a:pPr>
                <a:r>
                  <a:rPr lang="en-US" sz="3200" dirty="0" err="1">
                    <a:latin typeface="Swis721 BT" panose="020B0504020202020204" pitchFamily="34" charset="0"/>
                  </a:rPr>
                  <a:t>Karakter</a:t>
                </a:r>
                <a:r>
                  <a:rPr lang="en-US" sz="3200" dirty="0">
                    <a:latin typeface="Swis721 BT" panose="020B0504020202020204" pitchFamily="34" charset="0"/>
                  </a:rPr>
                  <a:t> 𝑆</a:t>
                </a:r>
                <a:r>
                  <a:rPr lang="en-US" sz="3200" baseline="-25000" dirty="0">
                    <a:latin typeface="Swis721 BT" panose="020B0504020202020204" pitchFamily="34" charset="0"/>
                  </a:rPr>
                  <a:t>𝑖𝑑𝑥</a:t>
                </a:r>
                <a:r>
                  <a:rPr lang="en-US" sz="3200" dirty="0">
                    <a:latin typeface="Swis721 BT" panose="020B0504020202020204" pitchFamily="34" charset="0"/>
                  </a:rPr>
                  <a:t>-1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index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terbesar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𝑆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dipilih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  <a:p>
                <a:pPr algn="ctr"/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BC9142-AB87-4E86-8788-A6F757AF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391637"/>
                <a:ext cx="10549550" cy="3046988"/>
              </a:xfrm>
              <a:prstGeom prst="rect">
                <a:avLst/>
              </a:prstGeom>
              <a:blipFill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8B988C-D2F4-420E-9265-C407B3D3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279" y="279823"/>
            <a:ext cx="6818934" cy="31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655971" y="3637858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F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menghitung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jumlah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kombinasi</a:t>
            </a:r>
            <a:r>
              <a:rPr lang="en-US" sz="3200" dirty="0">
                <a:latin typeface="Swis721 BT" panose="020B0504020202020204" pitchFamily="34" charset="0"/>
              </a:rPr>
              <a:t> string 𝑜𝑟𝑖𝑔.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C9142-AB87-4E86-8788-A6F757AFC941}"/>
              </a:ext>
            </a:extLst>
          </p:cNvPr>
          <p:cNvSpPr txBox="1"/>
          <p:nvPr/>
        </p:nvSpPr>
        <p:spPr>
          <a:xfrm>
            <a:off x="772085" y="3637858"/>
            <a:ext cx="1054955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F1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menentukan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apakah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state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F </a:t>
            </a:r>
            <a:r>
              <a:rPr lang="en-US" sz="3200" dirty="0" err="1">
                <a:latin typeface="Swis721 BT" panose="020B0504020202020204" pitchFamily="34" charset="0"/>
              </a:rPr>
              <a:t>memenuhi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syarat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dipanggil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tidak</a:t>
            </a:r>
            <a:r>
              <a:rPr lang="en-US" sz="3200" dirty="0">
                <a:latin typeface="Swis721 BT" panose="020B0504020202020204" pitchFamily="34" charset="0"/>
              </a:rPr>
              <a:t>.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utamanya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menghindari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duplikasi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BDFF0-BF4A-484D-9D4E-E5FFE308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71" y="908973"/>
            <a:ext cx="5664350" cy="201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6BB33-F792-40AD-A9DB-B97A4138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71" y="908973"/>
            <a:ext cx="6407060" cy="1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655971" y="3391637"/>
            <a:ext cx="10549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menghitung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jumlah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kombinasi</a:t>
            </a:r>
            <a:r>
              <a:rPr lang="en-US" sz="3200" dirty="0">
                <a:latin typeface="Swis721 BT" panose="020B0504020202020204" pitchFamily="34" charset="0"/>
              </a:rPr>
              <a:t> string 𝑜𝑟𝑖𝑔 </a:t>
            </a:r>
            <a:r>
              <a:rPr lang="en-US" sz="3200" dirty="0" err="1">
                <a:latin typeface="Swis721 BT" panose="020B0504020202020204" pitchFamily="34" charset="0"/>
              </a:rPr>
              <a:t>dengan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mempertimbankan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melakukan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operasi</a:t>
            </a:r>
            <a:r>
              <a:rPr lang="en-US" sz="3200" dirty="0">
                <a:latin typeface="Swis721 BT" panose="020B0504020202020204" pitchFamily="34" charset="0"/>
              </a:rPr>
              <a:t> replace.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C9142-AB87-4E86-8788-A6F757AFC941}"/>
              </a:ext>
            </a:extLst>
          </p:cNvPr>
          <p:cNvSpPr txBox="1"/>
          <p:nvPr/>
        </p:nvSpPr>
        <p:spPr>
          <a:xfrm>
            <a:off x="655971" y="3405776"/>
            <a:ext cx="10549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G1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menentukan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apakah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state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G, </a:t>
            </a:r>
            <a:r>
              <a:rPr lang="en-US" sz="3200" dirty="0" err="1">
                <a:latin typeface="Swis721 BT" panose="020B0504020202020204" pitchFamily="34" charset="0"/>
              </a:rPr>
              <a:t>ketika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memilih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tidak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melakukan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operasi</a:t>
            </a:r>
            <a:r>
              <a:rPr lang="en-US" sz="3200" dirty="0">
                <a:latin typeface="Swis721 BT" panose="020B0504020202020204" pitchFamily="34" charset="0"/>
              </a:rPr>
              <a:t> replace, valid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tidak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A39EB-63F4-4A21-89D8-BB7D414D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34" y="255560"/>
            <a:ext cx="5729824" cy="3121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5FA5C-B388-41AD-9D39-65C5A3166976}"/>
              </a:ext>
            </a:extLst>
          </p:cNvPr>
          <p:cNvSpPr txBox="1"/>
          <p:nvPr/>
        </p:nvSpPr>
        <p:spPr>
          <a:xfrm>
            <a:off x="655971" y="3490273"/>
            <a:ext cx="1054955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G2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menentukan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apakah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state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G, </a:t>
            </a:r>
            <a:r>
              <a:rPr lang="en-US" sz="3200" dirty="0" err="1">
                <a:latin typeface="Swis721 BT" panose="020B0504020202020204" pitchFamily="34" charset="0"/>
              </a:rPr>
              <a:t>ketika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memilih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melakukan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operasi</a:t>
            </a:r>
            <a:r>
              <a:rPr lang="en-US" sz="3200" dirty="0">
                <a:latin typeface="Swis721 BT" panose="020B0504020202020204" pitchFamily="34" charset="0"/>
              </a:rPr>
              <a:t> replace 𝑆</a:t>
            </a:r>
            <a:r>
              <a:rPr lang="en-US" sz="3200" baseline="-25000" dirty="0">
                <a:latin typeface="Swis721 BT" panose="020B0504020202020204" pitchFamily="34" charset="0"/>
              </a:rPr>
              <a:t>𝑖𝑑𝑥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menjadi</a:t>
            </a:r>
            <a:r>
              <a:rPr lang="en-US" sz="3200" dirty="0">
                <a:latin typeface="Swis721 BT" panose="020B0504020202020204" pitchFamily="34" charset="0"/>
              </a:rPr>
              <a:t> 𝑆</a:t>
            </a:r>
            <a:r>
              <a:rPr lang="en-US" sz="3200" baseline="-25000" dirty="0">
                <a:latin typeface="Swis721 BT" panose="020B0504020202020204" pitchFamily="34" charset="0"/>
              </a:rPr>
              <a:t>𝑖𝑑𝑥</a:t>
            </a:r>
            <a:r>
              <a:rPr lang="en-US" sz="3200" dirty="0">
                <a:latin typeface="Swis721 BT" panose="020B0504020202020204" pitchFamily="34" charset="0"/>
              </a:rPr>
              <a:t>+1, valid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tidak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6C08-1EE3-4EAE-88E6-054522729B76}"/>
              </a:ext>
            </a:extLst>
          </p:cNvPr>
          <p:cNvSpPr txBox="1"/>
          <p:nvPr/>
        </p:nvSpPr>
        <p:spPr>
          <a:xfrm>
            <a:off x="655971" y="3405776"/>
            <a:ext cx="1054955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G3 </a:t>
            </a:r>
            <a:r>
              <a:rPr lang="en-US" sz="3200" dirty="0" err="1">
                <a:latin typeface="Swis721 BT" panose="020B0504020202020204" pitchFamily="34" charset="0"/>
              </a:rPr>
              <a:t>adalah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menentukan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apakah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state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fungsi</a:t>
            </a:r>
            <a:r>
              <a:rPr lang="en-US" sz="3200" dirty="0">
                <a:latin typeface="Swis721 BT" panose="020B0504020202020204" pitchFamily="34" charset="0"/>
              </a:rPr>
              <a:t> G, </a:t>
            </a:r>
            <a:r>
              <a:rPr lang="en-US" sz="3200" dirty="0" err="1">
                <a:latin typeface="Swis721 BT" panose="020B0504020202020204" pitchFamily="34" charset="0"/>
              </a:rPr>
              <a:t>ketika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memilih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untuk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melakukan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operasi</a:t>
            </a:r>
            <a:r>
              <a:rPr lang="en-US" sz="3200" dirty="0">
                <a:latin typeface="Swis721 BT" panose="020B0504020202020204" pitchFamily="34" charset="0"/>
              </a:rPr>
              <a:t> replace 𝑆</a:t>
            </a:r>
            <a:r>
              <a:rPr lang="en-US" sz="3200" baseline="-25000" dirty="0">
                <a:latin typeface="Swis721 BT" panose="020B0504020202020204" pitchFamily="34" charset="0"/>
              </a:rPr>
              <a:t>𝑖𝑑𝑥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menjadi</a:t>
            </a:r>
            <a:r>
              <a:rPr lang="en-US" sz="3200" dirty="0">
                <a:latin typeface="Swis721 BT" panose="020B0504020202020204" pitchFamily="34" charset="0"/>
              </a:rPr>
              <a:t> 𝑆</a:t>
            </a:r>
            <a:r>
              <a:rPr lang="en-US" sz="3200" baseline="-25000" dirty="0">
                <a:latin typeface="Swis721 BT" panose="020B0504020202020204" pitchFamily="34" charset="0"/>
              </a:rPr>
              <a:t>𝑖𝑑𝑥</a:t>
            </a:r>
            <a:r>
              <a:rPr lang="en-US" sz="3200" dirty="0">
                <a:latin typeface="Swis721 BT" panose="020B0504020202020204" pitchFamily="34" charset="0"/>
              </a:rPr>
              <a:t>−1, valid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tidak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87D27-69D6-428F-9F1B-B3BE3039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96" y="567430"/>
            <a:ext cx="6174300" cy="24981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64346-259C-4056-825C-F2D49838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434" y="255560"/>
            <a:ext cx="6179556" cy="2919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0F406-4172-426A-997A-7497AFCA7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117" y="291916"/>
            <a:ext cx="6346190" cy="30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1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7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  <p:bldP spid="7" grpId="0"/>
      <p:bldP spid="7" grpId="1"/>
      <p:bldP spid="9" grpId="0"/>
      <p:bldP spid="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Uji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Coba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dan</a:t>
            </a:r>
            <a:r>
              <a:rPr lang="en-US" sz="3200" dirty="0">
                <a:latin typeface="Swis721 BT" panose="020B0504020202020204" pitchFamily="34" charset="0"/>
              </a:rPr>
              <a:t> Analisa </a:t>
            </a:r>
            <a:r>
              <a:rPr lang="en-US" sz="3200" dirty="0" err="1">
                <a:latin typeface="Swis721 BT" panose="020B0504020202020204" pitchFamily="34" charset="0"/>
              </a:rPr>
              <a:t>Kompleksitas</a:t>
            </a:r>
            <a:endParaRPr lang="en-US" sz="32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77847-8855-4B63-8DA0-B15593F6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" y="3309011"/>
            <a:ext cx="10502600" cy="4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FA1F7-6147-4296-AEB8-70663B70F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" y="2390396"/>
            <a:ext cx="5734715" cy="334274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4847F8-77BC-4A99-8C48-DEB63876804C}"/>
              </a:ext>
            </a:extLst>
          </p:cNvPr>
          <p:cNvCxnSpPr/>
          <p:nvPr/>
        </p:nvCxnSpPr>
        <p:spPr>
          <a:xfrm>
            <a:off x="7082971" y="2685143"/>
            <a:ext cx="0" cy="291737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1C7C9E-A99D-4FF6-A89A-D95AC9083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97656"/>
              </p:ext>
            </p:extLst>
          </p:nvPr>
        </p:nvGraphicFramePr>
        <p:xfrm>
          <a:off x="7518400" y="2845888"/>
          <a:ext cx="427698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6290">
                  <a:extLst>
                    <a:ext uri="{9D8B030D-6E8A-4147-A177-3AD203B41FA5}">
                      <a16:colId xmlns:a16="http://schemas.microsoft.com/office/drawing/2014/main" val="2871453679"/>
                    </a:ext>
                  </a:extLst>
                </a:gridCol>
                <a:gridCol w="2181710">
                  <a:extLst>
                    <a:ext uri="{9D8B030D-6E8A-4147-A177-3AD203B41FA5}">
                      <a16:colId xmlns:a16="http://schemas.microsoft.com/office/drawing/2014/main" val="1941117845"/>
                    </a:ext>
                  </a:extLst>
                </a:gridCol>
                <a:gridCol w="1228980">
                  <a:extLst>
                    <a:ext uri="{9D8B030D-6E8A-4147-A177-3AD203B41FA5}">
                      <a16:colId xmlns:a16="http://schemas.microsoft.com/office/drawing/2014/main" val="39326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>
                    <a:solidFill>
                      <a:srgbClr val="0486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>
                    <a:solidFill>
                      <a:srgbClr val="0486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8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Waktu</a:t>
                      </a:r>
                      <a:r>
                        <a:rPr lang="en-US" dirty="0"/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Waktu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Maksimal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5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Waktu</a:t>
                      </a:r>
                      <a:r>
                        <a:rPr lang="en-US" dirty="0"/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 </a:t>
                      </a:r>
                      <a:r>
                        <a:rPr lang="en-US" dirty="0" err="1"/>
                        <a:t>Detik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7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Memori</a:t>
                      </a:r>
                      <a:r>
                        <a:rPr lang="en-US" dirty="0"/>
                        <a:t> Minimal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Maksimal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1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Memori</a:t>
                      </a:r>
                      <a:r>
                        <a:rPr lang="en-US" dirty="0"/>
                        <a:t> Rata-Rata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2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77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C9D9C7-60B4-4895-9FEC-DE22346492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556335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𝑀𝐴𝑋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𝐷𝐼𝑆𝑇</m:t>
                                </m:r>
                                <m:r>
                                  <a:rPr lang="en-US" b="0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baseline="30000" smtClean="0">
                                        <a:solidFill>
                                          <a:srgbClr val="3333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𝑴𝑨𝑿</m:t>
                                </m:r>
                                <m:r>
                                  <m:rPr>
                                    <m:lit/>
                                  </m:rP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𝑫𝑰𝑺𝑻</m:t>
                                </m:r>
                                <m:r>
                                  <a:rPr lang="en-US" b="1" i="1" baseline="3000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C9D9C7-60B4-4895-9FEC-DE22346492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556335"/>
                  </p:ext>
                </p:extLst>
              </p:nvPr>
            </p:nvGraphicFramePr>
            <p:xfrm>
              <a:off x="1836057" y="2386958"/>
              <a:ext cx="8519885" cy="337257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74914">
                      <a:extLst>
                        <a:ext uri="{9D8B030D-6E8A-4147-A177-3AD203B41FA5}">
                          <a16:colId xmlns:a16="http://schemas.microsoft.com/office/drawing/2014/main" val="2871453679"/>
                        </a:ext>
                      </a:extLst>
                    </a:gridCol>
                    <a:gridCol w="4267200">
                      <a:extLst>
                        <a:ext uri="{9D8B030D-6E8A-4147-A177-3AD203B41FA5}">
                          <a16:colId xmlns:a16="http://schemas.microsoft.com/office/drawing/2014/main" val="1941117845"/>
                        </a:ext>
                      </a:extLst>
                    </a:gridCol>
                    <a:gridCol w="3577771">
                      <a:extLst>
                        <a:ext uri="{9D8B030D-6E8A-4147-A177-3AD203B41FA5}">
                          <a16:colId xmlns:a16="http://schemas.microsoft.com/office/drawing/2014/main" val="393265875"/>
                        </a:ext>
                      </a:extLst>
                    </a:gridCol>
                  </a:tblGrid>
                  <a:tr h="3747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Fungsi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Swis721 BT" panose="020B0504020202020204" pitchFamily="34" charset="0"/>
                            </a:rPr>
                            <a:t>Worst Case Complexity</a:t>
                          </a:r>
                        </a:p>
                      </a:txBody>
                      <a:tcPr>
                        <a:solidFill>
                          <a:srgbClr val="0486C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628093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109836" r="-341" b="-7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8836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206452" r="-341" b="-6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55142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readInput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311475" r="-341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957508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init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404839" r="-341" b="-4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08960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solve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513115" r="-34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5813195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writeOutput</a:t>
                          </a:r>
                          <a:endParaRPr lang="en-US" dirty="0">
                            <a:solidFill>
                              <a:srgbClr val="333333"/>
                            </a:solidFill>
                            <a:latin typeface="Swis721 BT" panose="020B0504020202020204" pitchFamily="34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603226" r="-341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221301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preprocess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714754" r="-34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574958"/>
                      </a:ext>
                    </a:extLst>
                  </a:tr>
                  <a:tr h="37473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333333"/>
                              </a:solidFill>
                              <a:latin typeface="Swis721 BT" panose="020B0504020202020204" pitchFamily="34" charset="0"/>
                            </a:rPr>
                            <a:t>main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330" t="-801613" r="-34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2197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137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Simulasi</a:t>
            </a:r>
            <a:endParaRPr lang="en-US" sz="32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6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its.ac.id/files/images/lambang-its-color-std.png">
            <a:extLst>
              <a:ext uri="{FF2B5EF4-FFF2-40B4-BE49-F238E27FC236}">
                <a16:creationId xmlns:a16="http://schemas.microsoft.com/office/drawing/2014/main" id="{FB0C9A3D-B20C-43EF-81EE-607EDA32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46" y="990598"/>
            <a:ext cx="2210706" cy="221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C6DE7-0749-4B8F-9CB0-3F110BF39842}"/>
              </a:ext>
            </a:extLst>
          </p:cNvPr>
          <p:cNvSpPr txBox="1"/>
          <p:nvPr/>
        </p:nvSpPr>
        <p:spPr>
          <a:xfrm>
            <a:off x="1200728" y="3428869"/>
            <a:ext cx="1009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333333"/>
                </a:solidFill>
                <a:latin typeface="Futura Md BT" panose="020B0602020204020303" pitchFamily="34" charset="0"/>
              </a:rPr>
              <a:t>Terima</a:t>
            </a:r>
            <a:r>
              <a:rPr lang="en-US" sz="4800" dirty="0">
                <a:solidFill>
                  <a:srgbClr val="333333"/>
                </a:solidFill>
                <a:latin typeface="Futura Md BT" panose="020B0602020204020303" pitchFamily="34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34598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F40B0-6C63-481D-85F5-6995BF73B5B2}"/>
              </a:ext>
            </a:extLst>
          </p:cNvPr>
          <p:cNvSpPr txBox="1"/>
          <p:nvPr/>
        </p:nvSpPr>
        <p:spPr>
          <a:xfrm>
            <a:off x="642471" y="2831657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Deskripsi</a:t>
            </a:r>
            <a:r>
              <a:rPr lang="en-US" sz="3200" dirty="0">
                <a:latin typeface="Swis721 BT" panose="020B0504020202020204" pitchFamily="34" charset="0"/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47185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642471" y="1590354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Terdapat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iklan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terdiri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dua</a:t>
            </a:r>
            <a:r>
              <a:rPr lang="en-US" sz="3200" dirty="0">
                <a:latin typeface="Swis721 BT" panose="020B0504020202020204" pitchFamily="34" charset="0"/>
              </a:rPr>
              <a:t> kata, </a:t>
            </a:r>
            <a:r>
              <a:rPr lang="en-US" sz="3200" dirty="0" err="1">
                <a:latin typeface="Swis721 BT" panose="020B0504020202020204" pitchFamily="34" charset="0"/>
              </a:rPr>
              <a:t>sebut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saja</a:t>
            </a:r>
            <a:r>
              <a:rPr lang="en-US" sz="3200" dirty="0">
                <a:latin typeface="Swis721 BT" panose="020B0504020202020204" pitchFamily="34" charset="0"/>
              </a:rPr>
              <a:t> “ad1 ad”,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E014A-4D7D-4D1F-9DC4-B67BED787CA7}"/>
              </a:ext>
            </a:extLst>
          </p:cNvPr>
          <p:cNvSpPr txBox="1"/>
          <p:nvPr/>
        </p:nvSpPr>
        <p:spPr>
          <a:xfrm>
            <a:off x="548341" y="1590354"/>
            <a:ext cx="1054955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Swis721 BT" panose="020B0504020202020204" pitchFamily="34" charset="0"/>
              </a:rPr>
              <a:t>Amr </a:t>
            </a:r>
            <a:r>
              <a:rPr lang="en-US" sz="3200" dirty="0" err="1">
                <a:latin typeface="Swis721 BT" panose="020B0504020202020204" pitchFamily="34" charset="0"/>
              </a:rPr>
              <a:t>percaya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bahwa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iklan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tersebut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menyimpan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sebuah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pesan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rahasia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3FD8F-69F9-4CC5-BEC6-D78A920E95D1}"/>
              </a:ext>
            </a:extLst>
          </p:cNvPr>
          <p:cNvSpPr txBox="1"/>
          <p:nvPr/>
        </p:nvSpPr>
        <p:spPr>
          <a:xfrm>
            <a:off x="548341" y="1590354"/>
            <a:ext cx="10549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Swis721 BT" panose="020B0504020202020204" pitchFamily="34" charset="0"/>
              </a:rPr>
              <a:t>Amr </a:t>
            </a:r>
            <a:r>
              <a:rPr lang="en-US" sz="3200" dirty="0" err="1">
                <a:latin typeface="Swis721 BT" panose="020B0504020202020204" pitchFamily="34" charset="0"/>
              </a:rPr>
              <a:t>lalu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memberikan</a:t>
            </a:r>
            <a:r>
              <a:rPr lang="en-US" sz="3200" dirty="0">
                <a:latin typeface="Swis721 BT" panose="020B0504020202020204" pitchFamily="34" charset="0"/>
              </a:rPr>
              <a:t> proses </a:t>
            </a:r>
            <a:r>
              <a:rPr lang="en-US" sz="3200" dirty="0" err="1">
                <a:latin typeface="Swis721 BT" panose="020B0504020202020204" pitchFamily="34" charset="0"/>
              </a:rPr>
              <a:t>enkripsi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pesan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asli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terdiri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dua</a:t>
            </a:r>
            <a:r>
              <a:rPr lang="en-US" sz="3200" dirty="0">
                <a:latin typeface="Swis721 BT" panose="020B0504020202020204" pitchFamily="34" charset="0"/>
              </a:rPr>
              <a:t> kata “orig1 orig2” </a:t>
            </a:r>
            <a:r>
              <a:rPr lang="en-US" sz="3200" dirty="0" err="1">
                <a:latin typeface="Swis721 BT" panose="020B0504020202020204" pitchFamily="34" charset="0"/>
              </a:rPr>
              <a:t>menjadi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kalimat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iklan</a:t>
            </a:r>
            <a:r>
              <a:rPr lang="en-US" sz="3200" dirty="0">
                <a:latin typeface="Swis721 BT" panose="020B0504020202020204" pitchFamily="34" charset="0"/>
              </a:rPr>
              <a:t> “ad1 ad2”.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D12B3-D8CD-48A8-99C8-44253AF56F07}"/>
              </a:ext>
            </a:extLst>
          </p:cNvPr>
          <p:cNvSpPr txBox="1"/>
          <p:nvPr/>
        </p:nvSpPr>
        <p:spPr>
          <a:xfrm>
            <a:off x="642471" y="1590354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Pertama</a:t>
            </a:r>
            <a:r>
              <a:rPr lang="en-US" sz="3200" dirty="0">
                <a:latin typeface="Swis721 BT" panose="020B0504020202020204" pitchFamily="34" charset="0"/>
              </a:rPr>
              <a:t>, kata “orig1” </a:t>
            </a:r>
            <a:r>
              <a:rPr lang="en-US" sz="3200" dirty="0" err="1">
                <a:latin typeface="Swis721 BT" panose="020B0504020202020204" pitchFamily="34" charset="0"/>
              </a:rPr>
              <a:t>diacak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susunan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hurufnya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09CD8-86C0-42C4-BB63-E60CF6CD7970}"/>
              </a:ext>
            </a:extLst>
          </p:cNvPr>
          <p:cNvSpPr txBox="1"/>
          <p:nvPr/>
        </p:nvSpPr>
        <p:spPr>
          <a:xfrm>
            <a:off x="642471" y="1590353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Kedua</a:t>
            </a:r>
            <a:r>
              <a:rPr lang="en-US" sz="3200" dirty="0">
                <a:latin typeface="Swis721 BT" panose="020B0504020202020204" pitchFamily="34" charset="0"/>
              </a:rPr>
              <a:t>, kata orig2 </a:t>
            </a:r>
            <a:r>
              <a:rPr lang="en-US" sz="3200" dirty="0" err="1">
                <a:latin typeface="Swis721 BT" panose="020B0504020202020204" pitchFamily="34" charset="0"/>
              </a:rPr>
              <a:t>diacak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susunan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hurufnya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E14C2-1683-4CFD-B100-39D9230F259E}"/>
              </a:ext>
            </a:extLst>
          </p:cNvPr>
          <p:cNvSpPr txBox="1"/>
          <p:nvPr/>
        </p:nvSpPr>
        <p:spPr>
          <a:xfrm>
            <a:off x="642471" y="1590352"/>
            <a:ext cx="10549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Ketiga</a:t>
            </a:r>
            <a:r>
              <a:rPr lang="en-US" sz="3200" dirty="0">
                <a:latin typeface="Swis721 BT" panose="020B0504020202020204" pitchFamily="34" charset="0"/>
              </a:rPr>
              <a:t>, </a:t>
            </a:r>
            <a:r>
              <a:rPr lang="en-US" sz="3200" dirty="0" err="1">
                <a:latin typeface="Swis721 BT" panose="020B0504020202020204" pitchFamily="34" charset="0"/>
              </a:rPr>
              <a:t>salah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satu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huruf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pada</a:t>
            </a:r>
            <a:r>
              <a:rPr lang="en-US" sz="3200" dirty="0">
                <a:latin typeface="Swis721 BT" panose="020B0504020202020204" pitchFamily="34" charset="0"/>
              </a:rPr>
              <a:t> kata orig1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orig2 </a:t>
            </a:r>
            <a:r>
              <a:rPr lang="en-US" sz="3200" dirty="0" err="1">
                <a:latin typeface="Swis721 BT" panose="020B0504020202020204" pitchFamily="34" charset="0"/>
              </a:rPr>
              <a:t>diganti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dengan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huruf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sebelum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atau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sesudahnya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pada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susunan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alfabet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4171C-302B-42EB-9098-CE3CF4675E42}"/>
              </a:ext>
            </a:extLst>
          </p:cNvPr>
          <p:cNvSpPr txBox="1"/>
          <p:nvPr/>
        </p:nvSpPr>
        <p:spPr>
          <a:xfrm>
            <a:off x="642471" y="1590353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Contoh</a:t>
            </a:r>
            <a:endParaRPr lang="en-US" sz="3200" dirty="0">
              <a:latin typeface="Swis721 BT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641AFA-8E02-4F0B-992D-CA47155AC565}"/>
              </a:ext>
            </a:extLst>
          </p:cNvPr>
          <p:cNvSpPr txBox="1"/>
          <p:nvPr/>
        </p:nvSpPr>
        <p:spPr>
          <a:xfrm>
            <a:off x="7963224" y="4774678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ad1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D0E0F-5BF6-4573-A51E-65CF1AF11EA4}"/>
              </a:ext>
            </a:extLst>
          </p:cNvPr>
          <p:cNvSpPr txBox="1"/>
          <p:nvPr/>
        </p:nvSpPr>
        <p:spPr>
          <a:xfrm>
            <a:off x="7963224" y="5470991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ad2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D6DBB-A0C8-4B5F-B722-08A97D568686}"/>
              </a:ext>
            </a:extLst>
          </p:cNvPr>
          <p:cNvSpPr txBox="1"/>
          <p:nvPr/>
        </p:nvSpPr>
        <p:spPr>
          <a:xfrm>
            <a:off x="2927113" y="466113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orig1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25CE7-8DA5-492B-A3B1-A96763DCBB13}"/>
              </a:ext>
            </a:extLst>
          </p:cNvPr>
          <p:cNvSpPr txBox="1"/>
          <p:nvPr/>
        </p:nvSpPr>
        <p:spPr>
          <a:xfrm>
            <a:off x="2927113" y="547072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orig2</a:t>
            </a:r>
            <a:endParaRPr lang="en-US" sz="2400" dirty="0">
              <a:latin typeface="Swis721 Hv BT" panose="020B08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A2121-EDB8-4CF8-AF58-1BFABA40D448}"/>
              </a:ext>
            </a:extLst>
          </p:cNvPr>
          <p:cNvSpPr txBox="1"/>
          <p:nvPr/>
        </p:nvSpPr>
        <p:spPr>
          <a:xfrm rot="728630">
            <a:off x="3851474" y="474411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A427B0-7E58-4DB3-8703-CAFB2B1A96A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42373" y="4830407"/>
            <a:ext cx="937934" cy="454838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61615A-0375-4DF1-8322-FD8508F081C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642373" y="5285245"/>
            <a:ext cx="937934" cy="35476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C92F2D-6F81-4B40-8701-CF0630F13E9B}"/>
              </a:ext>
            </a:extLst>
          </p:cNvPr>
          <p:cNvCxnSpPr>
            <a:cxnSpLocks/>
          </p:cNvCxnSpPr>
          <p:nvPr/>
        </p:nvCxnSpPr>
        <p:spPr>
          <a:xfrm>
            <a:off x="4580307" y="5285245"/>
            <a:ext cx="2630658" cy="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3DAF96-DA7C-42AC-9010-FF104C40BF9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210965" y="4943955"/>
            <a:ext cx="752259" cy="324546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01F06B-C811-4EAC-B53C-624E598851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10965" y="5282509"/>
            <a:ext cx="752259" cy="357759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5458F0-8F9A-486A-B79C-CA138E3A3CBE}"/>
              </a:ext>
            </a:extLst>
          </p:cNvPr>
          <p:cNvSpPr txBox="1"/>
          <p:nvPr/>
        </p:nvSpPr>
        <p:spPr>
          <a:xfrm rot="20861527">
            <a:off x="3851645" y="55132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C4D550-E3A0-4A68-93FA-B8E378292F79}"/>
              </a:ext>
            </a:extLst>
          </p:cNvPr>
          <p:cNvSpPr txBox="1"/>
          <p:nvPr/>
        </p:nvSpPr>
        <p:spPr>
          <a:xfrm>
            <a:off x="4618898" y="4060965"/>
            <a:ext cx="229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Ganti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salah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satu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dari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>
                <a:latin typeface="Swis721 Hv BT" panose="020B0804020202020204" pitchFamily="34" charset="0"/>
              </a:rPr>
              <a:t>orig1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orig2 </a:t>
            </a:r>
            <a:r>
              <a:rPr lang="en-US" sz="1200" dirty="0" err="1">
                <a:latin typeface="Swis721 Hv BT" panose="020B0804020202020204" pitchFamily="34" charset="0"/>
              </a:rPr>
              <a:t>dengan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sebelum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sesudahnya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Dalam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alfabet</a:t>
            </a:r>
            <a:endParaRPr lang="en-US" sz="1200" dirty="0">
              <a:latin typeface="Swis721 Hv BT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0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5" grpId="0"/>
      <p:bldP spid="35" grpId="1"/>
      <p:bldP spid="36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55971" y="3884079"/>
                <a:ext cx="105495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Pesan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asli</a:t>
                </a:r>
                <a:r>
                  <a:rPr lang="en-US" sz="3200" dirty="0">
                    <a:latin typeface="Swis721 BT" panose="020B0504020202020204" pitchFamily="34" charset="0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”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“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ruko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bocor</a:t>
                </a:r>
                <a:r>
                  <a:rPr lang="en-US" sz="3200" dirty="0">
                    <a:latin typeface="Swis721 BT" panose="020B0504020202020204" pitchFamily="34" charset="0"/>
                  </a:rPr>
                  <a:t>”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71" y="3884079"/>
                <a:ext cx="10549550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641AFA-8E02-4F0B-992D-CA47155AC565}"/>
              </a:ext>
            </a:extLst>
          </p:cNvPr>
          <p:cNvSpPr txBox="1"/>
          <p:nvPr/>
        </p:nvSpPr>
        <p:spPr>
          <a:xfrm>
            <a:off x="8129478" y="13941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ad1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D0E0F-5BF6-4573-A51E-65CF1AF11EA4}"/>
              </a:ext>
            </a:extLst>
          </p:cNvPr>
          <p:cNvSpPr txBox="1"/>
          <p:nvPr/>
        </p:nvSpPr>
        <p:spPr>
          <a:xfrm>
            <a:off x="8129478" y="209048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ad2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D6DBB-A0C8-4B5F-B722-08A97D568686}"/>
              </a:ext>
            </a:extLst>
          </p:cNvPr>
          <p:cNvSpPr txBox="1"/>
          <p:nvPr/>
        </p:nvSpPr>
        <p:spPr>
          <a:xfrm>
            <a:off x="3093367" y="128062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orig1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25CE7-8DA5-492B-A3B1-A96763DCBB13}"/>
              </a:ext>
            </a:extLst>
          </p:cNvPr>
          <p:cNvSpPr txBox="1"/>
          <p:nvPr/>
        </p:nvSpPr>
        <p:spPr>
          <a:xfrm>
            <a:off x="3093367" y="2090220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wis721 Hv BT" panose="020B0804020202020204" pitchFamily="34" charset="0"/>
              </a:rPr>
              <a:t>orig2</a:t>
            </a:r>
            <a:endParaRPr lang="en-US" sz="2400" dirty="0">
              <a:latin typeface="Swis721 Hv BT" panose="020B08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A2121-EDB8-4CF8-AF58-1BFABA40D448}"/>
              </a:ext>
            </a:extLst>
          </p:cNvPr>
          <p:cNvSpPr txBox="1"/>
          <p:nvPr/>
        </p:nvSpPr>
        <p:spPr>
          <a:xfrm rot="728630">
            <a:off x="4017728" y="136360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A427B0-7E58-4DB3-8703-CAFB2B1A96A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808627" y="1449898"/>
            <a:ext cx="937934" cy="454838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61615A-0375-4DF1-8322-FD8508F081C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808627" y="1904736"/>
            <a:ext cx="937934" cy="35476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C92F2D-6F81-4B40-8701-CF0630F13E9B}"/>
              </a:ext>
            </a:extLst>
          </p:cNvPr>
          <p:cNvCxnSpPr>
            <a:cxnSpLocks/>
          </p:cNvCxnSpPr>
          <p:nvPr/>
        </p:nvCxnSpPr>
        <p:spPr>
          <a:xfrm>
            <a:off x="4746561" y="1904736"/>
            <a:ext cx="2630658" cy="1"/>
          </a:xfrm>
          <a:prstGeom prst="line">
            <a:avLst/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3DAF96-DA7C-42AC-9010-FF104C40BF9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377219" y="1563446"/>
            <a:ext cx="752259" cy="324546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01F06B-C811-4EAC-B53C-624E598851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377219" y="1902000"/>
            <a:ext cx="752259" cy="357759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65458F0-8F9A-486A-B79C-CA138E3A3CBE}"/>
              </a:ext>
            </a:extLst>
          </p:cNvPr>
          <p:cNvSpPr txBox="1"/>
          <p:nvPr/>
        </p:nvSpPr>
        <p:spPr>
          <a:xfrm rot="20861527">
            <a:off x="4017899" y="213271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wis721 Hv BT" panose="020B0804020202020204" pitchFamily="34" charset="0"/>
              </a:rPr>
              <a:t>shuffle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C4D550-E3A0-4A68-93FA-B8E378292F79}"/>
              </a:ext>
            </a:extLst>
          </p:cNvPr>
          <p:cNvSpPr txBox="1"/>
          <p:nvPr/>
        </p:nvSpPr>
        <p:spPr>
          <a:xfrm>
            <a:off x="4785152" y="680456"/>
            <a:ext cx="229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Ganti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salah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satu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dari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>
                <a:latin typeface="Swis721 Hv BT" panose="020B0804020202020204" pitchFamily="34" charset="0"/>
              </a:rPr>
              <a:t>orig1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orig2 </a:t>
            </a:r>
            <a:r>
              <a:rPr lang="en-US" sz="1200" dirty="0" err="1">
                <a:latin typeface="Swis721 Hv BT" panose="020B0804020202020204" pitchFamily="34" charset="0"/>
              </a:rPr>
              <a:t>dengan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Karakter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sebelum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atau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sesudahnya</a:t>
            </a:r>
            <a:endParaRPr lang="en-US" sz="1200" dirty="0">
              <a:latin typeface="Swis721 Hv BT" panose="020B0804020202020204" pitchFamily="34" charset="0"/>
            </a:endParaRPr>
          </a:p>
          <a:p>
            <a:pPr algn="ctr"/>
            <a:r>
              <a:rPr lang="en-US" sz="1200" dirty="0" err="1">
                <a:latin typeface="Swis721 Hv BT" panose="020B0804020202020204" pitchFamily="34" charset="0"/>
              </a:rPr>
              <a:t>Dalam</a:t>
            </a:r>
            <a:r>
              <a:rPr lang="en-US" sz="1200" dirty="0">
                <a:latin typeface="Swis721 Hv BT" panose="020B0804020202020204" pitchFamily="34" charset="0"/>
              </a:rPr>
              <a:t> </a:t>
            </a:r>
            <a:r>
              <a:rPr lang="en-US" sz="1200" dirty="0" err="1">
                <a:latin typeface="Swis721 Hv BT" panose="020B0804020202020204" pitchFamily="34" charset="0"/>
              </a:rPr>
              <a:t>alfabet</a:t>
            </a:r>
            <a:endParaRPr lang="en-US" sz="1200" dirty="0">
              <a:latin typeface="Swis721 Hv BT" panose="020B08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9D455E-21A0-42F6-BCC4-EE047A009D8C}"/>
                  </a:ext>
                </a:extLst>
              </p:cNvPr>
              <p:cNvSpPr txBox="1"/>
              <p:nvPr/>
            </p:nvSpPr>
            <p:spPr>
              <a:xfrm>
                <a:off x="630709" y="3661413"/>
                <a:ext cx="105495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𝑟𝑢𝑘𝑜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𝑏𝑜𝑐𝑜𝑟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9D455E-21A0-42F6-BCC4-EE047A00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9" y="3661413"/>
                <a:ext cx="10549550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86642D-B25C-40F8-8188-29BA35E042D5}"/>
                  </a:ext>
                </a:extLst>
              </p:cNvPr>
              <p:cNvSpPr txBox="1"/>
              <p:nvPr/>
            </p:nvSpPr>
            <p:spPr>
              <a:xfrm>
                <a:off x="787115" y="3778311"/>
                <a:ext cx="105495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Lalu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diacak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susunan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hurufnya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𝑘𝑟𝑢𝑜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86642D-B25C-40F8-8188-29BA35E04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15" y="3778311"/>
                <a:ext cx="10549550" cy="584775"/>
              </a:xfrm>
              <a:prstGeom prst="rect">
                <a:avLst/>
              </a:prstGeom>
              <a:blipFill>
                <a:blip r:embed="rId4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4A2ACB-EEA5-488E-B427-4F6DB6DA7139}"/>
                  </a:ext>
                </a:extLst>
              </p:cNvPr>
              <p:cNvSpPr txBox="1"/>
              <p:nvPr/>
            </p:nvSpPr>
            <p:spPr>
              <a:xfrm>
                <a:off x="474303" y="3796948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err="1">
                    <a:latin typeface="Swis721 BT" panose="020B0504020202020204" pitchFamily="34" charset="0"/>
                  </a:rPr>
                  <a:t>Berikutnya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satu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huruf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diganti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dengan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huruf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sebelumnya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pada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alfabet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4A2ACB-EEA5-488E-B427-4F6DB6DA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3" y="3796948"/>
                <a:ext cx="10549550" cy="1077218"/>
              </a:xfrm>
              <a:prstGeom prst="rect">
                <a:avLst/>
              </a:prstGeom>
              <a:blipFill>
                <a:blip r:embed="rId5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229673-407E-4C92-A429-A891166E9C45}"/>
                  </a:ext>
                </a:extLst>
              </p:cNvPr>
              <p:cNvSpPr txBox="1"/>
              <p:nvPr/>
            </p:nvSpPr>
            <p:spPr>
              <a:xfrm>
                <a:off x="605447" y="3795537"/>
                <a:ext cx="105495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𝑘𝑟𝑢𝑜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𝑘𝑟𝑢𝑛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229673-407E-4C92-A429-A891166E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7" y="3795537"/>
                <a:ext cx="10549550" cy="584775"/>
              </a:xfrm>
              <a:prstGeom prst="rect">
                <a:avLst/>
              </a:prstGeom>
              <a:blipFill>
                <a:blip r:embed="rId6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6C18F2-D9A6-4836-A54D-F4CD55A35AB8}"/>
                  </a:ext>
                </a:extLst>
              </p:cNvPr>
              <p:cNvSpPr txBox="1"/>
              <p:nvPr/>
            </p:nvSpPr>
            <p:spPr>
              <a:xfrm>
                <a:off x="787115" y="3777536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err="1">
                    <a:latin typeface="Swis721 BT" panose="020B0504020202020204" pitchFamily="34" charset="0"/>
                  </a:rPr>
                  <a:t>Sehingga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kalimat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iklan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𝑘𝑟𝑢𝑛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𝑐𝑟𝑜𝑏𝑜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” 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yang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memiliki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pesan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asli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𝑟𝑢𝑘𝑜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𝑏𝑜𝑐𝑜𝑟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”.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6C18F2-D9A6-4836-A54D-F4CD55A3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15" y="3777536"/>
                <a:ext cx="10549550" cy="1077218"/>
              </a:xfrm>
              <a:prstGeom prst="rect">
                <a:avLst/>
              </a:prstGeom>
              <a:blipFill>
                <a:blip r:embed="rId7"/>
                <a:stretch>
                  <a:fillRect t="-681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6CEEEA-385D-40F6-AAC1-AA3E87E4C9AB}"/>
                  </a:ext>
                </a:extLst>
              </p:cNvPr>
              <p:cNvSpPr txBox="1"/>
              <p:nvPr/>
            </p:nvSpPr>
            <p:spPr>
              <a:xfrm>
                <a:off x="761853" y="3884079"/>
                <a:ext cx="1054955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latin typeface="Swis721 BT" panose="020B0504020202020204" pitchFamily="34" charset="0"/>
                  </a:rPr>
                  <a:t>Lalu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diacak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susunan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hurufnya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menjadi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𝑐𝑟𝑜𝑏𝑜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6CEEEA-385D-40F6-AAC1-AA3E87E4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3" y="3884079"/>
                <a:ext cx="10549550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76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5" grpId="0"/>
      <p:bldP spid="35" grpId="1"/>
      <p:bldP spid="36" grpId="0"/>
      <p:bldP spid="36" grpId="1"/>
      <p:bldP spid="23" grpId="0"/>
      <p:bldP spid="23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1FD-D88C-4517-87DF-17E81C42BA99}"/>
              </a:ext>
            </a:extLst>
          </p:cNvPr>
          <p:cNvSpPr txBox="1"/>
          <p:nvPr/>
        </p:nvSpPr>
        <p:spPr>
          <a:xfrm>
            <a:off x="642471" y="1344133"/>
            <a:ext cx="105495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Jarak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antar</a:t>
            </a:r>
            <a:r>
              <a:rPr lang="en-US" sz="3200" dirty="0">
                <a:latin typeface="Swis721 BT" panose="020B0504020202020204" pitchFamily="34" charset="0"/>
              </a:rPr>
              <a:t> string </a:t>
            </a:r>
            <a:r>
              <a:rPr lang="en-US" sz="3200" dirty="0" err="1">
                <a:latin typeface="Swis721 BT" panose="020B0504020202020204" pitchFamily="34" charset="0"/>
              </a:rPr>
              <a:t>didefinisikan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sebagai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jumlah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selisih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absolut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dari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karakter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pada</a:t>
            </a:r>
            <a:r>
              <a:rPr lang="en-US" sz="3200" dirty="0">
                <a:latin typeface="Swis721 BT" panose="020B0504020202020204" pitchFamily="34" charset="0"/>
              </a:rPr>
              <a:t> </a:t>
            </a:r>
            <a:r>
              <a:rPr lang="en-US" sz="3200" dirty="0" err="1">
                <a:latin typeface="Swis721 BT" panose="020B0504020202020204" pitchFamily="34" charset="0"/>
              </a:rPr>
              <a:t>posisi</a:t>
            </a:r>
            <a:r>
              <a:rPr lang="en-US" sz="3200" dirty="0">
                <a:latin typeface="Swis721 BT" panose="020B0504020202020204" pitchFamily="34" charset="0"/>
              </a:rPr>
              <a:t> yang </a:t>
            </a:r>
            <a:r>
              <a:rPr lang="en-US" sz="3200" dirty="0" err="1">
                <a:latin typeface="Swis721 BT" panose="020B0504020202020204" pitchFamily="34" charset="0"/>
              </a:rPr>
              <a:t>sama</a:t>
            </a:r>
            <a:r>
              <a:rPr lang="en-US" sz="3200" dirty="0">
                <a:latin typeface="Swis721 BT" panose="020B0504020202020204" pitchFamily="34" charset="0"/>
              </a:rPr>
              <a:t>. </a:t>
            </a:r>
            <a:r>
              <a:rPr lang="en-US" sz="3200" dirty="0" err="1">
                <a:latin typeface="Swis721 BT" panose="020B0504020202020204" pitchFamily="34" charset="0"/>
              </a:rPr>
              <a:t>Perhatikan</a:t>
            </a:r>
            <a:r>
              <a:rPr lang="en-US" sz="3200" dirty="0">
                <a:latin typeface="Swis721 BT" panose="020B0504020202020204" pitchFamily="34" charset="0"/>
              </a:rPr>
              <a:t> formula di </a:t>
            </a:r>
            <a:r>
              <a:rPr lang="en-US" sz="3200" dirty="0" err="1">
                <a:latin typeface="Swis721 BT" panose="020B0504020202020204" pitchFamily="34" charset="0"/>
              </a:rPr>
              <a:t>bawah</a:t>
            </a:r>
            <a:r>
              <a:rPr lang="en-US" sz="3200" dirty="0">
                <a:latin typeface="Swis721 BT" panose="020B05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301038-31DE-406B-A5B6-32DFFD56F04E}"/>
                  </a:ext>
                </a:extLst>
              </p:cNvPr>
              <p:cNvSpPr txBox="1"/>
              <p:nvPr/>
            </p:nvSpPr>
            <p:spPr>
              <a:xfrm>
                <a:off x="3906097" y="4238613"/>
                <a:ext cx="3646460" cy="79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/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301038-31DE-406B-A5B6-32DFFD56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97" y="4238613"/>
                <a:ext cx="3646460" cy="79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B59AF33-77C8-49DA-B4BE-48AB9B6EC2A9}"/>
              </a:ext>
            </a:extLst>
          </p:cNvPr>
          <p:cNvSpPr txBox="1"/>
          <p:nvPr/>
        </p:nvSpPr>
        <p:spPr>
          <a:xfrm>
            <a:off x="642471" y="1344133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Contoh</a:t>
            </a:r>
            <a:r>
              <a:rPr lang="en-US" sz="3200" dirty="0">
                <a:latin typeface="Swis721 BT" panose="020B0504020202020204" pitchFamily="34" charset="0"/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51677F-11BB-4115-84A1-735023C109B8}"/>
              </a:ext>
            </a:extLst>
          </p:cNvPr>
          <p:cNvSpPr txBox="1"/>
          <p:nvPr/>
        </p:nvSpPr>
        <p:spPr>
          <a:xfrm>
            <a:off x="3529577" y="829562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S1 = </a:t>
            </a:r>
            <a:r>
              <a:rPr lang="en-US" dirty="0" err="1">
                <a:latin typeface="Swis721 Hv BT" panose="020B0804020202020204" pitchFamily="34" charset="0"/>
              </a:rPr>
              <a:t>krun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5B3681-B324-43E5-868D-1FEADAE041AA}"/>
              </a:ext>
            </a:extLst>
          </p:cNvPr>
          <p:cNvSpPr txBox="1"/>
          <p:nvPr/>
        </p:nvSpPr>
        <p:spPr>
          <a:xfrm>
            <a:off x="6692143" y="856927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S2 = </a:t>
            </a:r>
            <a:r>
              <a:rPr lang="en-US" dirty="0" err="1">
                <a:latin typeface="Swis721 Hv BT" panose="020B0804020202020204" pitchFamily="34" charset="0"/>
              </a:rPr>
              <a:t>ruko</a:t>
            </a:r>
            <a:endParaRPr lang="en-US" dirty="0">
              <a:latin typeface="Swis721 Hv BT" panose="020B08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D2C439-A0C7-4B61-9798-78C5DD975696}"/>
                  </a:ext>
                </a:extLst>
              </p:cNvPr>
              <p:cNvSpPr txBox="1"/>
              <p:nvPr/>
            </p:nvSpPr>
            <p:spPr>
              <a:xfrm>
                <a:off x="3415080" y="1815334"/>
                <a:ext cx="5426663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 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`|+                             |`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`−`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`|</m:t>
                    </m:r>
                  </m:oMath>
                </a14:m>
                <a:r>
                  <a:rPr lang="en-US" dirty="0">
                    <a:latin typeface="Swis721 Hv BT" panose="020B08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D2C439-A0C7-4B61-9798-78C5DD97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80" y="1815334"/>
                <a:ext cx="5426663" cy="639983"/>
              </a:xfrm>
              <a:prstGeom prst="rect">
                <a:avLst/>
              </a:prstGeom>
              <a:blipFill>
                <a:blip r:embed="rId3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576F51-2E4D-488F-BFBC-946BCC578B5F}"/>
                  </a:ext>
                </a:extLst>
              </p:cNvPr>
              <p:cNvSpPr txBox="1"/>
              <p:nvPr/>
            </p:nvSpPr>
            <p:spPr>
              <a:xfrm>
                <a:off x="3415079" y="2616556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=7+3+10+1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576F51-2E4D-488F-BFBC-946BCC57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79" y="2616556"/>
                <a:ext cx="54266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A068C0-3822-4784-931D-3284DE633DCF}"/>
                  </a:ext>
                </a:extLst>
              </p:cNvPr>
              <p:cNvSpPr txBox="1"/>
              <p:nvPr/>
            </p:nvSpPr>
            <p:spPr>
              <a:xfrm>
                <a:off x="3415079" y="3328298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A068C0-3822-4784-931D-3284DE63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79" y="3328298"/>
                <a:ext cx="5426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7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3" grpId="0"/>
      <p:bldP spid="23" grpId="1"/>
      <p:bldP spid="37" grpId="0"/>
      <p:bldP spid="37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42471" y="1590354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adalah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jumlah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dari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1) </m:t>
                    </m:r>
                  </m:oMath>
                </a14:m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sz="3200" dirty="0">
                  <a:latin typeface="Swis721 BT" panose="020B05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71" y="1590354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DFFCC40-B8F6-47A5-B0FA-014338A2D567}"/>
              </a:ext>
            </a:extLst>
          </p:cNvPr>
          <p:cNvSpPr txBox="1"/>
          <p:nvPr/>
        </p:nvSpPr>
        <p:spPr>
          <a:xfrm>
            <a:off x="642471" y="1590354"/>
            <a:ext cx="10549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latin typeface="Swis721 BT" panose="020B0504020202020204" pitchFamily="34" charset="0"/>
              </a:rPr>
              <a:t>Contoh</a:t>
            </a:r>
            <a:endParaRPr lang="en-US" sz="3200" dirty="0">
              <a:latin typeface="Swis721 BT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AF9BA-38BF-442C-A9A7-0EA6626E7734}"/>
              </a:ext>
            </a:extLst>
          </p:cNvPr>
          <p:cNvSpPr txBox="1"/>
          <p:nvPr/>
        </p:nvSpPr>
        <p:spPr>
          <a:xfrm>
            <a:off x="3385076" y="1597784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orig1 = </a:t>
            </a:r>
            <a:r>
              <a:rPr lang="en-US" dirty="0" err="1">
                <a:latin typeface="Swis721 Hv BT" panose="020B0804020202020204" pitchFamily="34" charset="0"/>
              </a:rPr>
              <a:t>ruko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CEF3D-B21D-42FC-A687-C613266ABA40}"/>
              </a:ext>
            </a:extLst>
          </p:cNvPr>
          <p:cNvSpPr txBox="1"/>
          <p:nvPr/>
        </p:nvSpPr>
        <p:spPr>
          <a:xfrm>
            <a:off x="6547642" y="1625149"/>
            <a:ext cx="184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orig2 = </a:t>
            </a:r>
            <a:r>
              <a:rPr lang="en-US" dirty="0" err="1">
                <a:latin typeface="Swis721 Hv BT" panose="020B0804020202020204" pitchFamily="34" charset="0"/>
              </a:rPr>
              <a:t>bocor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5E380-FB05-4F31-A073-0EF92206F84B}"/>
              </a:ext>
            </a:extLst>
          </p:cNvPr>
          <p:cNvSpPr txBox="1"/>
          <p:nvPr/>
        </p:nvSpPr>
        <p:spPr>
          <a:xfrm>
            <a:off x="3386421" y="1985054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ad1 = </a:t>
            </a:r>
            <a:r>
              <a:rPr lang="en-US" dirty="0" err="1">
                <a:latin typeface="Swis721 Hv BT" panose="020B0804020202020204" pitchFamily="34" charset="0"/>
              </a:rPr>
              <a:t>krun</a:t>
            </a:r>
            <a:endParaRPr lang="en-US" dirty="0">
              <a:latin typeface="Swis721 Hv BT" panose="020B08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6B80-0500-460A-BA35-4C546A26EEF0}"/>
              </a:ext>
            </a:extLst>
          </p:cNvPr>
          <p:cNvSpPr txBox="1"/>
          <p:nvPr/>
        </p:nvSpPr>
        <p:spPr>
          <a:xfrm>
            <a:off x="6548987" y="2012419"/>
            <a:ext cx="172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wis721 Hv BT" panose="020B0804020202020204" pitchFamily="34" charset="0"/>
              </a:rPr>
              <a:t>ad2 = </a:t>
            </a:r>
            <a:r>
              <a:rPr lang="en-US" dirty="0" err="1">
                <a:latin typeface="Swis721 Hv BT" panose="020B0804020202020204" pitchFamily="34" charset="0"/>
              </a:rPr>
              <a:t>crobo</a:t>
            </a:r>
            <a:endParaRPr lang="en-US" dirty="0">
              <a:latin typeface="Swis721 Hv BT" panose="020B08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6558E0-A9AE-4465-8836-356217F769B1}"/>
                  </a:ext>
                </a:extLst>
              </p:cNvPr>
              <p:cNvSpPr txBox="1"/>
              <p:nvPr/>
            </p:nvSpPr>
            <p:spPr>
              <a:xfrm>
                <a:off x="3507647" y="2588379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6558E0-A9AE-4465-8836-356217F7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7" y="2588379"/>
                <a:ext cx="5426663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AAF9D0-2FAA-4775-BB3D-7F74A67F513F}"/>
                  </a:ext>
                </a:extLst>
              </p:cNvPr>
              <p:cNvSpPr txBox="1"/>
              <p:nvPr/>
            </p:nvSpPr>
            <p:spPr>
              <a:xfrm>
                <a:off x="3507646" y="3034721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𝑟𝑢𝑘𝑜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𝑘𝑟𝑢𝑛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𝑏𝑜𝑐𝑜𝑟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𝑐𝑟𝑜𝑏𝑜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AAF9D0-2FAA-4775-BB3D-7F74A67F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6" y="3034721"/>
                <a:ext cx="5426663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CD34B2-4C9C-48FF-BCFD-B138281113D8}"/>
                  </a:ext>
                </a:extLst>
              </p:cNvPr>
              <p:cNvSpPr txBox="1"/>
              <p:nvPr/>
            </p:nvSpPr>
            <p:spPr>
              <a:xfrm>
                <a:off x="3507645" y="3468521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=21+32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CD34B2-4C9C-48FF-BCFD-B1382811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5" y="3468521"/>
                <a:ext cx="5426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6079-425D-402E-8A19-25B9BF4703BB}"/>
                  </a:ext>
                </a:extLst>
              </p:cNvPr>
              <p:cNvSpPr txBox="1"/>
              <p:nvPr/>
            </p:nvSpPr>
            <p:spPr>
              <a:xfrm>
                <a:off x="3507644" y="3860472"/>
                <a:ext cx="5426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=53</m:t>
                      </m:r>
                    </m:oMath>
                  </m:oMathPara>
                </a14:m>
                <a:endParaRPr lang="en-US" dirty="0">
                  <a:latin typeface="Swis721 Hv BT" panose="020B08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6079-425D-402E-8A19-25B9BF47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4" y="3860472"/>
                <a:ext cx="54266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A2C1A0-B53B-4FFF-AB97-EABF97C5ED7A}"/>
                  </a:ext>
                </a:extLst>
              </p:cNvPr>
              <p:cNvSpPr txBox="1"/>
              <p:nvPr/>
            </p:nvSpPr>
            <p:spPr>
              <a:xfrm>
                <a:off x="2587320" y="5422704"/>
                <a:ext cx="72673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A2C1A0-B53B-4FFF-AB97-EABF97C5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20" y="5422704"/>
                <a:ext cx="726731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34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/>
              <p:nvPr/>
            </p:nvSpPr>
            <p:spPr>
              <a:xfrm>
                <a:off x="627956" y="2548297"/>
                <a:ext cx="10549550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 err="1">
                    <a:latin typeface="Swis721 BT" panose="020B0504020202020204" pitchFamily="34" charset="0"/>
                  </a:rPr>
                  <a:t>Diberikan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,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tentukan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berapa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banyak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kombinasi</a:t>
                </a:r>
                <a:r>
                  <a:rPr lang="en-US" sz="3200" dirty="0">
                    <a:latin typeface="Swis721 BT" panose="020B0504020202020204" pitchFamily="34" charset="0"/>
                  </a:rPr>
                  <a:t> string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dan</a:t>
                </a:r>
                <a:r>
                  <a:rPr lang="en-US" sz="3200" dirty="0">
                    <a:latin typeface="Swis721 B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𝑜𝑟𝑖𝑔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latin typeface="Swis721 BT" panose="020B0504020202020204" pitchFamily="34" charset="0"/>
                  </a:rPr>
                  <a:t> yang </a:t>
                </a:r>
                <a:r>
                  <a:rPr lang="en-US" sz="3200" dirty="0" err="1">
                    <a:latin typeface="Swis721 BT" panose="020B0504020202020204" pitchFamily="34" charset="0"/>
                  </a:rPr>
                  <a:t>mungkin</a:t>
                </a:r>
                <a:r>
                  <a:rPr lang="en-US" sz="3200" dirty="0">
                    <a:latin typeface="Swis721 BT" panose="020B05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5411FD-D88C-4517-87DF-17E81C42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6" y="2548297"/>
                <a:ext cx="10549550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7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3333</Words>
  <Application>Microsoft Office PowerPoint</Application>
  <PresentationFormat>Widescreen</PresentationFormat>
  <Paragraphs>343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Futura Md BT</vt:lpstr>
      <vt:lpstr>Swis721 BT</vt:lpstr>
      <vt:lpstr>Swis721 Hv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DEWANGGA W WINARDI</dc:creator>
  <cp:lastModifiedBy>DEWANGGA W WINARDI</cp:lastModifiedBy>
  <cp:revision>35</cp:revision>
  <dcterms:created xsi:type="dcterms:W3CDTF">2017-07-09T20:39:25Z</dcterms:created>
  <dcterms:modified xsi:type="dcterms:W3CDTF">2017-07-10T08:35:55Z</dcterms:modified>
</cp:coreProperties>
</file>