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B2B2B2"/>
    <a:srgbClr val="202020"/>
    <a:srgbClr val="323232"/>
    <a:srgbClr val="CC3300"/>
    <a:srgbClr val="CC0000"/>
    <a:srgbClr val="FF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2" y="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2022/10/18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848610" y="1328420"/>
            <a:ext cx="2075815" cy="585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039745" y="1391285"/>
            <a:ext cx="1884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Incoming information: 5 stars restaurant</a:t>
            </a:r>
          </a:p>
        </p:txBody>
      </p:sp>
      <p:sp>
        <p:nvSpPr>
          <p:cNvPr id="6" name="Oval 5"/>
          <p:cNvSpPr/>
          <p:nvPr/>
        </p:nvSpPr>
        <p:spPr>
          <a:xfrm>
            <a:off x="5701665" y="1327785"/>
            <a:ext cx="2075815" cy="585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892800" y="1390650"/>
            <a:ext cx="1884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Data: soggy pasta</a:t>
            </a:r>
          </a:p>
        </p:txBody>
      </p:sp>
      <p:sp>
        <p:nvSpPr>
          <p:cNvPr id="8" name="Oval 7"/>
          <p:cNvSpPr/>
          <p:nvPr/>
        </p:nvSpPr>
        <p:spPr>
          <a:xfrm>
            <a:off x="4337685" y="2438400"/>
            <a:ext cx="2075815" cy="585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28820" y="2501265"/>
            <a:ext cx="1884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Updated information:</a:t>
            </a:r>
          </a:p>
          <a:p>
            <a:r>
              <a:rPr lang="en-US" sz="1200"/>
              <a:t>3 stars restaurant</a:t>
            </a:r>
          </a:p>
        </p:txBody>
      </p:sp>
      <p:sp>
        <p:nvSpPr>
          <p:cNvPr id="10" name="Oval 9"/>
          <p:cNvSpPr/>
          <p:nvPr/>
        </p:nvSpPr>
        <p:spPr>
          <a:xfrm>
            <a:off x="7161530" y="2375535"/>
            <a:ext cx="2075815" cy="585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352665" y="2438400"/>
            <a:ext cx="1884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Data: delicious parmigiana</a:t>
            </a:r>
          </a:p>
        </p:txBody>
      </p:sp>
      <p:sp>
        <p:nvSpPr>
          <p:cNvPr id="12" name="Oval 11"/>
          <p:cNvSpPr/>
          <p:nvPr/>
        </p:nvSpPr>
        <p:spPr>
          <a:xfrm>
            <a:off x="5996305" y="3512820"/>
            <a:ext cx="2075815" cy="585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187440" y="3575685"/>
            <a:ext cx="1884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Updated information:</a:t>
            </a:r>
          </a:p>
          <a:p>
            <a:r>
              <a:rPr lang="en-US" sz="1200"/>
              <a:t>4 stars restaurant</a:t>
            </a:r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3982085" y="1851660"/>
            <a:ext cx="1185545" cy="502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</p:cNvCxnSpPr>
          <p:nvPr/>
        </p:nvCxnSpPr>
        <p:spPr>
          <a:xfrm flipH="1">
            <a:off x="5492115" y="1913255"/>
            <a:ext cx="1247775" cy="450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53025" y="2898775"/>
            <a:ext cx="1464310" cy="50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073265" y="3042920"/>
            <a:ext cx="1185545" cy="365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848610" y="1328420"/>
            <a:ext cx="2075815" cy="585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44495" y="1482725"/>
            <a:ext cx="1884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Prior</a:t>
            </a:r>
          </a:p>
        </p:txBody>
      </p:sp>
      <p:sp>
        <p:nvSpPr>
          <p:cNvPr id="6" name="Oval 5"/>
          <p:cNvSpPr/>
          <p:nvPr/>
        </p:nvSpPr>
        <p:spPr>
          <a:xfrm>
            <a:off x="5701665" y="1327785"/>
            <a:ext cx="2075815" cy="585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892800" y="1407160"/>
            <a:ext cx="1884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Data</a:t>
            </a:r>
          </a:p>
        </p:txBody>
      </p:sp>
      <p:sp>
        <p:nvSpPr>
          <p:cNvPr id="8" name="Oval 7"/>
          <p:cNvSpPr/>
          <p:nvPr/>
        </p:nvSpPr>
        <p:spPr>
          <a:xfrm>
            <a:off x="4337685" y="2438400"/>
            <a:ext cx="2075815" cy="585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32935" y="2593340"/>
            <a:ext cx="1884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Posterior</a:t>
            </a:r>
          </a:p>
        </p:txBody>
      </p:sp>
      <p:sp>
        <p:nvSpPr>
          <p:cNvPr id="10" name="Oval 9"/>
          <p:cNvSpPr/>
          <p:nvPr/>
        </p:nvSpPr>
        <p:spPr>
          <a:xfrm>
            <a:off x="7161530" y="2375535"/>
            <a:ext cx="2075815" cy="585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352665" y="2530475"/>
            <a:ext cx="1884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New Data</a:t>
            </a:r>
          </a:p>
        </p:txBody>
      </p:sp>
      <p:sp>
        <p:nvSpPr>
          <p:cNvPr id="12" name="Oval 11"/>
          <p:cNvSpPr/>
          <p:nvPr/>
        </p:nvSpPr>
        <p:spPr>
          <a:xfrm>
            <a:off x="5996305" y="3512820"/>
            <a:ext cx="2075815" cy="585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092190" y="3616960"/>
            <a:ext cx="1884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Posterior</a:t>
            </a:r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3886835" y="1758315"/>
            <a:ext cx="1185545" cy="502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</p:cNvCxnSpPr>
          <p:nvPr/>
        </p:nvCxnSpPr>
        <p:spPr>
          <a:xfrm flipH="1">
            <a:off x="5492115" y="1913255"/>
            <a:ext cx="1247775" cy="450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53025" y="2898775"/>
            <a:ext cx="1464310" cy="50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073265" y="3042920"/>
            <a:ext cx="1185545" cy="365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8204200" y="3621405"/>
            <a:ext cx="1537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5" name="Oval 4"/>
          <p:cNvSpPr/>
          <p:nvPr/>
        </p:nvSpPr>
        <p:spPr>
          <a:xfrm>
            <a:off x="8540115" y="3512820"/>
            <a:ext cx="2075815" cy="585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636000" y="3616960"/>
            <a:ext cx="1884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New Data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973570" y="4127500"/>
            <a:ext cx="1378585" cy="493395"/>
          </a:xfrm>
          <a:prstGeom prst="straightConnector1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599170" y="4144010"/>
            <a:ext cx="1085215" cy="501015"/>
          </a:xfrm>
          <a:prstGeom prst="straightConnector1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848610" y="1328420"/>
            <a:ext cx="2075815" cy="585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039745" y="1391285"/>
            <a:ext cx="188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Prior: 6% prevalence of COVID</a:t>
            </a:r>
          </a:p>
        </p:txBody>
      </p:sp>
      <p:sp>
        <p:nvSpPr>
          <p:cNvPr id="6" name="Oval 5"/>
          <p:cNvSpPr/>
          <p:nvPr/>
        </p:nvSpPr>
        <p:spPr>
          <a:xfrm>
            <a:off x="5667375" y="1070928"/>
            <a:ext cx="2390775" cy="123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011863" y="1143630"/>
            <a:ext cx="188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Data: (1) positive tests more common among diseased (2) negative tests more common among non-diseased</a:t>
            </a:r>
          </a:p>
          <a:p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4337685" y="2700344"/>
            <a:ext cx="2075815" cy="728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71684" y="2729870"/>
            <a:ext cx="188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Posterior: do you have COVID if you test positive?</a:t>
            </a:r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>
            <a:off x="3982085" y="1852950"/>
            <a:ext cx="1185545" cy="78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</p:cNvCxnSpPr>
          <p:nvPr/>
        </p:nvCxnSpPr>
        <p:spPr>
          <a:xfrm flipH="1">
            <a:off x="5581650" y="2343959"/>
            <a:ext cx="1372553" cy="294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/>
              <p:nvPr>
                <p:extLst>
                  <p:ext uri="{D42A27DB-BD31-4B8C-83A1-F6EECF244321}">
                    <p14:modId xmlns:p14="http://schemas.microsoft.com/office/powerpoint/2010/main" val="3708903806"/>
                  </p:ext>
                </p:extLst>
              </p:nvPr>
            </p:nvGraphicFramePr>
            <p:xfrm>
              <a:off x="1828800" y="2667000"/>
              <a:ext cx="6014720" cy="18313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36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036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36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036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83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0"/>
                            <a:t>Event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0" dirty="0"/>
                            <a:t>B</a:t>
                          </a:r>
                        </a:p>
                      </a:txBody>
                      <a:tcP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B</m:t>
                              </m:r>
                            </m:oMath>
                          </a14:m>
                          <a:r>
                            <a:rPr lang="en-US" sz="1800" b="0" baseline="3000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0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83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0.048</a:t>
                          </a:r>
                        </a:p>
                      </a:txBody>
                      <a:tcP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0.012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83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A</a:t>
                          </a:r>
                          <a:r>
                            <a:rPr lang="en-US" baseline="3000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0.009</a:t>
                          </a:r>
                        </a:p>
                      </a:txBody>
                      <a:tcP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0.931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0.94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83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0.057</a:t>
                          </a:r>
                        </a:p>
                      </a:txBody>
                      <a:tcP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0.943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/>
              <p:nvPr>
                <p:extLst>
                  <p:ext uri="{D42A27DB-BD31-4B8C-83A1-F6EECF244321}">
                    <p14:modId xmlns:p14="http://schemas.microsoft.com/office/powerpoint/2010/main" val="3708903806"/>
                  </p:ext>
                </p:extLst>
              </p:nvPr>
            </p:nvGraphicFramePr>
            <p:xfrm>
              <a:off x="1828800" y="2667000"/>
              <a:ext cx="6014720" cy="18313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36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036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36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036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83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0"/>
                            <a:t>Event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0" dirty="0"/>
                            <a:t>B</a:t>
                          </a:r>
                        </a:p>
                      </a:txBody>
                      <a:tcP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626" t="-6667" r="-102033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0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83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0.048</a:t>
                          </a:r>
                        </a:p>
                      </a:txBody>
                      <a:tcP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0.012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83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A</a:t>
                          </a:r>
                          <a:r>
                            <a:rPr lang="en-US" baseline="3000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0.009</a:t>
                          </a:r>
                        </a:p>
                      </a:txBody>
                      <a:tcP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0.931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0.94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83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0.057</a:t>
                          </a:r>
                        </a:p>
                      </a:txBody>
                      <a:tcPr>
                        <a:solidFill>
                          <a:srgbClr val="FF8D4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0.943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89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宋体</vt:lpstr>
      <vt:lpstr>Arial</vt:lpstr>
      <vt:lpstr>Arial Black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Blangiardo, Marta A G</cp:lastModifiedBy>
  <cp:revision>12</cp:revision>
  <dcterms:created xsi:type="dcterms:W3CDTF">2022-10-18T12:13:57Z</dcterms:created>
  <dcterms:modified xsi:type="dcterms:W3CDTF">2022-10-19T16:21:18Z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