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2" r:id="rId3"/>
    <p:sldId id="260" r:id="rId4"/>
    <p:sldId id="261" r:id="rId5"/>
    <p:sldId id="269" r:id="rId6"/>
    <p:sldId id="265" r:id="rId7"/>
    <p:sldId id="268" r:id="rId8"/>
    <p:sldId id="266" r:id="rId9"/>
    <p:sldId id="264" r:id="rId10"/>
    <p:sldId id="267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6627"/>
    <a:srgbClr val="DF985C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19.05.2022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19.05.2022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search?sxsrf=ALiCzsZEVvsMAYzFax6P7BbwQnB12md27Q:1652991740797&amp;q=Jakie+polskie+firmy+nale%C5%BC%C4%85+do+Nestle?&amp;tbm=isch&amp;source=iu&amp;ictx=1&amp;vet=1&amp;fir=sD644UA6SwEC5M%252CvVdbY0hEUf3-jM%252C_&amp;usg=AI4_-kS-BONJf69I09WcKjFfKFtt2Eo_Yw&amp;sa=X&amp;ved=2ahUKEwjCl5uMsuz3AhUzAxAIHeeqCEQQ9QF6BAgqEAE#imgrc=sD644UA6SwEC5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mcham.pl/sites/default/files/content" TargetMode="External"/><Relationship Id="rId2" Type="http://schemas.openxmlformats.org/officeDocument/2006/relationships/hyperlink" Target="https://www.nestle.pl/nasze-fabryk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1262"/>
            <a:ext cx="12192000" cy="8660524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38792" y="3237535"/>
            <a:ext cx="7181026" cy="1733507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l-PL" sz="2800" dirty="0">
                <a:solidFill>
                  <a:schemeClr val="accent4">
                    <a:lumMod val="75000"/>
                  </a:schemeClr>
                </a:solidFill>
              </a:rPr>
              <a:t>Aleksander Leśniewski</a:t>
            </a:r>
          </a:p>
          <a:p>
            <a:pPr rtl="0"/>
            <a:r>
              <a:rPr lang="pl-PL" sz="2800" dirty="0">
                <a:solidFill>
                  <a:schemeClr val="accent4">
                    <a:lumMod val="75000"/>
                  </a:schemeClr>
                </a:solidFill>
              </a:rPr>
              <a:t>Michał </a:t>
            </a:r>
            <a:r>
              <a:rPr lang="pl-PL" sz="2800" dirty="0" err="1">
                <a:solidFill>
                  <a:schemeClr val="accent4">
                    <a:lumMod val="75000"/>
                  </a:schemeClr>
                </a:solidFill>
              </a:rPr>
              <a:t>Koziczyński</a:t>
            </a:r>
            <a:endParaRPr lang="pl-PL" sz="2800" dirty="0">
              <a:solidFill>
                <a:schemeClr val="accent4">
                  <a:lumMod val="75000"/>
                </a:schemeClr>
              </a:solidFill>
            </a:endParaRPr>
          </a:p>
          <a:p>
            <a:pPr rtl="0"/>
            <a:r>
              <a:rPr lang="pl-PL" sz="2800" dirty="0">
                <a:solidFill>
                  <a:schemeClr val="accent4">
                    <a:lumMod val="75000"/>
                  </a:schemeClr>
                </a:solidFill>
              </a:rPr>
              <a:t>Marta Bahdzevich</a:t>
            </a:r>
          </a:p>
          <a:p>
            <a:pPr rtl="0"/>
            <a:r>
              <a:rPr lang="pl-PL" sz="2800" dirty="0">
                <a:solidFill>
                  <a:schemeClr val="accent4">
                    <a:lumMod val="75000"/>
                  </a:schemeClr>
                </a:solidFill>
              </a:rPr>
              <a:t>Tatsiana </a:t>
            </a:r>
          </a:p>
          <a:p>
            <a:pPr rtl="0"/>
            <a:r>
              <a:rPr lang="pl-PL" sz="2800" dirty="0">
                <a:solidFill>
                  <a:schemeClr val="accent4">
                    <a:lumMod val="75000"/>
                  </a:schemeClr>
                </a:solidFill>
              </a:rPr>
              <a:t>Anhelina Karanchuk</a:t>
            </a:r>
            <a:endParaRPr lang="ru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CC403-660B-6BC0-6F85-26FE7AC2C1BA}"/>
              </a:ext>
            </a:extLst>
          </p:cNvPr>
          <p:cNvSpPr txBox="1"/>
          <p:nvPr/>
        </p:nvSpPr>
        <p:spPr>
          <a:xfrm>
            <a:off x="131349" y="2204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Celem opracowania jest analiza firmy Nestle na rynku Polskim, ocena możliwości danej firmy i jej konkurencyjności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 anchor="ctr">
            <a:normAutofit/>
          </a:bodyPr>
          <a:lstStyle/>
          <a:p>
            <a:pPr rtl="0"/>
            <a:r>
              <a:rPr lang="pl-PL"/>
              <a:t>Dziękujemy za uwagę</a:t>
            </a:r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33301" y="2076450"/>
            <a:ext cx="3714749" cy="3714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34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CC403-660B-6BC0-6F85-26FE7AC2C1BA}"/>
              </a:ext>
            </a:extLst>
          </p:cNvPr>
          <p:cNvSpPr txBox="1"/>
          <p:nvPr/>
        </p:nvSpPr>
        <p:spPr>
          <a:xfrm>
            <a:off x="415129" y="1558319"/>
            <a:ext cx="536556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- Czym jest Nestle?</a:t>
            </a:r>
          </a:p>
          <a:p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-Jakie są motywy inwestycji </a:t>
            </a:r>
            <a:r>
              <a:rPr lang="pl-PL" sz="2400" b="0" i="0" dirty="0">
                <a:effectLst/>
                <a:latin typeface="Abadi Extra Light" panose="020B0204020104020204" pitchFamily="34" charset="0"/>
                <a:cs typeface="AngsanaUPC" panose="020B0502040204020203" pitchFamily="18" charset="-34"/>
              </a:rPr>
              <a:t>bezpośrednich oraz rodzaje inwestycji na badanym zagranicznym rynku?</a:t>
            </a:r>
            <a:endParaRPr lang="pl-PL" sz="2400" dirty="0">
              <a:latin typeface="Abadi Extra Light" panose="020B0204020104020204" pitchFamily="34" charset="0"/>
              <a:cs typeface="AngsanaUPC" panose="020B0502040204020203" pitchFamily="18" charset="-34"/>
            </a:endParaRPr>
          </a:p>
          <a:p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- Jakie są czynniki elementów analizy </a:t>
            </a:r>
            <a:r>
              <a:rPr lang="pl-PL" sz="2400" dirty="0" err="1">
                <a:latin typeface="Abadi Extra Light" panose="020B0204020104020204" pitchFamily="34" charset="0"/>
                <a:cs typeface="AngsanaUPC" panose="020B0502040204020203" pitchFamily="18" charset="-34"/>
              </a:rPr>
              <a:t>Pestle</a:t>
            </a:r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 planowania strategicznego?</a:t>
            </a:r>
          </a:p>
          <a:p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- Jakie są silne i słabe strony Nestle na badanym zagranicznym rynku oraz jakie są szanse i zagrożenia?</a:t>
            </a:r>
          </a:p>
          <a:p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-</a:t>
            </a:r>
          </a:p>
          <a:p>
            <a:r>
              <a:rPr lang="pl-PL" sz="2400" dirty="0">
                <a:latin typeface="Abadi Extra Light" panose="020B0204020104020204" pitchFamily="34" charset="0"/>
                <a:cs typeface="AngsanaUPC" panose="020B0502040204020203" pitchFamily="18" charset="-34"/>
              </a:rPr>
              <a:t>-Jaki jest w</a:t>
            </a:r>
            <a:r>
              <a:rPr lang="pl-PL" sz="2400" b="0" i="0" dirty="0">
                <a:effectLst/>
                <a:latin typeface="Abadi Extra Light" panose="020B0204020104020204" pitchFamily="34" charset="0"/>
                <a:cs typeface="AngsanaUPC" panose="020B0502040204020203" pitchFamily="18" charset="-34"/>
              </a:rPr>
              <a:t>pływ COVID-19 na działalność badanego </a:t>
            </a:r>
            <a:r>
              <a:rPr lang="pl-PL" sz="2400" b="0" i="0" dirty="0" err="1">
                <a:effectLst/>
                <a:latin typeface="Abadi Extra Light" panose="020B0204020104020204" pitchFamily="34" charset="0"/>
                <a:cs typeface="AngsanaUPC" panose="020B0502040204020203" pitchFamily="18" charset="-34"/>
              </a:rPr>
              <a:t>przedsiębiorstwana</a:t>
            </a:r>
            <a:r>
              <a:rPr lang="pl-PL" sz="2400" b="0" i="0" dirty="0">
                <a:effectLst/>
                <a:latin typeface="Abadi Extra Light" panose="020B0204020104020204" pitchFamily="34" charset="0"/>
                <a:cs typeface="AngsanaUPC" panose="020B0502040204020203" pitchFamily="18" charset="-34"/>
              </a:rPr>
              <a:t> zagranicznych rynkach?</a:t>
            </a:r>
            <a:endParaRPr lang="pl-PL" sz="2400" dirty="0">
              <a:latin typeface="Abadi Extra Light" panose="020B0204020104020204" pitchFamily="34" charset="0"/>
              <a:cs typeface="AngsanaUPC" panose="020B0502040204020203" pitchFamily="18" charset="-34"/>
            </a:endParaRPr>
          </a:p>
          <a:p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1952D17E-48F0-8485-013B-9BC8D4250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2604" y="129035"/>
            <a:ext cx="9440034" cy="1049867"/>
          </a:xfrm>
        </p:spPr>
        <p:txBody>
          <a:bodyPr>
            <a:normAutofit/>
          </a:bodyPr>
          <a:lstStyle/>
          <a:p>
            <a:r>
              <a:rPr lang="pl-PL" sz="2800" dirty="0"/>
              <a:t>PYTANIA BADAWCZE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962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Рисунок 1" descr="Картинки по запросу polskie oddziały firmy nestle">
            <a:hlinkClick r:id="rId2"/>
            <a:extLst>
              <a:ext uri="{FF2B5EF4-FFF2-40B4-BE49-F238E27FC236}">
                <a16:creationId xmlns:a16="http://schemas.microsoft.com/office/drawing/2014/main" id="{538CA201-229E-3EA5-B8C1-77CF8E4F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68" y="3315856"/>
            <a:ext cx="2613976" cy="233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59C251-403F-68DE-29BA-143FDAA9138D}"/>
              </a:ext>
            </a:extLst>
          </p:cNvPr>
          <p:cNvSpPr txBox="1"/>
          <p:nvPr/>
        </p:nvSpPr>
        <p:spPr>
          <a:xfrm>
            <a:off x="5339826" y="3315856"/>
            <a:ext cx="3871727" cy="195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l-P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Jakie polskie firmy należą do Nestle?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NESCAFÉ, WINIARY, PRINCESSA, KIT KAT, NESPRESSO, GERBER, PURINA.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9D3E49-3431-9E31-71AE-1E778234CBDD}"/>
              </a:ext>
            </a:extLst>
          </p:cNvPr>
          <p:cNvSpPr/>
          <p:nvPr/>
        </p:nvSpPr>
        <p:spPr>
          <a:xfrm>
            <a:off x="363767" y="3333567"/>
            <a:ext cx="4552545" cy="30059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F5701-7BA8-E54A-EA6A-DF7B54C2AC88}"/>
              </a:ext>
            </a:extLst>
          </p:cNvPr>
          <p:cNvSpPr txBox="1"/>
          <p:nvPr/>
        </p:nvSpPr>
        <p:spPr>
          <a:xfrm>
            <a:off x="542556" y="3429000"/>
            <a:ext cx="3654993" cy="353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Oddziały</a:t>
            </a:r>
            <a:r>
              <a:rPr lang="ru-RU" dirty="0"/>
              <a:t> </a:t>
            </a:r>
            <a:r>
              <a:rPr lang="pl-PL" dirty="0"/>
              <a:t>w Polsce:</a:t>
            </a:r>
          </a:p>
          <a:p>
            <a:pPr fontAlgn="base"/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Nestlé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Polska S.A. Oddział w Kaliszu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Nestlé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Polska S.A. Oddział w Rzeszowie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Nestlé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Polska S.A. Oddział w Kargowej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Nestlé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Polska S.A. Oddział </a:t>
            </a:r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Nestlé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</a:t>
            </a:r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Waters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w Nałęczowie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Fabryka </a:t>
            </a:r>
            <a:r>
              <a:rPr lang="pl-PL" sz="1800" b="0" dirty="0" err="1">
                <a:effectLst/>
                <a:latin typeface="Nestle-Text-Light"/>
                <a:ea typeface="Times New Roman" panose="02020603050405020304" pitchFamily="18" charset="0"/>
              </a:rPr>
              <a:t>Purina</a:t>
            </a:r>
            <a:r>
              <a:rPr lang="pl-PL" sz="1800" b="0" dirty="0">
                <a:effectLst/>
                <a:latin typeface="Nestle-Text-Light"/>
                <a:ea typeface="Times New Roman" panose="02020603050405020304" pitchFamily="18" charset="0"/>
              </a:rPr>
              <a:t> w Nowej Wsi Wrocławskiej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A50B69-2033-CF4C-B619-AD35F4173374}"/>
              </a:ext>
            </a:extLst>
          </p:cNvPr>
          <p:cNvSpPr txBox="1"/>
          <p:nvPr/>
        </p:nvSpPr>
        <p:spPr>
          <a:xfrm>
            <a:off x="4393324" y="333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sz="1800" b="1" i="1" dirty="0">
                <a:solidFill>
                  <a:srgbClr val="63513D"/>
                </a:solidFill>
                <a:effectLst/>
                <a:latin typeface="Nestle-Text-Book"/>
                <a:ea typeface="Times New Roman" panose="02020603050405020304" pitchFamily="18" charset="0"/>
              </a:rPr>
              <a:t>Good food</a:t>
            </a:r>
            <a:r>
              <a:rPr lang="ru-RU" sz="1800" b="1" i="1" dirty="0">
                <a:solidFill>
                  <a:srgbClr val="63513D"/>
                </a:solidFill>
                <a:effectLst/>
                <a:latin typeface="Nestle-Text-Book"/>
                <a:ea typeface="Times New Roman" panose="02020603050405020304" pitchFamily="18" charset="0"/>
              </a:rPr>
              <a:t>, </a:t>
            </a:r>
            <a:r>
              <a:rPr lang="pl-PL" sz="1800" b="1" i="1" dirty="0">
                <a:solidFill>
                  <a:srgbClr val="63513D"/>
                </a:solidFill>
                <a:effectLst/>
                <a:latin typeface="Nestle-Text-Book"/>
                <a:ea typeface="Times New Roman" panose="02020603050405020304" pitchFamily="18" charset="0"/>
              </a:rPr>
              <a:t>Good life</a:t>
            </a:r>
            <a:r>
              <a:rPr lang="pl-PL" sz="1800" b="1" dirty="0">
                <a:solidFill>
                  <a:srgbClr val="63513D"/>
                </a:solidFill>
                <a:effectLst/>
                <a:latin typeface="Nestle-Text-Book"/>
                <a:ea typeface="Times New Roman" panose="02020603050405020304" pitchFamily="18" charset="0"/>
              </a:rPr>
              <a:t> 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C10F5-309D-8A32-BA58-CD3F7CF27FEB}"/>
              </a:ext>
            </a:extLst>
          </p:cNvPr>
          <p:cNvSpPr txBox="1"/>
          <p:nvPr/>
        </p:nvSpPr>
        <p:spPr>
          <a:xfrm>
            <a:off x="1149548" y="1476310"/>
            <a:ext cx="10601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Celem</a:t>
            </a:r>
            <a:r>
              <a:rPr lang="ru-RU" dirty="0"/>
              <a:t> </a:t>
            </a:r>
            <a:r>
              <a:rPr lang="ru-RU" dirty="0" err="1"/>
              <a:t>opracowania</a:t>
            </a:r>
            <a:r>
              <a:rPr lang="ru-RU" dirty="0"/>
              <a:t> </a:t>
            </a:r>
            <a:r>
              <a:rPr lang="ru-RU" dirty="0" err="1"/>
              <a:t>jest</a:t>
            </a:r>
            <a:r>
              <a:rPr lang="ru-RU" dirty="0"/>
              <a:t> </a:t>
            </a:r>
            <a:r>
              <a:rPr lang="ru-RU" dirty="0" err="1"/>
              <a:t>analiza</a:t>
            </a:r>
            <a:r>
              <a:rPr lang="ru-RU" dirty="0"/>
              <a:t> </a:t>
            </a:r>
            <a:r>
              <a:rPr lang="ru-RU" dirty="0" err="1"/>
              <a:t>firmy</a:t>
            </a:r>
            <a:r>
              <a:rPr lang="ru-RU" dirty="0"/>
              <a:t> Nestle </a:t>
            </a:r>
            <a:r>
              <a:rPr lang="ru-RU" dirty="0" err="1"/>
              <a:t>na</a:t>
            </a:r>
            <a:r>
              <a:rPr lang="ru-RU" dirty="0"/>
              <a:t> </a:t>
            </a:r>
            <a:r>
              <a:rPr lang="ru-RU" dirty="0" err="1"/>
              <a:t>rynku</a:t>
            </a:r>
            <a:r>
              <a:rPr lang="ru-RU" dirty="0"/>
              <a:t> </a:t>
            </a:r>
            <a:r>
              <a:rPr lang="ru-RU" dirty="0" err="1"/>
              <a:t>Polskim</a:t>
            </a:r>
            <a:r>
              <a:rPr lang="ru-RU" dirty="0"/>
              <a:t>, </a:t>
            </a:r>
            <a:r>
              <a:rPr lang="ru-RU" dirty="0" err="1"/>
              <a:t>ocena</a:t>
            </a:r>
            <a:r>
              <a:rPr lang="ru-RU" dirty="0"/>
              <a:t> </a:t>
            </a:r>
            <a:r>
              <a:rPr lang="ru-RU" dirty="0" err="1"/>
              <a:t>możliwości</a:t>
            </a:r>
            <a:r>
              <a:rPr lang="ru-RU" dirty="0"/>
              <a:t> </a:t>
            </a:r>
            <a:r>
              <a:rPr lang="ru-RU" dirty="0" err="1"/>
              <a:t>danej</a:t>
            </a:r>
            <a:r>
              <a:rPr lang="ru-RU" dirty="0"/>
              <a:t> </a:t>
            </a:r>
            <a:r>
              <a:rPr lang="ru-RU" dirty="0" err="1"/>
              <a:t>firmy</a:t>
            </a:r>
            <a:r>
              <a:rPr lang="ru-RU" dirty="0"/>
              <a:t> i </a:t>
            </a:r>
            <a:r>
              <a:rPr lang="ru-RU" dirty="0" err="1"/>
              <a:t>jej</a:t>
            </a:r>
            <a:r>
              <a:rPr lang="ru-RU" dirty="0"/>
              <a:t> </a:t>
            </a:r>
            <a:r>
              <a:rPr lang="ru-RU" dirty="0" err="1"/>
              <a:t>konkurencyjności</a:t>
            </a:r>
            <a:r>
              <a:rPr lang="pl-PL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5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9D3E49-3431-9E31-71AE-1E778234CBDD}"/>
              </a:ext>
            </a:extLst>
          </p:cNvPr>
          <p:cNvSpPr/>
          <p:nvPr/>
        </p:nvSpPr>
        <p:spPr>
          <a:xfrm>
            <a:off x="353894" y="1099226"/>
            <a:ext cx="5529486" cy="52910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F5701-7BA8-E54A-EA6A-DF7B54C2AC88}"/>
              </a:ext>
            </a:extLst>
          </p:cNvPr>
          <p:cNvSpPr txBox="1"/>
          <p:nvPr/>
        </p:nvSpPr>
        <p:spPr>
          <a:xfrm>
            <a:off x="2554014" y="100743"/>
            <a:ext cx="6847075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l-PL" sz="2000" b="0" i="0" dirty="0">
                <a:effectLst/>
                <a:latin typeface="Arial" panose="020B0604020202020204" pitchFamily="34" charset="0"/>
              </a:rPr>
              <a:t>Motywy inwestycji bezpośrednich oraz rodzaje (typy) inwestycji wybranej firmy na badanym zagranicznym rynku</a:t>
            </a: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78FD-2146-59E9-213F-32EBD1FF08CA}"/>
              </a:ext>
            </a:extLst>
          </p:cNvPr>
          <p:cNvSpPr txBox="1"/>
          <p:nvPr/>
        </p:nvSpPr>
        <p:spPr>
          <a:xfrm>
            <a:off x="542556" y="1355988"/>
            <a:ext cx="376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endParaRPr lang="ru-RU" dirty="0"/>
          </a:p>
        </p:txBody>
      </p:sp>
      <p:pic>
        <p:nvPicPr>
          <p:cNvPr id="3" name="Рисунок 2" descr="Изображение выглядит как текст, здание, окно, балкон&#10;&#10;Автоматически созданное описание">
            <a:extLst>
              <a:ext uri="{FF2B5EF4-FFF2-40B4-BE49-F238E27FC236}">
                <a16:creationId xmlns:a16="http://schemas.microsoft.com/office/drawing/2014/main" id="{1A9FB0E5-CBC2-247D-D6AC-9FADA97F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40" y="1099226"/>
            <a:ext cx="7058670" cy="52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1952D17E-48F0-8485-013B-9BC8D4250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838" y="129035"/>
            <a:ext cx="9440034" cy="1049867"/>
          </a:xfrm>
        </p:spPr>
        <p:txBody>
          <a:bodyPr>
            <a:normAutofit/>
          </a:bodyPr>
          <a:lstStyle/>
          <a:p>
            <a:r>
              <a:rPr lang="pl-PL" sz="2800" dirty="0"/>
              <a:t>ANALIZA PESTLE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4BF2C-0FCA-DB86-B339-08FB7E6BEBD5}"/>
              </a:ext>
            </a:extLst>
          </p:cNvPr>
          <p:cNvSpPr txBox="1"/>
          <p:nvPr/>
        </p:nvSpPr>
        <p:spPr>
          <a:xfrm>
            <a:off x="661314" y="1087210"/>
            <a:ext cx="45509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P: Podatki Nestle, członkostwo Polski w Unii Europejskiej, Wybuch konfliktu za wschodnią granicą</a:t>
            </a:r>
          </a:p>
          <a:p>
            <a:pPr algn="l" rtl="0" fontAlgn="base"/>
            <a:r>
              <a:rPr lang="pl-PL" dirty="0"/>
              <a:t>E: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Wysoka inflacja,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r>
              <a:rPr lang="pl-PL" dirty="0">
                <a:latin typeface="Calibri" panose="020F0502020204030204" pitchFamily="34" charset="0"/>
              </a:rPr>
              <a:t>m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alejący budżet na konsumpcję Polaków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r>
              <a:rPr lang="pl-PL" dirty="0">
                <a:latin typeface="Segoe UI" panose="020B0502040204020203" pitchFamily="34" charset="0"/>
              </a:rPr>
              <a:t>,m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alejąca opłacalność produkcji mleka w Polsce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r>
              <a:rPr lang="pl-PL" dirty="0">
                <a:latin typeface="Segoe UI" panose="020B0502040204020203" pitchFamily="34" charset="0"/>
              </a:rPr>
              <a:t>,m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alejąca liczba gospodarstw produkujących mleko</a:t>
            </a:r>
            <a:endParaRPr lang="pl-PL" dirty="0"/>
          </a:p>
          <a:p>
            <a:r>
              <a:rPr lang="pl-PL" dirty="0"/>
              <a:t>S: </a:t>
            </a:r>
            <a:r>
              <a:rPr lang="pl-PL" dirty="0" err="1"/>
              <a:t>Wprowadzienie</a:t>
            </a:r>
            <a:r>
              <a:rPr lang="pl-PL" dirty="0"/>
              <a:t> na polski rynek Nestle KitKat, produkowany na zamówienie.</a:t>
            </a:r>
          </a:p>
          <a:p>
            <a:r>
              <a:rPr lang="pl-PL" dirty="0"/>
              <a:t>T: Inicjatywa przejrzystości </a:t>
            </a:r>
            <a:r>
              <a:rPr lang="pl-PL" dirty="0" err="1"/>
              <a:t>SmartLabel</a:t>
            </a:r>
            <a:r>
              <a:rPr lang="pl-PL" dirty="0"/>
              <a:t> i </a:t>
            </a:r>
            <a:r>
              <a:rPr lang="pl-PL" dirty="0" err="1"/>
              <a:t>udostępnie</a:t>
            </a:r>
            <a:r>
              <a:rPr lang="pl-PL" dirty="0"/>
              <a:t> online informacje o wartościach odżywczych, składnikach i alergenach dla około 87% swoich produktów</a:t>
            </a:r>
          </a:p>
          <a:p>
            <a:r>
              <a:rPr lang="pl-PL" dirty="0"/>
              <a:t>L: </a:t>
            </a:r>
          </a:p>
          <a:p>
            <a:r>
              <a:rPr lang="pl-PL" dirty="0"/>
              <a:t>E: Zmniejszenie pośrednich emisji gazów cieplarnianych o 2,6% na tonę wyprodukowanych produktów-&gt;</a:t>
            </a:r>
          </a:p>
          <a:p>
            <a:r>
              <a:rPr lang="pl-PL" dirty="0"/>
              <a:t> wytwarzanie w pełni nadającego się do recyklingu plastiku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9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690" y="-172086"/>
            <a:ext cx="5481982" cy="914401"/>
          </a:xfrm>
        </p:spPr>
        <p:txBody>
          <a:bodyPr rtlCol="0">
            <a:normAutofit/>
          </a:bodyPr>
          <a:lstStyle/>
          <a:p>
            <a:pPr rtl="0"/>
            <a:r>
              <a:rPr lang="pl-PL" sz="3600" dirty="0">
                <a:solidFill>
                  <a:schemeClr val="accent1"/>
                </a:solidFill>
              </a:rPr>
              <a:t>Analiza SWAT</a:t>
            </a:r>
            <a:endParaRPr lang="ru" sz="3600" dirty="0">
              <a:solidFill>
                <a:schemeClr val="accent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3FFFF4-CE54-EEC7-8F1C-48A4595C3E49}"/>
              </a:ext>
            </a:extLst>
          </p:cNvPr>
          <p:cNvSpPr/>
          <p:nvPr/>
        </p:nvSpPr>
        <p:spPr>
          <a:xfrm>
            <a:off x="2154622" y="1818289"/>
            <a:ext cx="2611820" cy="2031325"/>
          </a:xfrm>
          <a:prstGeom prst="rect">
            <a:avLst/>
          </a:prstGeom>
          <a:solidFill>
            <a:schemeClr val="bg2">
              <a:lumMod val="40000"/>
              <a:lumOff val="6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/>
              <a:t>-Duży udział w rynku</a:t>
            </a:r>
          </a:p>
          <a:p>
            <a:r>
              <a:rPr lang="pl-PL" dirty="0"/>
              <a:t>-Rozpoznawalne marki</a:t>
            </a:r>
          </a:p>
          <a:p>
            <a:r>
              <a:rPr lang="pl-PL" dirty="0"/>
              <a:t>-</a:t>
            </a:r>
            <a:r>
              <a:rPr lang="pl-PL" dirty="0" err="1"/>
              <a:t>Zróżnicowna</a:t>
            </a:r>
            <a:r>
              <a:rPr lang="pl-PL" dirty="0"/>
              <a:t> gama produktów</a:t>
            </a:r>
          </a:p>
          <a:p>
            <a:r>
              <a:rPr lang="pl-PL" dirty="0"/>
              <a:t>-Silna pozycja </a:t>
            </a:r>
            <a:r>
              <a:rPr lang="pl-PL" dirty="0" err="1"/>
              <a:t>negocjatywna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C89FA2-0812-3FB8-F337-207C31AFD761}"/>
              </a:ext>
            </a:extLst>
          </p:cNvPr>
          <p:cNvSpPr/>
          <p:nvPr/>
        </p:nvSpPr>
        <p:spPr>
          <a:xfrm>
            <a:off x="6674069" y="4614041"/>
            <a:ext cx="2611820" cy="1902372"/>
          </a:xfrm>
          <a:prstGeom prst="rect">
            <a:avLst/>
          </a:prstGeom>
          <a:solidFill>
            <a:schemeClr val="bg2">
              <a:lumMod val="40000"/>
              <a:lumOff val="6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/>
              <a:t>-</a:t>
            </a:r>
            <a:r>
              <a:rPr lang="pl-PL" dirty="0" err="1"/>
              <a:t>Wzroct</a:t>
            </a:r>
            <a:r>
              <a:rPr lang="pl-PL" dirty="0"/>
              <a:t> cen produktów spożywczych</a:t>
            </a:r>
          </a:p>
          <a:p>
            <a:r>
              <a:rPr lang="pl-PL" dirty="0"/>
              <a:t>-Ryzyko bojkotu przez konsumentów</a:t>
            </a:r>
          </a:p>
          <a:p>
            <a:r>
              <a:rPr lang="pl-PL" dirty="0"/>
              <a:t>-Spadek marży na skutek silnej konkurencji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00BFF1-B54B-9310-447D-18E9AD1451D8}"/>
              </a:ext>
            </a:extLst>
          </p:cNvPr>
          <p:cNvSpPr/>
          <p:nvPr/>
        </p:nvSpPr>
        <p:spPr>
          <a:xfrm>
            <a:off x="2154622" y="4616668"/>
            <a:ext cx="2611820" cy="189974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BF0DFF-753F-D794-615E-EF311132AFFC}"/>
              </a:ext>
            </a:extLst>
          </p:cNvPr>
          <p:cNvSpPr/>
          <p:nvPr/>
        </p:nvSpPr>
        <p:spPr>
          <a:xfrm>
            <a:off x="6589985" y="1818290"/>
            <a:ext cx="2554014" cy="203132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7D52E-7444-7B59-0F81-43B42A43FFD6}"/>
              </a:ext>
            </a:extLst>
          </p:cNvPr>
          <p:cNvSpPr txBox="1"/>
          <p:nvPr/>
        </p:nvSpPr>
        <p:spPr>
          <a:xfrm>
            <a:off x="6589985" y="1884981"/>
            <a:ext cx="2296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-Zła reputacja</a:t>
            </a:r>
          </a:p>
          <a:p>
            <a:r>
              <a:rPr lang="pl-PL" dirty="0"/>
              <a:t>-Nieelastyczne zarządzanie</a:t>
            </a:r>
          </a:p>
          <a:p>
            <a:r>
              <a:rPr lang="pl-PL" dirty="0"/>
              <a:t>-Silne uzależnienie od </a:t>
            </a:r>
            <a:r>
              <a:rPr lang="pl-PL" dirty="0" err="1"/>
              <a:t>marketyngu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F26A0-1610-ED41-9078-820D08059AB9}"/>
              </a:ext>
            </a:extLst>
          </p:cNvPr>
          <p:cNvSpPr txBox="1"/>
          <p:nvPr/>
        </p:nvSpPr>
        <p:spPr>
          <a:xfrm>
            <a:off x="2154622" y="4571996"/>
            <a:ext cx="2611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-Współpraca ze start-</a:t>
            </a:r>
            <a:r>
              <a:rPr lang="pl-PL" dirty="0" err="1"/>
              <a:t>upami</a:t>
            </a:r>
            <a:endParaRPr lang="pl-PL" dirty="0"/>
          </a:p>
          <a:p>
            <a:r>
              <a:rPr lang="pl-PL" dirty="0"/>
              <a:t>-Rozwój e-commerce</a:t>
            </a:r>
          </a:p>
          <a:p>
            <a:r>
              <a:rPr lang="pl-PL" dirty="0"/>
              <a:t>-Przejęcie nowych marek</a:t>
            </a:r>
          </a:p>
          <a:p>
            <a:r>
              <a:rPr lang="pl-PL" dirty="0"/>
              <a:t>-Inwestycję w rynek kawy i herbaty</a:t>
            </a:r>
          </a:p>
          <a:p>
            <a:r>
              <a:rPr lang="pl-PL" dirty="0"/>
              <a:t>-Podwyższenie standardów etycznych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BD244-3E6A-65CA-0B2D-0522E4D51BF3}"/>
              </a:ext>
            </a:extLst>
          </p:cNvPr>
          <p:cNvSpPr txBox="1"/>
          <p:nvPr/>
        </p:nvSpPr>
        <p:spPr>
          <a:xfrm>
            <a:off x="2154622" y="1392631"/>
            <a:ext cx="236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highlight>
                  <a:srgbClr val="DF985C"/>
                </a:highlight>
              </a:rPr>
              <a:t>Mocne strony</a:t>
            </a:r>
            <a:endParaRPr lang="ru-RU" sz="2000" dirty="0">
              <a:highlight>
                <a:srgbClr val="DF985C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21742-1A6A-4F72-5938-E07B4975DEC2}"/>
              </a:ext>
            </a:extLst>
          </p:cNvPr>
          <p:cNvSpPr txBox="1"/>
          <p:nvPr/>
        </p:nvSpPr>
        <p:spPr>
          <a:xfrm>
            <a:off x="6674069" y="4168039"/>
            <a:ext cx="236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highlight>
                  <a:srgbClr val="DF985C"/>
                </a:highlight>
              </a:rPr>
              <a:t>Zagrożenia</a:t>
            </a:r>
            <a:endParaRPr lang="ru-RU" sz="2000" dirty="0">
              <a:highlight>
                <a:srgbClr val="DF985C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FA7AA-5461-0270-27F4-A510A26B1BD9}"/>
              </a:ext>
            </a:extLst>
          </p:cNvPr>
          <p:cNvSpPr txBox="1"/>
          <p:nvPr/>
        </p:nvSpPr>
        <p:spPr>
          <a:xfrm>
            <a:off x="6526924" y="1358728"/>
            <a:ext cx="236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highlight>
                  <a:srgbClr val="DF985C"/>
                </a:highlight>
              </a:rPr>
              <a:t>Słabe strony</a:t>
            </a:r>
            <a:endParaRPr lang="ru-RU" sz="2000" dirty="0">
              <a:highlight>
                <a:srgbClr val="DF985C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C4DFE-129D-7E28-593C-1B94DA866A9B}"/>
              </a:ext>
            </a:extLst>
          </p:cNvPr>
          <p:cNvSpPr txBox="1"/>
          <p:nvPr/>
        </p:nvSpPr>
        <p:spPr>
          <a:xfrm>
            <a:off x="2154622" y="4146338"/>
            <a:ext cx="236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highlight>
                  <a:srgbClr val="DF985C"/>
                </a:highlight>
              </a:rPr>
              <a:t>Szanse</a:t>
            </a:r>
            <a:endParaRPr lang="ru-RU" sz="2000" dirty="0">
              <a:highlight>
                <a:srgbClr val="DF985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02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9D3E49-3431-9E31-71AE-1E778234CBDD}"/>
              </a:ext>
            </a:extLst>
          </p:cNvPr>
          <p:cNvSpPr/>
          <p:nvPr/>
        </p:nvSpPr>
        <p:spPr>
          <a:xfrm>
            <a:off x="353893" y="1099226"/>
            <a:ext cx="11295551" cy="46595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F5701-7BA8-E54A-EA6A-DF7B54C2AC88}"/>
              </a:ext>
            </a:extLst>
          </p:cNvPr>
          <p:cNvSpPr txBox="1"/>
          <p:nvPr/>
        </p:nvSpPr>
        <p:spPr>
          <a:xfrm>
            <a:off x="4493521" y="113870"/>
            <a:ext cx="594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u="none" strike="noStrike" dirty="0">
                <a:solidFill>
                  <a:srgbClr val="FFFFFF"/>
                </a:solidFill>
                <a:effectLst/>
                <a:latin typeface="Calibri Light" panose="020F0302020204030204" pitchFamily="34" charset="0"/>
              </a:rPr>
              <a:t>Paradygmat OIL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78FD-2146-59E9-213F-32EBD1FF08CA}"/>
              </a:ext>
            </a:extLst>
          </p:cNvPr>
          <p:cNvSpPr txBox="1"/>
          <p:nvPr/>
        </p:nvSpPr>
        <p:spPr>
          <a:xfrm>
            <a:off x="1477977" y="1723851"/>
            <a:ext cx="85488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dirty="0"/>
              <a:t>-</a:t>
            </a:r>
            <a:r>
              <a:rPr lang="pl-PL" b="0" i="0" u="none" strike="noStrike" dirty="0" err="1">
                <a:effectLst/>
                <a:latin typeface="Calibri" panose="020F0502020204030204" pitchFamily="34" charset="0"/>
              </a:rPr>
              <a:t>Ownership-specific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 </a:t>
            </a:r>
            <a:r>
              <a:rPr lang="pl-PL" b="0" i="0" u="none" strike="noStrike" dirty="0" err="1">
                <a:effectLst/>
                <a:latin typeface="Calibri" panose="020F0502020204030204" pitchFamily="34" charset="0"/>
              </a:rPr>
              <a:t>advantages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: ogromny dział R&amp;D (4000 pracowników w 23 lokacjach na całym świecie), silne, zdywersyfikowane marki (KitKat, </a:t>
            </a:r>
            <a:r>
              <a:rPr lang="pl-PL" b="0" i="0" u="none" strike="noStrike" dirty="0" err="1">
                <a:effectLst/>
                <a:latin typeface="Calibri" panose="020F0502020204030204" pitchFamily="34" charset="0"/>
              </a:rPr>
              <a:t>Purina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, San </a:t>
            </a:r>
            <a:r>
              <a:rPr lang="pl-PL" b="0" i="0" u="none" strike="noStrike" dirty="0" err="1">
                <a:effectLst/>
                <a:latin typeface="Calibri" panose="020F0502020204030204" pitchFamily="34" charset="0"/>
              </a:rPr>
              <a:t>Pellegrino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), liczne patenty w zakresie technologii żywieniowych.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b="0" i="0" u="none" strike="noStrike" dirty="0" err="1">
                <a:effectLst/>
                <a:latin typeface="Calibri" panose="020F0502020204030204" pitchFamily="34" charset="0"/>
              </a:rPr>
              <a:t>Location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-s. a.: Polska to w ¾ kraj nizinny, o glebach przeważnie brunatnych, bielicowych i płowych o żyzności średniej do wysokiej. Tworzy to dobre warunki do uprawy traw i zbóż wymaganych do produkcji pasz.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b="0" i="0" u="none" strike="noStrike" dirty="0" err="1">
                <a:effectLst/>
                <a:latin typeface="Calibri" panose="020F0502020204030204" pitchFamily="34" charset="0"/>
              </a:rPr>
              <a:t>Internalisation</a:t>
            </a:r>
            <a:r>
              <a:rPr lang="pl-PL" b="0" i="0" u="none" strike="noStrike" dirty="0">
                <a:effectLst/>
                <a:latin typeface="Calibri" panose="020F0502020204030204" pitchFamily="34" charset="0"/>
              </a:rPr>
              <a:t> a.: Jednym z problemów robienia biznesów z Polakami przestaje być bariera językowa. Większość Polaków w biznesie zna przynajmniej jeden język obcy na poziomie B1 (matura podstawowa). Polska zajmuje 16. miejsce globalnie w EF EPI (stan na koniec 2021). 67% Polaków posługuje się przynajmniej 1 językiem obcym (Eurostat, 2016).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3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1F5701-7BA8-E54A-EA6A-DF7B54C2AC88}"/>
              </a:ext>
            </a:extLst>
          </p:cNvPr>
          <p:cNvSpPr txBox="1"/>
          <p:nvPr/>
        </p:nvSpPr>
        <p:spPr>
          <a:xfrm>
            <a:off x="3642183" y="243342"/>
            <a:ext cx="6899692" cy="86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Sprzedaż Nestle wzrosła z powodu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ovid-19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78FD-2146-59E9-213F-32EBD1FF08CA}"/>
              </a:ext>
            </a:extLst>
          </p:cNvPr>
          <p:cNvSpPr txBox="1"/>
          <p:nvPr/>
        </p:nvSpPr>
        <p:spPr>
          <a:xfrm>
            <a:off x="542556" y="1355988"/>
            <a:ext cx="37607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organiczny wzrost sprzedaży w 2021 r. wyniósł 7,5% (wzrost sprzedaży o 5,5% i </a:t>
            </a:r>
            <a:r>
              <a:rPr lang="pl-PL" dirty="0" err="1"/>
              <a:t>wzrosti</a:t>
            </a:r>
            <a:r>
              <a:rPr lang="pl-PL" dirty="0"/>
              <a:t> cen o 2%)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-Wysokie tempo wzrostu sprzedaży odnotowano w:</a:t>
            </a:r>
          </a:p>
          <a:p>
            <a:r>
              <a:rPr lang="pl-PL" dirty="0"/>
              <a:t>USA - 7,4%</a:t>
            </a:r>
          </a:p>
          <a:p>
            <a:r>
              <a:rPr lang="pl-PL" dirty="0"/>
              <a:t>Europie - 7,1% (np. w Polsce o 3,4%)</a:t>
            </a:r>
          </a:p>
          <a:p>
            <a:r>
              <a:rPr lang="pl-PL" dirty="0"/>
              <a:t>na Bliskim Wschodzie</a:t>
            </a:r>
          </a:p>
          <a:p>
            <a:r>
              <a:rPr lang="pl-PL" dirty="0"/>
              <a:t>Afryce Północne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 wyniku raportu akcje Nestle wzrosły o 1,4%.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11E3F8-FCC6-FFCD-EF69-A8C329EB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0" y="1458025"/>
            <a:ext cx="621792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6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0E313-6AA0-D764-A329-4AEC60250EB2}"/>
              </a:ext>
            </a:extLst>
          </p:cNvPr>
          <p:cNvSpPr txBox="1"/>
          <p:nvPr/>
        </p:nvSpPr>
        <p:spPr>
          <a:xfrm>
            <a:off x="4834757" y="304800"/>
            <a:ext cx="349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Bibliografia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58560-6AAE-3E7D-344B-CCB8BB6AB48A}"/>
              </a:ext>
            </a:extLst>
          </p:cNvPr>
          <p:cNvSpPr txBox="1"/>
          <p:nvPr/>
        </p:nvSpPr>
        <p:spPr>
          <a:xfrm>
            <a:off x="725214" y="1671145"/>
            <a:ext cx="97641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2"/>
              </a:rPr>
              <a:t>https://www.nestle.pl/nasze-fabryki</a:t>
            </a:r>
            <a:endParaRPr lang="pl-PL" dirty="0"/>
          </a:p>
          <a:p>
            <a:r>
              <a:rPr lang="pl-PL" b="1" dirty="0">
                <a:hlinkClick r:id="rId3"/>
              </a:rPr>
              <a:t>https://amcham.pl/sites/default/files/content</a:t>
            </a:r>
            <a:endParaRPr lang="pl-PL" b="1" dirty="0"/>
          </a:p>
          <a:p>
            <a:r>
              <a:rPr lang="pl-PL" b="1" dirty="0"/>
              <a:t>https://www.portalspozywczy.pl/szukaj/?szukaj=BIZ+nestle-files/AmCham_IGCC%20Zagraniczne%20Inwestycje%20Bezpo%C5%9Brednie%20w%20Polsce_F.pdf</a:t>
            </a:r>
          </a:p>
          <a:p>
            <a:r>
              <a:rPr lang="pl-PL" dirty="0"/>
              <a:t>Portal Spożywczy, </a:t>
            </a:r>
            <a:r>
              <a:rPr lang="pl-PL" dirty="0" err="1"/>
              <a:t>Nestlé</a:t>
            </a:r>
            <a:r>
              <a:rPr lang="pl-PL" dirty="0"/>
              <a:t> </a:t>
            </a:r>
            <a:r>
              <a:rPr lang="pl-PL" dirty="0" err="1"/>
              <a:t>Purina</a:t>
            </a:r>
            <a:r>
              <a:rPr lang="pl-PL" dirty="0"/>
              <a:t> poszukuje innowacyjnych start-</a:t>
            </a:r>
            <a:r>
              <a:rPr lang="pl-PL" dirty="0" err="1"/>
              <a:t>upów</a:t>
            </a:r>
            <a:r>
              <a:rPr lang="pl-PL" dirty="0"/>
              <a:t>, https://www.portalspozywczy.pl/mieso/wiadomosci/nestl-purina-poszukuje-innowacyjnych-start-upow,205539.html (dostęp 15.05.2022)</a:t>
            </a:r>
          </a:p>
          <a:p>
            <a:r>
              <a:rPr lang="pl-PL" dirty="0"/>
              <a:t>Passport, (2021). </a:t>
            </a:r>
            <a:r>
              <a:rPr lang="pl-PL" dirty="0" err="1"/>
              <a:t>Coffee</a:t>
            </a:r>
            <a:r>
              <a:rPr lang="pl-PL" dirty="0"/>
              <a:t> in Poland, https://www-1portal-1euromonitor-1com-16a1ap8r8023b.han.sgh.waw.pl/portal/analysis/tab (dostęp 16.05.2022)</a:t>
            </a:r>
          </a:p>
          <a:p>
            <a:r>
              <a:rPr lang="pl-PL" dirty="0"/>
              <a:t>Passport, (2021). </a:t>
            </a:r>
            <a:r>
              <a:rPr lang="pl-PL" dirty="0" err="1"/>
              <a:t>Tea</a:t>
            </a:r>
            <a:r>
              <a:rPr lang="pl-PL" dirty="0"/>
              <a:t> in Poland, https://www-1portal-1euromonitor-1com-16a1ap8r8023b.han.sgh.waw.pl/portal/analysis/tab (dostęp 16.05.2022)</a:t>
            </a:r>
          </a:p>
          <a:p>
            <a:r>
              <a:rPr lang="pl-PL" dirty="0"/>
              <a:t>Huczko P., (2021). Podatek od nieruchomości w 2022 r. - stawki maksymalne, https://ksiegowosc.infor.pl/podatki/podatki-osobiste/podatek-od-nieruchomosci/5304649,Podatek-od-nieruchomosci-w-2022-r-stawki-maksymalne.html (dostęp 16.05.2022)</a:t>
            </a:r>
          </a:p>
          <a:p>
            <a:r>
              <a:rPr lang="pl-PL" dirty="0" err="1"/>
              <a:t>Nestlé</a:t>
            </a:r>
            <a:r>
              <a:rPr lang="pl-PL" dirty="0"/>
              <a:t>, (2021). Informacja o realizowanej strategii podatkowej, https://www.nestle.pl/sites/g/files/pydnoa386/files/2021-12/21_12_08_NPL_IORSP_FINAL_published.pdf (dostęp 16.05.2022)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07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{C499BB27-144A-4E51-954B-C55D01027B12}tf12214701_win32</Template>
  <TotalTime>677</TotalTime>
  <Words>821</Words>
  <Application>Microsoft Office PowerPoint</Application>
  <PresentationFormat>Широкоэкранный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Goudy Old Style</vt:lpstr>
      <vt:lpstr>Nestle-Text-Book</vt:lpstr>
      <vt:lpstr>Nestle-Text-Light</vt:lpstr>
      <vt:lpstr>Segoe UI</vt:lpstr>
      <vt:lpstr>Symbol</vt:lpstr>
      <vt:lpstr>Times New Roman</vt:lpstr>
      <vt:lpstr>Wingdings 2</vt:lpstr>
      <vt:lpstr>СланецVTI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Analiza SWAT</vt:lpstr>
      <vt:lpstr>Презентация PowerPoint</vt:lpstr>
      <vt:lpstr>Презентация PowerPoint</vt:lpstr>
      <vt:lpstr>Презентация PowerPoint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Nestle</dc:title>
  <dc:creator>Marta Bahdzevich</dc:creator>
  <cp:lastModifiedBy>Marta Bahdzevich</cp:lastModifiedBy>
  <cp:revision>2</cp:revision>
  <dcterms:created xsi:type="dcterms:W3CDTF">2022-05-19T19:51:59Z</dcterms:created>
  <dcterms:modified xsi:type="dcterms:W3CDTF">2022-05-20T07:09:34Z</dcterms:modified>
</cp:coreProperties>
</file>