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26"/>
  </p:notesMasterIdLst>
  <p:sldIdLst>
    <p:sldId id="256" r:id="rId5"/>
    <p:sldId id="258" r:id="rId6"/>
    <p:sldId id="259" r:id="rId7"/>
    <p:sldId id="300" r:id="rId8"/>
    <p:sldId id="301" r:id="rId9"/>
    <p:sldId id="314" r:id="rId10"/>
    <p:sldId id="303" r:id="rId11"/>
    <p:sldId id="304" r:id="rId12"/>
    <p:sldId id="315" r:id="rId13"/>
    <p:sldId id="317" r:id="rId14"/>
    <p:sldId id="319" r:id="rId15"/>
    <p:sldId id="267" r:id="rId16"/>
    <p:sldId id="271" r:id="rId17"/>
    <p:sldId id="308" r:id="rId18"/>
    <p:sldId id="310" r:id="rId19"/>
    <p:sldId id="309" r:id="rId20"/>
    <p:sldId id="260" r:id="rId21"/>
    <p:sldId id="263" r:id="rId22"/>
    <p:sldId id="320" r:id="rId23"/>
    <p:sldId id="321" r:id="rId24"/>
    <p:sldId id="272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Karla" pitchFamily="2" charset="0"/>
      <p:regular r:id="rId28"/>
      <p:bold r:id="rId29"/>
      <p:italic r:id="rId30"/>
      <p:boldItalic r:id="rId31"/>
    </p:embeddedFont>
    <p:embeddedFont>
      <p:font typeface="Rubik Black" panose="020B0604020202020204" charset="-79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CBD76-4925-BC0E-8375-EEF17B8C3D47}" v="2" dt="2024-06-06T19:55:54.942"/>
    <p1510:client id="{619DF1D8-6614-4DC6-A672-BCF14C322EB7}" v="67" dt="2024-06-06T10:43:29.447"/>
    <p1510:client id="{B130F4E5-261E-F9F8-34B6-459AB985B17B}" v="34" dt="2024-06-06T12:21:39.771"/>
    <p1510:client id="{D6F2A27A-E4CA-4B25-8536-EF85E68CBBB8}" v="112" dt="2024-06-07T08:52:36.729"/>
  </p1510:revLst>
</p1510:revInfo>
</file>

<file path=ppt/tableStyles.xml><?xml version="1.0" encoding="utf-8"?>
<a:tblStyleLst xmlns:a="http://schemas.openxmlformats.org/drawingml/2006/main" def="{239DDD9C-B48E-4448-8DD6-5267E5B561C2}">
  <a:tblStyle styleId="{239DDD9C-B48E-4448-8DD6-5267E5B561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2B8467-0F31-4C79-8282-3123F532536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9" d="100"/>
        <a:sy n="10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707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3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4e0c60b85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4e0c60b85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4e0c60b85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4e0c60b85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785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4e0c60b85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4e0c60b85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924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629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5d80b4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5d80b4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5d80b4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5d80b4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57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5d80b4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5d80b4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717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32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8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149e147b4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149e147b4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35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50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149e147b4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149e147b4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90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32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3" r:id="rId9"/>
    <p:sldLayoutId id="2147483664" r:id="rId10"/>
    <p:sldLayoutId id="2147483665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963095"/>
            <a:ext cx="5486400" cy="1433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MusicHub</a:t>
            </a:r>
            <a:r>
              <a:rPr lang="es-ES" dirty="0"/>
              <a:t> API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2820692" y="2068604"/>
            <a:ext cx="341479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Diseño e implementación</a:t>
            </a:r>
            <a:endParaRPr sz="2000"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548820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983287" y="3202997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13;p29">
            <a:extLst>
              <a:ext uri="{FF2B5EF4-FFF2-40B4-BE49-F238E27FC236}">
                <a16:creationId xmlns:a16="http://schemas.microsoft.com/office/drawing/2014/main" id="{EAECC934-9062-C464-CE86-A48FCB094EB8}"/>
              </a:ext>
            </a:extLst>
          </p:cNvPr>
          <p:cNvSpPr txBox="1">
            <a:spLocks/>
          </p:cNvSpPr>
          <p:nvPr/>
        </p:nvSpPr>
        <p:spPr>
          <a:xfrm>
            <a:off x="1585994" y="3688169"/>
            <a:ext cx="5900385" cy="51720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s-ES" dirty="0"/>
              <a:t>Integrantes: Xavier Mora, Guillermo W, Marta Canino, Dulibeth Medina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2E3745-9499-BF62-B5AC-AB3575E1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86" y="2517973"/>
            <a:ext cx="1085629" cy="10856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35"/>
          <p:cNvGrpSpPr/>
          <p:nvPr/>
        </p:nvGrpSpPr>
        <p:grpSpPr>
          <a:xfrm>
            <a:off x="2145792" y="1827317"/>
            <a:ext cx="5404935" cy="2823192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API </a:t>
            </a:r>
            <a:r>
              <a:rPr lang="es-ES" dirty="0" err="1"/>
              <a:t>MusicHub</a:t>
            </a:r>
            <a:r>
              <a:rPr lang="es-ES" dirty="0"/>
              <a:t> (III)</a:t>
            </a:r>
            <a:endParaRPr dirty="0"/>
          </a:p>
        </p:txBody>
      </p: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C5E042-700C-AA3D-DD88-C1053174C25E}"/>
              </a:ext>
            </a:extLst>
          </p:cNvPr>
          <p:cNvSpPr txBox="1"/>
          <p:nvPr/>
        </p:nvSpPr>
        <p:spPr>
          <a:xfrm>
            <a:off x="690735" y="1298549"/>
            <a:ext cx="8242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operaciones </a:t>
            </a:r>
            <a:r>
              <a:rPr lang="es-ES" b="1" dirty="0"/>
              <a:t>CRUD</a:t>
            </a:r>
            <a:r>
              <a:rPr lang="es-ES" dirty="0"/>
              <a:t> disponibles: Crear, leer, actualizar y eliminar álbumes, artistas y canciones.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BE0C91-D898-5B58-7796-7E65CE28D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91" y="2004456"/>
            <a:ext cx="5141700" cy="24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3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35"/>
          <p:cNvGrpSpPr/>
          <p:nvPr/>
        </p:nvGrpSpPr>
        <p:grpSpPr>
          <a:xfrm>
            <a:off x="2145792" y="1827317"/>
            <a:ext cx="5404935" cy="2823192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API </a:t>
            </a:r>
            <a:r>
              <a:rPr lang="es-ES" dirty="0" err="1"/>
              <a:t>MusicHub</a:t>
            </a:r>
            <a:r>
              <a:rPr lang="es-ES" dirty="0"/>
              <a:t> (IV)</a:t>
            </a:r>
            <a:endParaRPr dirty="0"/>
          </a:p>
        </p:txBody>
      </p: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C5E042-700C-AA3D-DD88-C1053174C25E}"/>
              </a:ext>
            </a:extLst>
          </p:cNvPr>
          <p:cNvSpPr txBox="1"/>
          <p:nvPr/>
        </p:nvSpPr>
        <p:spPr>
          <a:xfrm>
            <a:off x="690735" y="1298549"/>
            <a:ext cx="8242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operaciones </a:t>
            </a:r>
            <a:r>
              <a:rPr lang="es-ES" b="1" dirty="0"/>
              <a:t>CRUD</a:t>
            </a:r>
            <a:r>
              <a:rPr lang="es-ES" dirty="0"/>
              <a:t> disponibles: Crear, leer, actualizar y eliminar álbumes, artistas y canciones.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B5A216-AD3C-1E71-BC19-DAAB3C94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92" y="2004456"/>
            <a:ext cx="5195176" cy="240752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99571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>
            <a:spLocks noGrp="1"/>
          </p:cNvSpPr>
          <p:nvPr>
            <p:ph type="subTitle" idx="1"/>
          </p:nvPr>
        </p:nvSpPr>
        <p:spPr>
          <a:xfrm>
            <a:off x="4027054" y="2089359"/>
            <a:ext cx="4401645" cy="10222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2000" dirty="0"/>
              <a:t>OpenAI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2000" dirty="0"/>
              <a:t>Spotify API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2000" dirty="0"/>
              <a:t>MusicBrainz</a:t>
            </a:r>
          </a:p>
        </p:txBody>
      </p:sp>
      <p:sp>
        <p:nvSpPr>
          <p:cNvPr id="835" name="Google Shape;835;p40"/>
          <p:cNvSpPr txBox="1">
            <a:spLocks noGrp="1"/>
          </p:cNvSpPr>
          <p:nvPr>
            <p:ph type="subTitle" idx="4"/>
          </p:nvPr>
        </p:nvSpPr>
        <p:spPr>
          <a:xfrm>
            <a:off x="3408499" y="1417326"/>
            <a:ext cx="5031181" cy="580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Nuestra API también consume </a:t>
            </a:r>
            <a:r>
              <a:rPr lang="es-ES" dirty="0"/>
              <a:t>información de tres diferentes API externas:</a:t>
            </a:r>
            <a:endParaRPr dirty="0"/>
          </a:p>
        </p:txBody>
      </p:sp>
      <p:sp>
        <p:nvSpPr>
          <p:cNvPr id="836" name="Google Shape;836;p40"/>
          <p:cNvSpPr txBox="1">
            <a:spLocks noGrp="1"/>
          </p:cNvSpPr>
          <p:nvPr>
            <p:ph type="subTitle" idx="5"/>
          </p:nvPr>
        </p:nvSpPr>
        <p:spPr>
          <a:xfrm>
            <a:off x="3405364" y="3111657"/>
            <a:ext cx="5020200" cy="947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información que se consume está completamente integrada con el resto de la API, además, nuestra API es resiliente a caídas de las </a:t>
            </a:r>
            <a:r>
              <a:rPr lang="es-ES" dirty="0" err="1"/>
              <a:t>APIs</a:t>
            </a:r>
            <a:r>
              <a:rPr lang="es-ES" dirty="0"/>
              <a:t> externas</a:t>
            </a:r>
            <a:endParaRPr dirty="0"/>
          </a:p>
        </p:txBody>
      </p:sp>
      <p:sp>
        <p:nvSpPr>
          <p:cNvPr id="837" name="Google Shape;837;p40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APIs Externas</a:t>
            </a:r>
            <a:endParaRPr dirty="0"/>
          </a:p>
        </p:txBody>
      </p:sp>
      <p:grpSp>
        <p:nvGrpSpPr>
          <p:cNvPr id="842" name="Google Shape;842;p40"/>
          <p:cNvGrpSpPr/>
          <p:nvPr/>
        </p:nvGrpSpPr>
        <p:grpSpPr>
          <a:xfrm>
            <a:off x="2552352" y="3647899"/>
            <a:ext cx="502800" cy="502800"/>
            <a:chOff x="1627550" y="2017350"/>
            <a:chExt cx="502800" cy="502800"/>
          </a:xfrm>
        </p:grpSpPr>
        <p:sp>
          <p:nvSpPr>
            <p:cNvPr id="843" name="Google Shape;843;p4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2552351" y="2647083"/>
            <a:ext cx="502800" cy="502800"/>
            <a:chOff x="463701" y="2307675"/>
            <a:chExt cx="502800" cy="502800"/>
          </a:xfrm>
        </p:grpSpPr>
        <p:sp>
          <p:nvSpPr>
            <p:cNvPr id="846" name="Google Shape;846;p40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0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850" name="Google Shape;850;p40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2" name="Google Shape;852;p40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853" name="Google Shape;853;p40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4" name="Google Shape;854;p40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855" name="Google Shape;855;p40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40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7" name="Google Shape;857;p40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858" name="Google Shape;858;p40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0" name="Google Shape;860;p40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1" name="Google Shape;861;p40"/>
          <p:cNvSpPr/>
          <p:nvPr/>
        </p:nvSpPr>
        <p:spPr>
          <a:xfrm>
            <a:off x="7968357" y="454978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715160" y="14173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0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865" name="Google Shape;865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66" name="Google Shape;866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7" name="Google Shape;867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68" name="Google Shape;868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69" name="Google Shape;869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0" name="Google Shape;870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71" name="Google Shape;871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2" name="Google Shape;872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73" name="Google Shape;873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5" name="Google Shape;875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APIs Externas</a:t>
            </a:r>
            <a:endParaRPr dirty="0"/>
          </a:p>
        </p:txBody>
      </p:sp>
      <p:grpSp>
        <p:nvGrpSpPr>
          <p:cNvPr id="942" name="Google Shape;942;p44"/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943" name="Google Shape;943;p44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44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945" name="Google Shape;945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46" name="Google Shape;946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7" name="Google Shape;947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8" name="Google Shape;948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49" name="Google Shape;949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0" name="Google Shape;950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51" name="Google Shape;951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2" name="Google Shape;952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53" name="Google Shape;953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954" name="Google Shape;954;p44"/>
          <p:cNvGrpSpPr/>
          <p:nvPr/>
        </p:nvGrpSpPr>
        <p:grpSpPr>
          <a:xfrm>
            <a:off x="762841" y="1601102"/>
            <a:ext cx="3763405" cy="2916165"/>
            <a:chOff x="715067" y="1600275"/>
            <a:chExt cx="3763405" cy="2916165"/>
          </a:xfrm>
        </p:grpSpPr>
        <p:sp>
          <p:nvSpPr>
            <p:cNvPr id="955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44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957" name="Google Shape;957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58" name="Google Shape;958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59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0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61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2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63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65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68" name="Google Shape;968;p44"/>
          <p:cNvSpPr txBox="1">
            <a:spLocks noGrp="1"/>
          </p:cNvSpPr>
          <p:nvPr>
            <p:ph type="subTitle" idx="3"/>
          </p:nvPr>
        </p:nvSpPr>
        <p:spPr>
          <a:xfrm>
            <a:off x="998575" y="3410963"/>
            <a:ext cx="3202264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 una herramienta que permite a los desarrolladores integrar y utilizar los modelos de lenguaje avanzados.</a:t>
            </a:r>
            <a:endParaRPr dirty="0"/>
          </a:p>
        </p:txBody>
      </p:sp>
      <p:sp>
        <p:nvSpPr>
          <p:cNvPr id="969" name="Google Shape;969;p44"/>
          <p:cNvSpPr txBox="1">
            <a:spLocks noGrp="1"/>
          </p:cNvSpPr>
          <p:nvPr>
            <p:ph type="subTitle" idx="1"/>
          </p:nvPr>
        </p:nvSpPr>
        <p:spPr>
          <a:xfrm>
            <a:off x="2315194" y="2260805"/>
            <a:ext cx="1769739" cy="1081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OpenAi API</a:t>
            </a:r>
            <a:endParaRPr dirty="0"/>
          </a:p>
        </p:txBody>
      </p:sp>
      <p:sp>
        <p:nvSpPr>
          <p:cNvPr id="976" name="Google Shape;976;p44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4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 descr="OpenAI, ChatGPT Logo Icon 22227364 PNG">
            <a:extLst>
              <a:ext uri="{FF2B5EF4-FFF2-40B4-BE49-F238E27FC236}">
                <a16:creationId xmlns:a16="http://schemas.microsoft.com/office/drawing/2014/main" id="{58491F1A-2396-BF2D-419E-D3A40871B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91" y="2068859"/>
            <a:ext cx="1272973" cy="127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B3963F-2985-0BAB-9A12-0B83220D3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185" y="1966031"/>
            <a:ext cx="3682509" cy="24459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APIs Externas</a:t>
            </a:r>
            <a:endParaRPr dirty="0"/>
          </a:p>
        </p:txBody>
      </p:sp>
      <p:grpSp>
        <p:nvGrpSpPr>
          <p:cNvPr id="942" name="Google Shape;942;p44"/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943" name="Google Shape;943;p44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44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945" name="Google Shape;945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46" name="Google Shape;946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7" name="Google Shape;947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8" name="Google Shape;948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49" name="Google Shape;949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0" name="Google Shape;950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51" name="Google Shape;951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2" name="Google Shape;952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53" name="Google Shape;953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954" name="Google Shape;954;p44"/>
          <p:cNvGrpSpPr/>
          <p:nvPr/>
        </p:nvGrpSpPr>
        <p:grpSpPr>
          <a:xfrm>
            <a:off x="713232" y="1607315"/>
            <a:ext cx="3763405" cy="2916165"/>
            <a:chOff x="715067" y="1600275"/>
            <a:chExt cx="3763405" cy="2916165"/>
          </a:xfrm>
        </p:grpSpPr>
        <p:sp>
          <p:nvSpPr>
            <p:cNvPr id="955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44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957" name="Google Shape;957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58" name="Google Shape;958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59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0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61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2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63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65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70" name="Google Shape;970;p44"/>
          <p:cNvSpPr txBox="1">
            <a:spLocks noGrp="1"/>
          </p:cNvSpPr>
          <p:nvPr>
            <p:ph type="subTitle" idx="2"/>
          </p:nvPr>
        </p:nvSpPr>
        <p:spPr>
          <a:xfrm>
            <a:off x="2124837" y="2163066"/>
            <a:ext cx="1987978" cy="11153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Spotify API</a:t>
            </a:r>
            <a:endParaRPr dirty="0"/>
          </a:p>
        </p:txBody>
      </p:sp>
      <p:sp>
        <p:nvSpPr>
          <p:cNvPr id="971" name="Google Shape;971;p44"/>
          <p:cNvSpPr txBox="1">
            <a:spLocks noGrp="1"/>
          </p:cNvSpPr>
          <p:nvPr>
            <p:ph type="subTitle" idx="4"/>
          </p:nvPr>
        </p:nvSpPr>
        <p:spPr>
          <a:xfrm>
            <a:off x="895927" y="3369754"/>
            <a:ext cx="3399888" cy="896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Permite obtener datos de Spotify de música, en formato </a:t>
            </a:r>
            <a:r>
              <a:rPr lang="es-ES" b="1" dirty="0" err="1"/>
              <a:t>json</a:t>
            </a:r>
            <a:endParaRPr b="1" dirty="0"/>
          </a:p>
        </p:txBody>
      </p:sp>
      <p:sp>
        <p:nvSpPr>
          <p:cNvPr id="976" name="Google Shape;976;p44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4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00DBC2F-89BE-CDDF-E9D0-F0335A85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6" y="2163066"/>
            <a:ext cx="1190458" cy="119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638C27-1869-78D5-4E3C-0830342804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934"/>
          <a:stretch/>
        </p:blipFill>
        <p:spPr>
          <a:xfrm>
            <a:off x="4754841" y="1968963"/>
            <a:ext cx="3673733" cy="245693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5307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APIs Externas</a:t>
            </a:r>
            <a:endParaRPr dirty="0"/>
          </a:p>
        </p:txBody>
      </p:sp>
      <p:grpSp>
        <p:nvGrpSpPr>
          <p:cNvPr id="942" name="Google Shape;942;p44"/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943" name="Google Shape;943;p44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44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945" name="Google Shape;945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46" name="Google Shape;946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7" name="Google Shape;947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8" name="Google Shape;948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49" name="Google Shape;949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0" name="Google Shape;950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51" name="Google Shape;951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2" name="Google Shape;952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53" name="Google Shape;953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954" name="Google Shape;954;p44"/>
          <p:cNvGrpSpPr/>
          <p:nvPr/>
        </p:nvGrpSpPr>
        <p:grpSpPr>
          <a:xfrm>
            <a:off x="713232" y="1607315"/>
            <a:ext cx="3763405" cy="2916165"/>
            <a:chOff x="715067" y="1600275"/>
            <a:chExt cx="3763405" cy="2916165"/>
          </a:xfrm>
        </p:grpSpPr>
        <p:sp>
          <p:nvSpPr>
            <p:cNvPr id="955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44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957" name="Google Shape;957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58" name="Google Shape;958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59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0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61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2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63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65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71" name="Google Shape;971;p44"/>
          <p:cNvSpPr txBox="1">
            <a:spLocks noGrp="1"/>
          </p:cNvSpPr>
          <p:nvPr>
            <p:ph type="subTitle" idx="4"/>
          </p:nvPr>
        </p:nvSpPr>
        <p:spPr>
          <a:xfrm>
            <a:off x="849745" y="3468388"/>
            <a:ext cx="3354570" cy="798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Enciclopedia de música abierta, proporciona metadatos musicales en formato </a:t>
            </a:r>
            <a:r>
              <a:rPr lang="es-ES" b="1" dirty="0"/>
              <a:t>XML</a:t>
            </a:r>
            <a:endParaRPr b="1" dirty="0"/>
          </a:p>
        </p:txBody>
      </p:sp>
      <p:sp>
        <p:nvSpPr>
          <p:cNvPr id="976" name="Google Shape;976;p44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4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68B04CC6-8409-69B0-A599-8D15B32C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32" y="2112620"/>
            <a:ext cx="1114830" cy="1264403"/>
          </a:xfrm>
          <a:prstGeom prst="rect">
            <a:avLst/>
          </a:prstGeom>
        </p:spPr>
      </p:pic>
      <p:sp>
        <p:nvSpPr>
          <p:cNvPr id="6" name="Google Shape;970;p44">
            <a:extLst>
              <a:ext uri="{FF2B5EF4-FFF2-40B4-BE49-F238E27FC236}">
                <a16:creationId xmlns:a16="http://schemas.microsoft.com/office/drawing/2014/main" id="{911E235D-FD3A-B09E-4FC7-CE17A2D10110}"/>
              </a:ext>
            </a:extLst>
          </p:cNvPr>
          <p:cNvSpPr txBox="1">
            <a:spLocks/>
          </p:cNvSpPr>
          <p:nvPr/>
        </p:nvSpPr>
        <p:spPr>
          <a:xfrm>
            <a:off x="2124837" y="2163066"/>
            <a:ext cx="2114654" cy="111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ES" dirty="0" err="1"/>
              <a:t>MusicBrainz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A5DCC4-7B49-A851-4D26-F1E205AE4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42" y="1983194"/>
            <a:ext cx="3673731" cy="24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3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503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234623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Implementación cliente</a:t>
            </a:r>
            <a:endParaRPr dirty="0"/>
          </a:p>
        </p:txBody>
      </p: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41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704109" y="1759526"/>
            <a:ext cx="4647355" cy="1747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También se ha implementado, con </a:t>
            </a:r>
            <a:r>
              <a:rPr lang="en" b="1" dirty="0"/>
              <a:t>node.js</a:t>
            </a:r>
            <a:r>
              <a:rPr lang="en" dirty="0"/>
              <a:t>, una </a:t>
            </a:r>
            <a:r>
              <a:rPr lang="en" b="1" dirty="0"/>
              <a:t>interfaz</a:t>
            </a:r>
            <a:r>
              <a:rPr lang="en" dirty="0"/>
              <a:t> sencilla a través de la cual los clientes pueden: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" dirty="0"/>
              <a:t>Interactuar con nuestra API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s-ES" dirty="0"/>
              <a:t>R</a:t>
            </a:r>
            <a:r>
              <a:rPr lang="en" dirty="0"/>
              <a:t>ealizar operaciones sobre nuestra base de datos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" dirty="0"/>
              <a:t>Solicitar y obtener información de las APIs externas</a:t>
            </a:r>
            <a:endParaRPr dirty="0"/>
          </a:p>
        </p:txBody>
      </p: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A564240D-97D5-1BAF-762C-891DA0CE91DF}"/>
              </a:ext>
            </a:extLst>
          </p:cNvPr>
          <p:cNvSpPr txBox="1"/>
          <p:nvPr/>
        </p:nvSpPr>
        <p:spPr>
          <a:xfrm>
            <a:off x="2249055" y="1323573"/>
            <a:ext cx="3528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Karla" pitchFamily="2" charset="0"/>
              </a:rPr>
              <a:t>Interfaz de cliente</a:t>
            </a:r>
          </a:p>
        </p:txBody>
      </p:sp>
      <p:pic>
        <p:nvPicPr>
          <p:cNvPr id="3" name="Imagen 2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3F79FF98-28D0-9703-0BC5-B5B1B37D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35" y="1973767"/>
            <a:ext cx="1721276" cy="105293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F810FB-0C44-63B8-F89B-B7191D0F3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" r="11534"/>
          <a:stretch/>
        </p:blipFill>
        <p:spPr>
          <a:xfrm>
            <a:off x="267854" y="628073"/>
            <a:ext cx="8608291" cy="423487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" name="Google Shape;941;p44">
            <a:extLst>
              <a:ext uri="{FF2B5EF4-FFF2-40B4-BE49-F238E27FC236}">
                <a16:creationId xmlns:a16="http://schemas.microsoft.com/office/drawing/2014/main" id="{A55D388A-1113-302A-79ED-05D61C9E4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32" y="193964"/>
            <a:ext cx="7717500" cy="537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Interfaz Cliente</a:t>
            </a:r>
            <a:endParaRPr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1;p44">
            <a:extLst>
              <a:ext uri="{FF2B5EF4-FFF2-40B4-BE49-F238E27FC236}">
                <a16:creationId xmlns:a16="http://schemas.microsoft.com/office/drawing/2014/main" id="{A55D388A-1113-302A-79ED-05D61C9E4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32" y="189344"/>
            <a:ext cx="7717500" cy="54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Interfaz Cliente (II)</a:t>
            </a:r>
            <a:endParaRPr sz="2400" dirty="0"/>
          </a:p>
        </p:txBody>
      </p:sp>
      <p:sp>
        <p:nvSpPr>
          <p:cNvPr id="3" name="Google Shape;576;p33">
            <a:extLst>
              <a:ext uri="{FF2B5EF4-FFF2-40B4-BE49-F238E27FC236}">
                <a16:creationId xmlns:a16="http://schemas.microsoft.com/office/drawing/2014/main" id="{5E8BB067-092F-CB1B-9C61-D4EFDF24B2D5}"/>
              </a:ext>
            </a:extLst>
          </p:cNvPr>
          <p:cNvSpPr txBox="1">
            <a:spLocks/>
          </p:cNvSpPr>
          <p:nvPr/>
        </p:nvSpPr>
        <p:spPr>
          <a:xfrm>
            <a:off x="392546" y="731519"/>
            <a:ext cx="8003308" cy="972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Las operaciones CRUD también se pueden llevar a cabo en la interfaz a través de formularios:</a:t>
            </a:r>
          </a:p>
        </p:txBody>
      </p:sp>
      <p:pic>
        <p:nvPicPr>
          <p:cNvPr id="8" name="Imagen 7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863DAB27-CA88-DAE0-8CB4-1800F9A3F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17" y="1159090"/>
            <a:ext cx="2526780" cy="155875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Imagen 9" descr="Captura de pantalla con fondo verde&#10;&#10;Descripción generada automáticamente con confianza media">
            <a:extLst>
              <a:ext uri="{FF2B5EF4-FFF2-40B4-BE49-F238E27FC236}">
                <a16:creationId xmlns:a16="http://schemas.microsoft.com/office/drawing/2014/main" id="{2BE00326-1978-679C-462E-2C3DBBBBE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512" y="1145309"/>
            <a:ext cx="2697793" cy="342738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2" name="Imagen 11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806DBA1B-C88A-5BB3-5203-0E33A635A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17" y="3006408"/>
            <a:ext cx="2526780" cy="156628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4" name="Imagen 1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EB7E468-89B5-D759-CFEE-54B5FEBAB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5927" y="1159090"/>
            <a:ext cx="2345055" cy="3420494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79839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2056009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803616" y="3696255"/>
            <a:ext cx="2768384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API REST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52006" y="2149111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Base de datos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5860677" y="3825817"/>
            <a:ext cx="2751094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cliente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1;p44">
            <a:extLst>
              <a:ext uri="{FF2B5EF4-FFF2-40B4-BE49-F238E27FC236}">
                <a16:creationId xmlns:a16="http://schemas.microsoft.com/office/drawing/2014/main" id="{A55D388A-1113-302A-79ED-05D61C9E4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32" y="189344"/>
            <a:ext cx="7717500" cy="54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Interfaz Cliente (III)</a:t>
            </a:r>
            <a:endParaRPr sz="2400" dirty="0"/>
          </a:p>
        </p:txBody>
      </p:sp>
      <p:sp>
        <p:nvSpPr>
          <p:cNvPr id="3" name="Google Shape;576;p33">
            <a:extLst>
              <a:ext uri="{FF2B5EF4-FFF2-40B4-BE49-F238E27FC236}">
                <a16:creationId xmlns:a16="http://schemas.microsoft.com/office/drawing/2014/main" id="{5E8BB067-092F-CB1B-9C61-D4EFDF24B2D5}"/>
              </a:ext>
            </a:extLst>
          </p:cNvPr>
          <p:cNvSpPr txBox="1">
            <a:spLocks/>
          </p:cNvSpPr>
          <p:nvPr/>
        </p:nvSpPr>
        <p:spPr>
          <a:xfrm>
            <a:off x="392546" y="731519"/>
            <a:ext cx="8003308" cy="413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Se tienen interfaces para las tres </a:t>
            </a:r>
            <a:r>
              <a:rPr lang="es-ES" dirty="0" err="1"/>
              <a:t>APIs</a:t>
            </a:r>
            <a:r>
              <a:rPr lang="es-ES" dirty="0"/>
              <a:t> externas</a:t>
            </a:r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DB8C93D-368B-7AE3-491C-9260F050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63" y="1145309"/>
            <a:ext cx="3876546" cy="327775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D66B9FE-5281-0C60-0547-BD602CCF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781" y="1273694"/>
            <a:ext cx="4274895" cy="1349433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68B2E71-73C1-053B-9B53-F9E2F87E6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781" y="2820762"/>
            <a:ext cx="4274895" cy="125849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52462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987" name="Google Shape;987;p4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234623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>
            <a:spLocks noGrp="1"/>
          </p:cNvSpPr>
          <p:nvPr>
            <p:ph type="subTitle" idx="1"/>
          </p:nvPr>
        </p:nvSpPr>
        <p:spPr>
          <a:xfrm>
            <a:off x="2662629" y="1444793"/>
            <a:ext cx="5020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</a:t>
            </a:r>
            <a:endParaRPr dirty="0"/>
          </a:p>
        </p:txBody>
      </p:sp>
      <p:sp>
        <p:nvSpPr>
          <p:cNvPr id="833" name="Google Shape;833;p40"/>
          <p:cNvSpPr txBox="1">
            <a:spLocks noGrp="1"/>
          </p:cNvSpPr>
          <p:nvPr>
            <p:ph type="subTitle" idx="2"/>
          </p:nvPr>
        </p:nvSpPr>
        <p:spPr>
          <a:xfrm>
            <a:off x="2662629" y="2735958"/>
            <a:ext cx="5020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</a:t>
            </a:r>
            <a:endParaRPr dirty="0"/>
          </a:p>
        </p:txBody>
      </p:sp>
      <p:sp>
        <p:nvSpPr>
          <p:cNvPr id="835" name="Google Shape;835;p40"/>
          <p:cNvSpPr txBox="1">
            <a:spLocks noGrp="1"/>
          </p:cNvSpPr>
          <p:nvPr>
            <p:ph type="subTitle" idx="4"/>
          </p:nvPr>
        </p:nvSpPr>
        <p:spPr>
          <a:xfrm>
            <a:off x="2662629" y="1883708"/>
            <a:ext cx="60611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Desarrollar una API, llamada </a:t>
            </a:r>
            <a:r>
              <a:rPr lang="es-ES" b="1" dirty="0" err="1"/>
              <a:t>MusicHub</a:t>
            </a:r>
            <a:r>
              <a:rPr lang="es-ES" dirty="0"/>
              <a:t>, para la gestión y consulta de datos musicales utilizando MongoDB.</a:t>
            </a:r>
            <a:endParaRPr dirty="0"/>
          </a:p>
        </p:txBody>
      </p:sp>
      <p:sp>
        <p:nvSpPr>
          <p:cNvPr id="837" name="Google Shape;837;p40"/>
          <p:cNvSpPr txBox="1">
            <a:spLocks noGrp="1"/>
          </p:cNvSpPr>
          <p:nvPr>
            <p:ph type="title"/>
          </p:nvPr>
        </p:nvSpPr>
        <p:spPr>
          <a:xfrm>
            <a:off x="611778" y="610128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838" name="Google Shape;838;p40"/>
          <p:cNvSpPr txBox="1">
            <a:spLocks noGrp="1"/>
          </p:cNvSpPr>
          <p:nvPr>
            <p:ph type="subTitle" idx="6"/>
          </p:nvPr>
        </p:nvSpPr>
        <p:spPr>
          <a:xfrm>
            <a:off x="2627533" y="3148298"/>
            <a:ext cx="6148653" cy="1252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 err="1"/>
              <a:t>MusicHub</a:t>
            </a:r>
            <a:r>
              <a:rPr lang="es-ES" dirty="0"/>
              <a:t> proporciona una plataforma centralizada para administrar y consultar información detallada sobre música.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La API ofrece funcionalidades avanzadas como </a:t>
            </a:r>
            <a:r>
              <a:rPr lang="es-ES" b="1" dirty="0"/>
              <a:t>paginación y filtrado </a:t>
            </a:r>
            <a:r>
              <a:rPr lang="es-ES" dirty="0"/>
              <a:t>para manejar eficientemente </a:t>
            </a:r>
            <a:r>
              <a:rPr lang="es-ES" b="1" dirty="0"/>
              <a:t>colecciones grandes</a:t>
            </a:r>
            <a:r>
              <a:rPr lang="es-ES" dirty="0"/>
              <a:t>, asegurando un acceso rápido y ordenado a los datos.</a:t>
            </a:r>
            <a:endParaRPr dirty="0"/>
          </a:p>
        </p:txBody>
      </p:sp>
      <p:sp>
        <p:nvSpPr>
          <p:cNvPr id="861" name="Google Shape;861;p40"/>
          <p:cNvSpPr/>
          <p:nvPr/>
        </p:nvSpPr>
        <p:spPr>
          <a:xfrm>
            <a:off x="7968357" y="454978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715160" y="14173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0"/>
          <p:cNvGrpSpPr/>
          <p:nvPr/>
        </p:nvGrpSpPr>
        <p:grpSpPr>
          <a:xfrm>
            <a:off x="85278" y="1998008"/>
            <a:ext cx="1827475" cy="1051350"/>
            <a:chOff x="136938" y="1799258"/>
            <a:chExt cx="1827475" cy="1051350"/>
          </a:xfrm>
        </p:grpSpPr>
        <p:grpSp>
          <p:nvGrpSpPr>
            <p:cNvPr id="865" name="Google Shape;865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66" name="Google Shape;866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7" name="Google Shape;867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68" name="Google Shape;868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69" name="Google Shape;869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0" name="Google Shape;870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71" name="Google Shape;871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2" name="Google Shape;872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73" name="Google Shape;873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5" name="Google Shape;875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842;p40">
            <a:extLst>
              <a:ext uri="{FF2B5EF4-FFF2-40B4-BE49-F238E27FC236}">
                <a16:creationId xmlns:a16="http://schemas.microsoft.com/office/drawing/2014/main" id="{6B6C4E74-0384-7243-5FE3-2A4DE0B123F9}"/>
              </a:ext>
            </a:extLst>
          </p:cNvPr>
          <p:cNvGrpSpPr/>
          <p:nvPr/>
        </p:nvGrpSpPr>
        <p:grpSpPr>
          <a:xfrm>
            <a:off x="2107185" y="2797958"/>
            <a:ext cx="502800" cy="502800"/>
            <a:chOff x="1627550" y="2017350"/>
            <a:chExt cx="502800" cy="502800"/>
          </a:xfrm>
        </p:grpSpPr>
        <p:sp>
          <p:nvSpPr>
            <p:cNvPr id="3" name="Google Shape;843;p40">
              <a:extLst>
                <a:ext uri="{FF2B5EF4-FFF2-40B4-BE49-F238E27FC236}">
                  <a16:creationId xmlns:a16="http://schemas.microsoft.com/office/drawing/2014/main" id="{013BE64D-33E1-EB95-265E-1E8C29A9E701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44;p40">
              <a:extLst>
                <a:ext uri="{FF2B5EF4-FFF2-40B4-BE49-F238E27FC236}">
                  <a16:creationId xmlns:a16="http://schemas.microsoft.com/office/drawing/2014/main" id="{69BA70E7-BD8D-336B-DCBB-7FE8AF498786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" name="Google Shape;842;p40">
            <a:extLst>
              <a:ext uri="{FF2B5EF4-FFF2-40B4-BE49-F238E27FC236}">
                <a16:creationId xmlns:a16="http://schemas.microsoft.com/office/drawing/2014/main" id="{3110E5F0-7BE4-899F-18B6-BCC6A4D8F402}"/>
              </a:ext>
            </a:extLst>
          </p:cNvPr>
          <p:cNvGrpSpPr/>
          <p:nvPr/>
        </p:nvGrpSpPr>
        <p:grpSpPr>
          <a:xfrm>
            <a:off x="2124733" y="1536143"/>
            <a:ext cx="502800" cy="502800"/>
            <a:chOff x="1627550" y="2017350"/>
            <a:chExt cx="502800" cy="502800"/>
          </a:xfrm>
        </p:grpSpPr>
        <p:sp>
          <p:nvSpPr>
            <p:cNvPr id="6" name="Google Shape;843;p40">
              <a:extLst>
                <a:ext uri="{FF2B5EF4-FFF2-40B4-BE49-F238E27FC236}">
                  <a16:creationId xmlns:a16="http://schemas.microsoft.com/office/drawing/2014/main" id="{C98CE1A9-6498-B6F0-EB6B-3EFC85C034DE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4;p40">
              <a:extLst>
                <a:ext uri="{FF2B5EF4-FFF2-40B4-BE49-F238E27FC236}">
                  <a16:creationId xmlns:a16="http://schemas.microsoft.com/office/drawing/2014/main" id="{230E83C2-E390-5A4A-2358-2049C6619508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148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234623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</a:t>
            </a:r>
            <a:endParaRPr dirty="0"/>
          </a:p>
        </p:txBody>
      </p: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9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>
            <a:spLocks noGrp="1"/>
          </p:cNvSpPr>
          <p:nvPr>
            <p:ph type="title"/>
          </p:nvPr>
        </p:nvSpPr>
        <p:spPr>
          <a:xfrm>
            <a:off x="742656" y="712551"/>
            <a:ext cx="3674700" cy="702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Base de datos</a:t>
            </a:r>
            <a:endParaRPr dirty="0"/>
          </a:p>
        </p:txBody>
      </p:sp>
      <p:sp>
        <p:nvSpPr>
          <p:cNvPr id="1013" name="Google Shape;1013;p46"/>
          <p:cNvSpPr txBox="1">
            <a:spLocks noGrp="1"/>
          </p:cNvSpPr>
          <p:nvPr>
            <p:ph type="subTitle" idx="1"/>
          </p:nvPr>
        </p:nvSpPr>
        <p:spPr>
          <a:xfrm>
            <a:off x="515245" y="2109206"/>
            <a:ext cx="4129521" cy="2336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Para este proyecto, se utiliza </a:t>
            </a:r>
            <a:r>
              <a:rPr lang="es-ES" b="1" dirty="0"/>
              <a:t>MongoDB</a:t>
            </a:r>
            <a:r>
              <a:rPr lang="es-ES" dirty="0"/>
              <a:t> como sistema de gestión de bases de datos NoSQL.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dirty="0"/>
              <a:t>Se utilizó un </a:t>
            </a:r>
            <a:r>
              <a:rPr lang="es-ES" b="1" dirty="0" err="1"/>
              <a:t>dataset</a:t>
            </a:r>
            <a:r>
              <a:rPr lang="es-ES" dirty="0"/>
              <a:t> que contenía alrededor de 10,000 registros sobre música. Este conjunto se transformó en un formato JSON y se utilizó para cargar inicialmente la base de datos MongoDB.</a:t>
            </a:r>
            <a:endParaRPr dirty="0"/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4775931" y="880897"/>
            <a:ext cx="4042782" cy="3725700"/>
            <a:chOff x="4754850" y="887475"/>
            <a:chExt cx="3763400" cy="3725700"/>
          </a:xfrm>
        </p:grpSpPr>
        <p:sp>
          <p:nvSpPr>
            <p:cNvPr id="1015" name="Google Shape;1015;p4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18" name="Google Shape;1018;p4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/>
          <p:cNvSpPr/>
          <p:nvPr/>
        </p:nvSpPr>
        <p:spPr>
          <a:xfrm>
            <a:off x="1705429" y="4641124"/>
            <a:ext cx="457208" cy="182004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Marcador de posición de imagen 6" descr="Texto&#10;&#10;Descripción generada automáticamente">
            <a:extLst>
              <a:ext uri="{FF2B5EF4-FFF2-40B4-BE49-F238E27FC236}">
                <a16:creationId xmlns:a16="http://schemas.microsoft.com/office/drawing/2014/main" id="{0A13482A-D735-FC0C-4334-5524DFA8A4A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875" r="1875"/>
          <a:stretch>
            <a:fillRect/>
          </a:stretch>
        </p:blipFill>
        <p:spPr>
          <a:xfrm>
            <a:off x="4775282" y="1246754"/>
            <a:ext cx="3956957" cy="3217800"/>
          </a:xfr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3E7834B-04A3-745C-17F9-DD21CC6F7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88" y="1246754"/>
            <a:ext cx="1972756" cy="67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1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503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234623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REST</a:t>
            </a:r>
            <a:endParaRPr dirty="0"/>
          </a:p>
        </p:txBody>
      </p: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62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735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API </a:t>
            </a:r>
            <a:r>
              <a:rPr lang="es-ES" dirty="0" err="1"/>
              <a:t>MusicHub</a:t>
            </a:r>
            <a:endParaRPr dirty="0"/>
          </a:p>
        </p:txBody>
      </p:sp>
      <p:sp>
        <p:nvSpPr>
          <p:cNvPr id="1013" name="Google Shape;1013;p46"/>
          <p:cNvSpPr txBox="1">
            <a:spLocks noGrp="1"/>
          </p:cNvSpPr>
          <p:nvPr>
            <p:ph type="subTitle" idx="1"/>
          </p:nvPr>
        </p:nvSpPr>
        <p:spPr>
          <a:xfrm>
            <a:off x="365572" y="1518183"/>
            <a:ext cx="4478878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API incluye los siguientes RECURSOS principales: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/</a:t>
            </a:r>
            <a:r>
              <a:rPr lang="es-ES" b="1" dirty="0" err="1"/>
              <a:t>albums</a:t>
            </a:r>
            <a:r>
              <a:rPr lang="es-ES" b="1" dirty="0"/>
              <a:t>: </a:t>
            </a:r>
            <a:r>
              <a:rPr lang="es-ES" dirty="0"/>
              <a:t>Permite acceder a la información de los álbumes disponibles.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/</a:t>
            </a:r>
            <a:r>
              <a:rPr lang="es-ES" b="1" dirty="0" err="1"/>
              <a:t>artists</a:t>
            </a:r>
            <a:r>
              <a:rPr lang="es-ES" b="1" dirty="0"/>
              <a:t>: </a:t>
            </a:r>
            <a:r>
              <a:rPr lang="es-ES" dirty="0"/>
              <a:t>Proporciona detalles sobre los artistas de música.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b="1" dirty="0"/>
              <a:t>/</a:t>
            </a:r>
            <a:r>
              <a:rPr lang="es-ES" b="1" dirty="0" err="1"/>
              <a:t>tracks</a:t>
            </a:r>
            <a:r>
              <a:rPr lang="es-ES" b="1" dirty="0"/>
              <a:t>: </a:t>
            </a:r>
            <a:r>
              <a:rPr lang="es-ES" dirty="0"/>
              <a:t>Ofrece información sobre las canciones disponibles en la plataforma.</a:t>
            </a:r>
            <a:endParaRPr dirty="0"/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4754850" y="887475"/>
            <a:ext cx="4033841" cy="3725700"/>
            <a:chOff x="4754850" y="887475"/>
            <a:chExt cx="3763400" cy="3725700"/>
          </a:xfrm>
        </p:grpSpPr>
        <p:sp>
          <p:nvSpPr>
            <p:cNvPr id="1015" name="Google Shape;1015;p4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/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/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789F5F-DCD5-5067-FDE4-CA1F428B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246" y="1273742"/>
            <a:ext cx="3939139" cy="320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2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35"/>
          <p:cNvGrpSpPr/>
          <p:nvPr/>
        </p:nvGrpSpPr>
        <p:grpSpPr>
          <a:xfrm>
            <a:off x="2145792" y="1827317"/>
            <a:ext cx="5404935" cy="2823192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API </a:t>
            </a:r>
            <a:r>
              <a:rPr lang="es-ES" dirty="0" err="1"/>
              <a:t>MusicHub</a:t>
            </a:r>
            <a:r>
              <a:rPr lang="es-ES" dirty="0"/>
              <a:t> (II)</a:t>
            </a:r>
            <a:endParaRPr dirty="0"/>
          </a:p>
        </p:txBody>
      </p: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C5E042-700C-AA3D-DD88-C1053174C25E}"/>
              </a:ext>
            </a:extLst>
          </p:cNvPr>
          <p:cNvSpPr txBox="1"/>
          <p:nvPr/>
        </p:nvSpPr>
        <p:spPr>
          <a:xfrm>
            <a:off x="690735" y="1298549"/>
            <a:ext cx="8242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operaciones </a:t>
            </a:r>
            <a:r>
              <a:rPr lang="es-ES" b="1" dirty="0"/>
              <a:t>CRUD</a:t>
            </a:r>
            <a:r>
              <a:rPr lang="es-ES" dirty="0"/>
              <a:t> disponibles: Crear, leer, actualizar y eliminar álbumes, artistas y canciones.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93D930-B0D0-FFA7-62AD-DD9FF338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92" y="2016324"/>
            <a:ext cx="5141698" cy="24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70376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Green Variant by Slidesgo">
  <a:themeElements>
    <a:clrScheme name="Simple Light">
      <a:dk1>
        <a:srgbClr val="000000"/>
      </a:dk1>
      <a:lt1>
        <a:srgbClr val="E7F3E1"/>
      </a:lt1>
      <a:dk2>
        <a:srgbClr val="BCCCB5"/>
      </a:dk2>
      <a:lt2>
        <a:srgbClr val="E9BED7"/>
      </a:lt2>
      <a:accent1>
        <a:srgbClr val="E27CBB"/>
      </a:accent1>
      <a:accent2>
        <a:srgbClr val="FAEDB8"/>
      </a:accent2>
      <a:accent3>
        <a:srgbClr val="B6C1D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a6eaed-6942-4786-b10f-2071217ebfa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801A07FC5DCDE4F824C420738C128C7" ma:contentTypeVersion="17" ma:contentTypeDescription="Crear nuevo documento." ma:contentTypeScope="" ma:versionID="52a393b2600fa66b9e70c554a8e3430b">
  <xsd:schema xmlns:xsd="http://www.w3.org/2001/XMLSchema" xmlns:xs="http://www.w3.org/2001/XMLSchema" xmlns:p="http://schemas.microsoft.com/office/2006/metadata/properties" xmlns:ns3="bda6eaed-6942-4786-b10f-2071217ebfa0" xmlns:ns4="4408793b-860e-492a-bb04-926b967d64cb" targetNamespace="http://schemas.microsoft.com/office/2006/metadata/properties" ma:root="true" ma:fieldsID="d78a4b3cc3f593b4d1b8ad2b0369746b" ns3:_="" ns4:_="">
    <xsd:import namespace="bda6eaed-6942-4786-b10f-2071217ebfa0"/>
    <xsd:import namespace="4408793b-860e-492a-bb04-926b967d6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6eaed-6942-4786-b10f-2071217ebf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8793b-860e-492a-bb04-926b967d6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57E702-0E38-4B3A-AFD8-9226853207FC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4408793b-860e-492a-bb04-926b967d64cb"/>
    <ds:schemaRef ds:uri="bda6eaed-6942-4786-b10f-2071217ebfa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A25477-7824-49F5-A3ED-5A8260F10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6eaed-6942-4786-b10f-2071217ebfa0"/>
    <ds:schemaRef ds:uri="4408793b-860e-492a-bb04-926b967d6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6C5113-424C-44FE-9353-F3D7C91966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451</Words>
  <Application>Microsoft Office PowerPoint</Application>
  <PresentationFormat>Presentación en pantalla (16:9)</PresentationFormat>
  <Paragraphs>70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Karla</vt:lpstr>
      <vt:lpstr>Bebas Neue</vt:lpstr>
      <vt:lpstr>Rubik Black</vt:lpstr>
      <vt:lpstr>Wingdings</vt:lpstr>
      <vt:lpstr>Courier New</vt:lpstr>
      <vt:lpstr>Arial</vt:lpstr>
      <vt:lpstr>Soft Colors UI Design for Agencies Green Variant by Slidesgo</vt:lpstr>
      <vt:lpstr>MusicHub API</vt:lpstr>
      <vt:lpstr>01</vt:lpstr>
      <vt:lpstr>01</vt:lpstr>
      <vt:lpstr>Introducción</vt:lpstr>
      <vt:lpstr>02</vt:lpstr>
      <vt:lpstr>Base de datos</vt:lpstr>
      <vt:lpstr>03</vt:lpstr>
      <vt:lpstr>API MusicHub</vt:lpstr>
      <vt:lpstr>API MusicHub (II)</vt:lpstr>
      <vt:lpstr>API MusicHub (III)</vt:lpstr>
      <vt:lpstr>API MusicHub (IV)</vt:lpstr>
      <vt:lpstr>APIs Externas</vt:lpstr>
      <vt:lpstr>APIs Externas</vt:lpstr>
      <vt:lpstr>APIs Externas</vt:lpstr>
      <vt:lpstr>APIs Externas</vt:lpstr>
      <vt:lpstr>03</vt:lpstr>
      <vt:lpstr>Presentación de PowerPoint</vt:lpstr>
      <vt:lpstr>Interfaz Cliente</vt:lpstr>
      <vt:lpstr>Interfaz Cliente (II)</vt:lpstr>
      <vt:lpstr>Interfaz Cliente (III)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MusicHub API</dc:title>
  <dc:creator>Marta Canino</dc:creator>
  <cp:lastModifiedBy>Marta Canino Romero</cp:lastModifiedBy>
  <cp:revision>4</cp:revision>
  <dcterms:modified xsi:type="dcterms:W3CDTF">2024-06-07T08:52:36Z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0x010100A801A07FC5DCDE4F824C420738C128C7</vt:lpwstr>
  </property>
</Properties>
</file>