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71" r:id="rId7"/>
    <p:sldId id="274" r:id="rId8"/>
    <p:sldId id="275" r:id="rId9"/>
    <p:sldId id="276" r:id="rId10"/>
    <p:sldId id="277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044" y="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52B4-7F5B-491C-9448-FD34AA2BF56B}" type="datetimeFigureOut">
              <a:rPr lang="es-ES" smtClean="0"/>
              <a:t>12/07/2020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4570-2408-4E70-8589-ECCB6DF934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783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52B4-7F5B-491C-9448-FD34AA2BF56B}" type="datetimeFigureOut">
              <a:rPr lang="es-ES" smtClean="0"/>
              <a:t>12/07/2020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4570-2408-4E70-8589-ECCB6DF934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007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52B4-7F5B-491C-9448-FD34AA2BF56B}" type="datetimeFigureOut">
              <a:rPr lang="es-ES" smtClean="0"/>
              <a:t>12/07/2020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4570-2408-4E70-8589-ECCB6DF934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7810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52B4-7F5B-491C-9448-FD34AA2BF56B}" type="datetimeFigureOut">
              <a:rPr lang="es-ES" smtClean="0"/>
              <a:t>12/07/2020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4570-2408-4E70-8589-ECCB6DF934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2104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52B4-7F5B-491C-9448-FD34AA2BF56B}" type="datetimeFigureOut">
              <a:rPr lang="es-ES" smtClean="0"/>
              <a:t>12/07/2020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4570-2408-4E70-8589-ECCB6DF934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536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52B4-7F5B-491C-9448-FD34AA2BF56B}" type="datetimeFigureOut">
              <a:rPr lang="es-ES" smtClean="0"/>
              <a:t>12/07/2020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4570-2408-4E70-8589-ECCB6DF934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5980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52B4-7F5B-491C-9448-FD34AA2BF56B}" type="datetimeFigureOut">
              <a:rPr lang="es-ES" smtClean="0"/>
              <a:t>12/07/2020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4570-2408-4E70-8589-ECCB6DF934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36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52B4-7F5B-491C-9448-FD34AA2BF56B}" type="datetimeFigureOut">
              <a:rPr lang="es-ES" smtClean="0"/>
              <a:t>12/07/2020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4570-2408-4E70-8589-ECCB6DF934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5124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52B4-7F5B-491C-9448-FD34AA2BF56B}" type="datetimeFigureOut">
              <a:rPr lang="es-ES" smtClean="0"/>
              <a:t>12/07/2020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4570-2408-4E70-8589-ECCB6DF934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140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52B4-7F5B-491C-9448-FD34AA2BF56B}" type="datetimeFigureOut">
              <a:rPr lang="es-ES" smtClean="0"/>
              <a:t>12/07/2020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4570-2408-4E70-8589-ECCB6DF934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5886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52B4-7F5B-491C-9448-FD34AA2BF56B}" type="datetimeFigureOut">
              <a:rPr lang="es-ES" smtClean="0"/>
              <a:t>12/07/2020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4570-2408-4E70-8589-ECCB6DF934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7741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A52B4-7F5B-491C-9448-FD34AA2BF56B}" type="datetimeFigureOut">
              <a:rPr lang="es-ES" smtClean="0"/>
              <a:t>12/07/2020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C4570-2408-4E70-8589-ECCB6DF934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3077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 descr="Imagen digital de una ciudad&#10;&#10;Descripción generada automáticamente">
            <a:extLst>
              <a:ext uri="{FF2B5EF4-FFF2-40B4-BE49-F238E27FC236}">
                <a16:creationId xmlns:a16="http://schemas.microsoft.com/office/drawing/2014/main" id="{E29ECC4D-FE79-4A7F-971D-B87A73F10A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10" t="9091" r="4409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275867" y="-10136"/>
            <a:ext cx="4592270" cy="9144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A0B117-8D3E-4625-AAFC-DE4D6CB37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3414" y="3091928"/>
            <a:ext cx="6808922" cy="2387600"/>
          </a:xfrm>
        </p:spPr>
        <p:txBody>
          <a:bodyPr>
            <a:normAutofit/>
          </a:bodyPr>
          <a:lstStyle/>
          <a:p>
            <a:pPr algn="l"/>
            <a:r>
              <a:rPr lang="en-US" sz="5700"/>
              <a:t>Clustering European Cities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7339422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A33198-8363-4314-9009-86157ADD5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414" y="5624945"/>
            <a:ext cx="6808922" cy="592975"/>
          </a:xfrm>
        </p:spPr>
        <p:txBody>
          <a:bodyPr anchor="ctr">
            <a:normAutofit/>
          </a:bodyPr>
          <a:lstStyle/>
          <a:p>
            <a:pPr algn="l"/>
            <a:r>
              <a:rPr lang="es-MX" dirty="0"/>
              <a:t>Marta Castiella Fernández </a:t>
            </a:r>
            <a:endParaRPr lang="es-ES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93C7C4A6-1DF4-417E-9231-3C6290B72076}"/>
              </a:ext>
            </a:extLst>
          </p:cNvPr>
          <p:cNvSpPr txBox="1">
            <a:spLocks/>
          </p:cNvSpPr>
          <p:nvPr/>
        </p:nvSpPr>
        <p:spPr>
          <a:xfrm>
            <a:off x="1143000" y="672401"/>
            <a:ext cx="6858000" cy="627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IBM – Data Science – Capstone Project </a:t>
            </a:r>
          </a:p>
        </p:txBody>
      </p:sp>
    </p:spTree>
    <p:extLst>
      <p:ext uri="{BB962C8B-B14F-4D97-AF65-F5344CB8AC3E}">
        <p14:creationId xmlns:p14="http://schemas.microsoft.com/office/powerpoint/2010/main" val="3599124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0B7AD0A-02B4-43C9-97A7-DAA882E67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326" y="411480"/>
            <a:ext cx="8401050" cy="1106424"/>
          </a:xfrm>
        </p:spPr>
        <p:txBody>
          <a:bodyPr>
            <a:normAutofit/>
          </a:bodyPr>
          <a:lstStyle/>
          <a:p>
            <a:r>
              <a:rPr lang="es-MX" sz="3100" dirty="0"/>
              <a:t>1. Business </a:t>
            </a:r>
            <a:r>
              <a:rPr lang="es-MX" sz="3100" dirty="0" err="1"/>
              <a:t>Problem</a:t>
            </a:r>
            <a:r>
              <a:rPr lang="es-MX" sz="3100" dirty="0"/>
              <a:t> </a:t>
            </a:r>
            <a:endParaRPr lang="es-ES" sz="31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n 4" descr="Un puente sobre un cuerpo de agua junto a una torre&#10;&#10;Descripción generada automáticamente">
            <a:extLst>
              <a:ext uri="{FF2B5EF4-FFF2-40B4-BE49-F238E27FC236}">
                <a16:creationId xmlns:a16="http://schemas.microsoft.com/office/drawing/2014/main" id="{4CDB5FBD-C46D-45B9-A784-A09A3C1CDE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0" r="19176" b="2"/>
          <a:stretch/>
        </p:blipFill>
        <p:spPr>
          <a:xfrm>
            <a:off x="322326" y="1721922"/>
            <a:ext cx="5028668" cy="4520559"/>
          </a:xfrm>
          <a:prstGeom prst="rect">
            <a:avLst/>
          </a:prstGeom>
        </p:spPr>
      </p:pic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7850" y="1721922"/>
            <a:ext cx="3163824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E57279-16F9-4F65-9FE2-C2701311C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3320" y="2020824"/>
            <a:ext cx="3242080" cy="3959352"/>
          </a:xfrm>
        </p:spPr>
        <p:txBody>
          <a:bodyPr anchor="ctr">
            <a:normAutofit/>
          </a:bodyPr>
          <a:lstStyle/>
          <a:p>
            <a:r>
              <a:rPr lang="es-MX" sz="2000" dirty="0" err="1"/>
              <a:t>Cluster</a:t>
            </a:r>
            <a:r>
              <a:rPr lang="es-MX" sz="2000" dirty="0"/>
              <a:t> </a:t>
            </a:r>
            <a:r>
              <a:rPr lang="es-MX" sz="2000" dirty="0" err="1"/>
              <a:t>Most</a:t>
            </a:r>
            <a:r>
              <a:rPr lang="es-MX" sz="2000" dirty="0"/>
              <a:t> </a:t>
            </a:r>
            <a:r>
              <a:rPr lang="es-MX" sz="2000" dirty="0" err="1"/>
              <a:t>Important</a:t>
            </a:r>
            <a:r>
              <a:rPr lang="es-MX" sz="2000" dirty="0"/>
              <a:t> </a:t>
            </a:r>
            <a:r>
              <a:rPr lang="es-MX" sz="2000" dirty="0" err="1"/>
              <a:t>European</a:t>
            </a:r>
            <a:r>
              <a:rPr lang="es-MX" sz="2000" dirty="0"/>
              <a:t> </a:t>
            </a:r>
            <a:r>
              <a:rPr lang="es-MX" sz="2000" dirty="0" err="1"/>
              <a:t>Cities</a:t>
            </a:r>
            <a:endParaRPr lang="es-MX" sz="2000" dirty="0"/>
          </a:p>
          <a:p>
            <a:r>
              <a:rPr lang="es-MX" sz="2000" dirty="0"/>
              <a:t>People </a:t>
            </a:r>
            <a:r>
              <a:rPr lang="es-MX" sz="2000" dirty="0" err="1"/>
              <a:t>Movement</a:t>
            </a:r>
            <a:r>
              <a:rPr lang="es-MX" sz="2000" dirty="0"/>
              <a:t> </a:t>
            </a:r>
          </a:p>
          <a:p>
            <a:r>
              <a:rPr lang="es-MX" sz="2000" dirty="0" err="1"/>
              <a:t>Useful</a:t>
            </a:r>
            <a:r>
              <a:rPr lang="es-MX" sz="2000" dirty="0"/>
              <a:t> </a:t>
            </a:r>
            <a:r>
              <a:rPr lang="es-MX" sz="2000" dirty="0" err="1"/>
              <a:t>to</a:t>
            </a:r>
            <a:r>
              <a:rPr lang="es-MX" sz="2000" dirty="0"/>
              <a:t> </a:t>
            </a:r>
            <a:r>
              <a:rPr lang="es-MX" sz="2000" dirty="0" err="1"/>
              <a:t>explain</a:t>
            </a:r>
            <a:r>
              <a:rPr lang="es-MX" sz="2000" dirty="0"/>
              <a:t> </a:t>
            </a:r>
            <a:r>
              <a:rPr lang="es-MX" sz="2000" dirty="0" err="1"/>
              <a:t>or</a:t>
            </a:r>
            <a:r>
              <a:rPr lang="es-MX" sz="2000" dirty="0"/>
              <a:t> </a:t>
            </a:r>
            <a:r>
              <a:rPr lang="es-MX" sz="2000" dirty="0" err="1"/>
              <a:t>predict</a:t>
            </a:r>
            <a:r>
              <a:rPr lang="es-MX" sz="2000" dirty="0"/>
              <a:t> </a:t>
            </a:r>
            <a:r>
              <a:rPr lang="es-MX" sz="2000" dirty="0" err="1"/>
              <a:t>Covid</a:t>
            </a:r>
            <a:r>
              <a:rPr lang="es-MX" sz="2000" dirty="0"/>
              <a:t> 19 spread</a:t>
            </a:r>
          </a:p>
        </p:txBody>
      </p:sp>
    </p:spTree>
    <p:extLst>
      <p:ext uri="{BB962C8B-B14F-4D97-AF65-F5344CB8AC3E}">
        <p14:creationId xmlns:p14="http://schemas.microsoft.com/office/powerpoint/2010/main" val="1442697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0B7AD0A-02B4-43C9-97A7-DAA882E67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326" y="411480"/>
            <a:ext cx="8401050" cy="1106424"/>
          </a:xfrm>
        </p:spPr>
        <p:txBody>
          <a:bodyPr>
            <a:normAutofit/>
          </a:bodyPr>
          <a:lstStyle/>
          <a:p>
            <a:r>
              <a:rPr lang="es-MX" sz="3100" dirty="0"/>
              <a:t>2. Data</a:t>
            </a:r>
            <a:endParaRPr lang="es-ES" sz="3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7850" y="1721922"/>
            <a:ext cx="3163824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5DA2307-AFBE-492D-8CBB-75A48CC5F21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5100" y="1397000"/>
            <a:ext cx="8748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30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0B7AD0A-02B4-43C9-97A7-DAA882E67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326" y="411480"/>
            <a:ext cx="8401050" cy="1106424"/>
          </a:xfrm>
        </p:spPr>
        <p:txBody>
          <a:bodyPr>
            <a:normAutofit/>
          </a:bodyPr>
          <a:lstStyle/>
          <a:p>
            <a:r>
              <a:rPr lang="es-MX" sz="3100" dirty="0"/>
              <a:t>2. Data</a:t>
            </a:r>
            <a:endParaRPr lang="es-ES" sz="3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7850" y="1721922"/>
            <a:ext cx="3163824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55CDD001-C1FE-462E-84A6-32A1D004B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095" y="1069022"/>
            <a:ext cx="4469457" cy="288000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8C371BE6-F73C-41A9-A23D-0D1C758866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48"/>
          <a:stretch/>
        </p:blipFill>
        <p:spPr bwMode="auto">
          <a:xfrm>
            <a:off x="118641" y="4004956"/>
            <a:ext cx="4243363" cy="288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34345C29-5F19-4E78-B052-412EE7519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6628" y="4004956"/>
            <a:ext cx="4134102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376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0B7AD0A-02B4-43C9-97A7-DAA882E67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326" y="411480"/>
            <a:ext cx="8401050" cy="1106424"/>
          </a:xfrm>
        </p:spPr>
        <p:txBody>
          <a:bodyPr>
            <a:normAutofit/>
          </a:bodyPr>
          <a:lstStyle/>
          <a:p>
            <a:r>
              <a:rPr lang="es-MX" sz="3100" dirty="0"/>
              <a:t>4. </a:t>
            </a:r>
            <a:r>
              <a:rPr lang="es-MX" sz="3100" dirty="0" err="1"/>
              <a:t>Methodology</a:t>
            </a:r>
            <a:endParaRPr lang="es-ES" sz="31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DBC61CFF-80D0-4B99-89BC-808A0C8996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0" r="13559"/>
          <a:stretch/>
        </p:blipFill>
        <p:spPr>
          <a:xfrm>
            <a:off x="322326" y="1721922"/>
            <a:ext cx="5028668" cy="4520559"/>
          </a:xfrm>
          <a:prstGeom prst="rect">
            <a:avLst/>
          </a:prstGeom>
        </p:spPr>
      </p:pic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7850" y="1721922"/>
            <a:ext cx="3163824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E57279-16F9-4F65-9FE2-C2701311C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4064" y="2020824"/>
            <a:ext cx="2591322" cy="3959352"/>
          </a:xfrm>
        </p:spPr>
        <p:txBody>
          <a:bodyPr anchor="ctr">
            <a:normAutofit/>
          </a:bodyPr>
          <a:lstStyle/>
          <a:p>
            <a:r>
              <a:rPr lang="es-MX" sz="2000"/>
              <a:t>K Means </a:t>
            </a:r>
          </a:p>
          <a:p>
            <a:r>
              <a:rPr lang="es-MX" sz="2000"/>
              <a:t>K = 3</a:t>
            </a:r>
          </a:p>
        </p:txBody>
      </p:sp>
    </p:spTree>
    <p:extLst>
      <p:ext uri="{BB962C8B-B14F-4D97-AF65-F5344CB8AC3E}">
        <p14:creationId xmlns:p14="http://schemas.microsoft.com/office/powerpoint/2010/main" val="641350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0B7AD0A-02B4-43C9-97A7-DAA882E67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326" y="411480"/>
            <a:ext cx="8401050" cy="1106424"/>
          </a:xfrm>
        </p:spPr>
        <p:txBody>
          <a:bodyPr>
            <a:normAutofit/>
          </a:bodyPr>
          <a:lstStyle/>
          <a:p>
            <a:r>
              <a:rPr lang="es-MX" sz="3100" dirty="0"/>
              <a:t>5. </a:t>
            </a:r>
            <a:r>
              <a:rPr lang="es-MX" sz="3100" dirty="0" err="1"/>
              <a:t>Results</a:t>
            </a:r>
            <a:endParaRPr lang="es-ES" sz="31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7850" y="1721922"/>
            <a:ext cx="3163824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D7DEF9E1-EB2A-4328-8AC4-0A241112B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94" y="1314052"/>
            <a:ext cx="8280000" cy="519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091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0B7AD0A-02B4-43C9-97A7-DAA882E67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326" y="411480"/>
            <a:ext cx="8401050" cy="1106424"/>
          </a:xfrm>
        </p:spPr>
        <p:txBody>
          <a:bodyPr>
            <a:normAutofit/>
          </a:bodyPr>
          <a:lstStyle/>
          <a:p>
            <a:r>
              <a:rPr lang="es-MX" sz="3100" dirty="0"/>
              <a:t>6. </a:t>
            </a:r>
            <a:r>
              <a:rPr lang="es-MX" sz="3100" dirty="0" err="1"/>
              <a:t>Discussion</a:t>
            </a:r>
            <a:endParaRPr lang="es-ES" sz="31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7850" y="1721922"/>
            <a:ext cx="3163824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3B11171-DBA4-44D9-AB73-6626244A9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960" y="1240773"/>
            <a:ext cx="5958840" cy="54748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2343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D1A4588A-55D5-49B8-BE41-54ACDCFF2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Calle de ciudad con edificios altos&#10;&#10;Descripción generada automáticamente">
            <a:extLst>
              <a:ext uri="{FF2B5EF4-FFF2-40B4-BE49-F238E27FC236}">
                <a16:creationId xmlns:a16="http://schemas.microsoft.com/office/drawing/2014/main" id="{6977D04B-DCA1-4350-8ED6-171E9816C5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72"/>
          <a:stretch/>
        </p:blipFill>
        <p:spPr>
          <a:xfrm>
            <a:off x="20" y="10"/>
            <a:ext cx="9143980" cy="4465973"/>
          </a:xfrm>
          <a:prstGeom prst="rect">
            <a:avLst/>
          </a:prstGeom>
        </p:spPr>
      </p:pic>
      <p:sp>
        <p:nvSpPr>
          <p:cNvPr id="20" name="Rectangle: Rounded Corners 12">
            <a:extLst>
              <a:ext uri="{FF2B5EF4-FFF2-40B4-BE49-F238E27FC236}">
                <a16:creationId xmlns:a16="http://schemas.microsoft.com/office/drawing/2014/main" id="{F97E7EA2-EDCD-47E9-81BC-415C606D1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19552"/>
            <a:ext cx="7036903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0B7AD0A-02B4-43C9-97A7-DAA882E67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196" y="4203278"/>
            <a:ext cx="6417894" cy="536063"/>
          </a:xfrm>
        </p:spPr>
        <p:txBody>
          <a:bodyPr>
            <a:normAutofit/>
          </a:bodyPr>
          <a:lstStyle/>
          <a:p>
            <a:r>
              <a:rPr lang="es-MX" sz="2400">
                <a:solidFill>
                  <a:schemeClr val="bg1"/>
                </a:solidFill>
              </a:rPr>
              <a:t>6. Conclusions &amp; Future Lines</a:t>
            </a:r>
            <a:endParaRPr lang="es-ES" sz="2400">
              <a:solidFill>
                <a:schemeClr val="bg1"/>
              </a:solidFill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7B83CA9E-31E3-4569-A5C1-10F98F5B1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196" y="5248414"/>
            <a:ext cx="8293608" cy="1306417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s-MX" sz="2000" dirty="0" err="1"/>
              <a:t>Cluster</a:t>
            </a:r>
            <a:r>
              <a:rPr lang="es-MX" sz="2000" dirty="0"/>
              <a:t> </a:t>
            </a:r>
            <a:r>
              <a:rPr lang="es-MX" sz="2000" dirty="0" err="1"/>
              <a:t>Most</a:t>
            </a:r>
            <a:r>
              <a:rPr lang="es-MX" sz="2000" dirty="0"/>
              <a:t> </a:t>
            </a:r>
            <a:r>
              <a:rPr lang="es-MX" sz="2000" dirty="0" err="1"/>
              <a:t>Important</a:t>
            </a:r>
            <a:r>
              <a:rPr lang="es-MX" sz="2000" dirty="0"/>
              <a:t> </a:t>
            </a:r>
            <a:r>
              <a:rPr lang="es-MX" sz="2000" dirty="0" err="1"/>
              <a:t>European</a:t>
            </a:r>
            <a:r>
              <a:rPr lang="es-MX" sz="2000" dirty="0"/>
              <a:t> </a:t>
            </a:r>
            <a:r>
              <a:rPr lang="es-MX" sz="2000" dirty="0" err="1"/>
              <a:t>Cities</a:t>
            </a:r>
            <a:r>
              <a:rPr lang="es-MX" sz="2000" dirty="0"/>
              <a:t> – People </a:t>
            </a:r>
            <a:r>
              <a:rPr lang="es-MX" sz="2000" dirty="0" err="1"/>
              <a:t>Movement</a:t>
            </a:r>
            <a:endParaRPr lang="es-MX" sz="2000" dirty="0"/>
          </a:p>
          <a:p>
            <a:pPr>
              <a:spcBef>
                <a:spcPts val="0"/>
              </a:spcBef>
            </a:pPr>
            <a:endParaRPr lang="es-MX" sz="2000" dirty="0"/>
          </a:p>
          <a:p>
            <a:pPr marL="914400" lvl="1" indent="-457200">
              <a:buFont typeface="+mj-lt"/>
              <a:buAutoNum type="arabicPeriod"/>
            </a:pPr>
            <a:r>
              <a:rPr lang="es-MX" sz="2000" dirty="0" err="1"/>
              <a:t>Venues</a:t>
            </a:r>
            <a:r>
              <a:rPr lang="es-MX" sz="2000" dirty="0"/>
              <a:t> </a:t>
            </a:r>
            <a:r>
              <a:rPr lang="es-MX" sz="2000" dirty="0">
                <a:sym typeface="Wingdings" panose="05000000000000000000" pitchFamily="2" charset="2"/>
              </a:rPr>
              <a:t> More </a:t>
            </a:r>
            <a:r>
              <a:rPr lang="es-MX" sz="2000" dirty="0" err="1">
                <a:sym typeface="Wingdings" panose="05000000000000000000" pitchFamily="2" charset="2"/>
              </a:rPr>
              <a:t>Accurate</a:t>
            </a:r>
            <a:r>
              <a:rPr lang="es-MX" sz="2000" dirty="0">
                <a:sym typeface="Wingdings" panose="05000000000000000000" pitchFamily="2" charset="2"/>
              </a:rPr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MX" sz="2000" dirty="0">
                <a:sym typeface="Wingdings" panose="05000000000000000000" pitchFamily="2" charset="2"/>
              </a:rPr>
              <a:t>Try </a:t>
            </a:r>
            <a:r>
              <a:rPr lang="es-MX" sz="2000" dirty="0" err="1">
                <a:sym typeface="Wingdings" panose="05000000000000000000" pitchFamily="2" charset="2"/>
              </a:rPr>
              <a:t>Models</a:t>
            </a:r>
            <a:r>
              <a:rPr lang="es-MX" sz="2000" dirty="0">
                <a:sym typeface="Wingdings" panose="05000000000000000000" pitchFamily="2" charset="2"/>
              </a:rPr>
              <a:t> 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1713931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7E7DD5C9D42164C8A1C442F5CC29659" ma:contentTypeVersion="13" ma:contentTypeDescription="Crear nuevo documento." ma:contentTypeScope="" ma:versionID="081f64bde5002235b4c8886eb8243c96">
  <xsd:schema xmlns:xsd="http://www.w3.org/2001/XMLSchema" xmlns:xs="http://www.w3.org/2001/XMLSchema" xmlns:p="http://schemas.microsoft.com/office/2006/metadata/properties" xmlns:ns3="faeadbe3-d288-4aad-9e71-b0d3ef3fd743" xmlns:ns4="aef076c2-a6b9-4363-9f94-abd98abdd19c" targetNamespace="http://schemas.microsoft.com/office/2006/metadata/properties" ma:root="true" ma:fieldsID="81ad6895f9b8ffaa2bbc81214e3e607d" ns3:_="" ns4:_="">
    <xsd:import namespace="faeadbe3-d288-4aad-9e71-b0d3ef3fd743"/>
    <xsd:import namespace="aef076c2-a6b9-4363-9f94-abd98abdd19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eadbe3-d288-4aad-9e71-b0d3ef3fd7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f076c2-a6b9-4363-9f94-abd98abdd19c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7B5ED82-F6AC-407E-B742-0149FA9CC3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eadbe3-d288-4aad-9e71-b0d3ef3fd743"/>
    <ds:schemaRef ds:uri="aef076c2-a6b9-4363-9f94-abd98abdd1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28EC2F1-C9DF-4FAE-8501-C1354727C7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CAF15D-21A5-413A-BC32-27C8A406F9D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Presentación en pantalla (4:3)</PresentationFormat>
  <Paragraphs>19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Clustering European Cities</vt:lpstr>
      <vt:lpstr>1. Business Problem </vt:lpstr>
      <vt:lpstr>2. Data</vt:lpstr>
      <vt:lpstr>2. Data</vt:lpstr>
      <vt:lpstr>4. Methodology</vt:lpstr>
      <vt:lpstr>5. Results</vt:lpstr>
      <vt:lpstr>6. Discussion</vt:lpstr>
      <vt:lpstr>6. Conclusions &amp; Future Lines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European Cities</dc:title>
  <dc:creator>m.castiella@alumnos.upm.es</dc:creator>
  <cp:lastModifiedBy>m.castiella@alumnos.upm.es</cp:lastModifiedBy>
  <cp:revision>1</cp:revision>
  <dcterms:created xsi:type="dcterms:W3CDTF">2020-07-12T19:01:44Z</dcterms:created>
  <dcterms:modified xsi:type="dcterms:W3CDTF">2020-07-12T19:02:28Z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0x010100C7E7DD5C9D42164C8A1C442F5CC29659</vt:lpwstr>
  </property>
</Properties>
</file>