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4" r:id="rId5"/>
    <p:sldId id="265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EA5A5C-EA39-7E39-E2C2-78958F9A5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7036D2-23B4-614E-0527-71D55004D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E3B9B9-5C96-4440-3AB2-7BE715FB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1912CF-B7B3-32F3-CA7E-0EEEFA47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790E3F-59EE-82EC-FBC8-68CFD19E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5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C4810C-9F6C-F938-48D1-ECE718AE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46D737E-7499-B149-6CFC-94486CA7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8D69F18-0F09-2D0A-83B1-665997BC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3EA35B-DA1A-845A-FE05-0AECB46E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F38B2A-EBD1-46FC-4A4D-C10520E4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3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5AC41E7-8041-AB98-6AE6-2FA66C264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CA4143-DD28-D7E6-2F42-0269EF248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41FD39-4130-64CA-7783-836B1C60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56F440-EE78-8CC8-028E-385517C8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EE9BAA-CABC-9025-92BD-0C36B24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3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F6BB42-FC68-6AEC-1A40-6D9B5EE1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40348E-A3C1-DAB1-CA23-9957E74F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86D983-3851-3B40-49CD-A1B31A4F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FFD6AD-9A39-F319-5809-5CF85BB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08D11D-2B4A-E5BB-54C7-0AF8E49A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12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F9DE9E-DBEB-4410-4B8E-3B4A4DC2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BA58BEF-19E5-3621-FBE1-8797DED4D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5BFD75-0D21-582C-47EF-574E0179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F58840-47CF-ADA0-4E3B-916286D3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D794B7-5ECD-DF3B-7E09-ED4FB94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39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43427B-8D38-6DF6-659C-385C0968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237473-588F-1E47-773E-332EBECE7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C36990-0B22-3229-A199-6D129D8FD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AB5576D-9CB9-52A4-28A5-10FBCF38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BA7D160-90FA-4886-DD1A-A9838663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168F330-7373-35FA-24EB-64381453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6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7201B-794A-EF85-56BE-171176AD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35767C-540E-0B7A-EF58-EBE169E92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56F8EC-0810-7C1D-E6CB-5BFD47508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317627C-CBC8-630C-3170-CBE0BBAC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7B51C72-560A-CC53-AC67-0AD8C03E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E281785-31CE-2D86-0353-26C1B50E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AA72DEA-A362-8D74-C5A3-01508904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5070FFE-3DEA-E789-6729-A5DE672B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12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9FDE83-E66B-E66E-B5CF-FB2BBA8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2F561CD-16A4-54D4-435E-C6FAA53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DD25100-CA30-ABD4-DC88-EC714F01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C73C7AE-69AD-1BF5-AE7C-F8DFC4F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385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CC00CB4-260C-F9AE-9BEE-AF76384F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F2E878A-5318-A5AB-0033-1FEE7EB9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AC9A4A2-AD6E-6661-9E58-5CA6BFD8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88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43BF10-9D09-3E02-EC6F-125A565C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DC2337-66AC-BDBB-C9F0-A54E73C4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7910C2-FE43-266D-4BE8-9BCF12248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FAA26E-3287-92C0-4643-29068A59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72A68F9-412D-8C61-53CF-D1B50746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C07E7E-F763-FE3C-C391-B98F3FC7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92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750A12-C997-6691-5231-255C36BD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BA652D0-F1AC-1D21-C3DA-75A11D88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C8C5ED3-1D7A-A49D-3BD1-827E42D5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4C515F-DDFF-8896-90F8-33D7210A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86D7A46-9F95-DFF8-FA41-2060857F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2531742-4522-7124-614D-0EB1B2A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24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387D027-B433-CE6D-B2A2-D8935E9C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C84E010-0D45-54EB-440D-9D0133D52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1097D2-CCF3-BEE3-4A29-5F99BCC04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23B8-C18A-4516-A5B0-5D0A5A49168F}" type="datetimeFigureOut">
              <a:rPr lang="pl-PL" smtClean="0"/>
              <a:t>27.06.2023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5870DFA-C44C-59E4-AAFF-573733BAB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92ACEB-DE1C-068F-6453-2E24B84B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FD35-DD7B-4850-A9E2-FA5303D906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924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77377CD-49E4-B41D-68CB-0E4D65EB2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12"/>
          <a:stretch/>
        </p:blipFill>
        <p:spPr>
          <a:xfrm>
            <a:off x="3232296" y="2479609"/>
            <a:ext cx="3661484" cy="240435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0A10947-E55D-8605-4090-D7ABE076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5" y="1541490"/>
            <a:ext cx="2725024" cy="411524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3B4F95D-CC72-3054-62AC-FBD01B0F1297}"/>
              </a:ext>
            </a:extLst>
          </p:cNvPr>
          <p:cNvSpPr txBox="1"/>
          <p:nvPr/>
        </p:nvSpPr>
        <p:spPr>
          <a:xfrm>
            <a:off x="1695609" y="-14497"/>
            <a:ext cx="8652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/>
              <a:t>Analiza danych z próby jednoosiowego rozciągania 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C5C6286-9939-EBD8-6C2D-8E2B5687F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937" y="2118314"/>
            <a:ext cx="4643405" cy="3538424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60E2EA0E-4277-E247-28F4-AD2BCD922C9A}"/>
              </a:ext>
            </a:extLst>
          </p:cNvPr>
          <p:cNvSpPr txBox="1"/>
          <p:nvPr/>
        </p:nvSpPr>
        <p:spPr>
          <a:xfrm>
            <a:off x="8133001" y="1218324"/>
            <a:ext cx="343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Krzywa naprężenie – odkształcenie</a:t>
            </a:r>
          </a:p>
          <a:p>
            <a:r>
              <a:rPr lang="pl-PL" dirty="0"/>
              <a:t>                         </a:t>
            </a:r>
            <a:r>
              <a:rPr lang="pl-PL" dirty="0" err="1"/>
              <a:t>stress</a:t>
            </a:r>
            <a:r>
              <a:rPr lang="pl-PL" dirty="0"/>
              <a:t> - </a:t>
            </a:r>
            <a:r>
              <a:rPr lang="pl-PL" dirty="0" err="1"/>
              <a:t>strain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270A136-F220-9E7C-2E59-E73D3882AE5C}"/>
              </a:ext>
            </a:extLst>
          </p:cNvPr>
          <p:cNvSpPr txBox="1"/>
          <p:nvPr/>
        </p:nvSpPr>
        <p:spPr>
          <a:xfrm>
            <a:off x="2547890" y="328015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+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315DF6F-03F3-287E-70B7-0AA867A8921A}"/>
              </a:ext>
            </a:extLst>
          </p:cNvPr>
          <p:cNvSpPr txBox="1"/>
          <p:nvPr/>
        </p:nvSpPr>
        <p:spPr>
          <a:xfrm>
            <a:off x="6766374" y="3280152"/>
            <a:ext cx="803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/>
              <a:t>-&gt;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E54D738-1EF6-432E-2DB1-14CF73AEBD71}"/>
              </a:ext>
            </a:extLst>
          </p:cNvPr>
          <p:cNvSpPr txBox="1"/>
          <p:nvPr/>
        </p:nvSpPr>
        <p:spPr>
          <a:xfrm>
            <a:off x="3905119" y="1556279"/>
            <a:ext cx="2830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Odkształcenie z systemu DIC</a:t>
            </a:r>
          </a:p>
          <a:p>
            <a:r>
              <a:rPr lang="pl-PL" dirty="0"/>
              <a:t>Digital Image </a:t>
            </a:r>
            <a:r>
              <a:rPr lang="pl-PL" dirty="0" err="1"/>
              <a:t>Correlation</a:t>
            </a:r>
            <a:r>
              <a:rPr lang="pl-PL" dirty="0"/>
              <a:t> </a:t>
            </a:r>
          </a:p>
          <a:p>
            <a:r>
              <a:rPr lang="pl-PL" dirty="0"/>
              <a:t>cyfrowa korelacja obrazu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E32888-09A3-E90E-AAB5-801073FFD708}"/>
              </a:ext>
            </a:extLst>
          </p:cNvPr>
          <p:cNvSpPr txBox="1"/>
          <p:nvPr/>
        </p:nvSpPr>
        <p:spPr>
          <a:xfrm>
            <a:off x="-71022" y="1102738"/>
            <a:ext cx="33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Siła z maszyna wytrzymałościowej</a:t>
            </a: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4B785E72-CCE3-9955-7BDB-323365954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604" y="5003914"/>
            <a:ext cx="2514993" cy="14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1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77377CD-49E4-B41D-68CB-0E4D65EB2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12"/>
          <a:stretch/>
        </p:blipFill>
        <p:spPr>
          <a:xfrm>
            <a:off x="189199" y="4783368"/>
            <a:ext cx="1918114" cy="125955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0A10947-E55D-8605-4090-D7ABE076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46" y="2684972"/>
            <a:ext cx="967666" cy="146134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1454FFF-6127-3BAC-781E-3DE092617150}"/>
              </a:ext>
            </a:extLst>
          </p:cNvPr>
          <p:cNvCxnSpPr>
            <a:cxnSpLocks/>
          </p:cNvCxnSpPr>
          <p:nvPr/>
        </p:nvCxnSpPr>
        <p:spPr>
          <a:xfrm>
            <a:off x="1338587" y="3429000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1CDB6CA-BA62-36C5-EE38-E2D2C4ABC5BC}"/>
              </a:ext>
            </a:extLst>
          </p:cNvPr>
          <p:cNvSpPr txBox="1"/>
          <p:nvPr/>
        </p:nvSpPr>
        <p:spPr>
          <a:xfrm>
            <a:off x="6239751" y="3317939"/>
            <a:ext cx="124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probka.TRA</a:t>
            </a:r>
            <a:endParaRPr lang="pl-PL" dirty="0"/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43811766-7ADF-BD0B-109A-F2C6EA5E36D8}"/>
              </a:ext>
            </a:extLst>
          </p:cNvPr>
          <p:cNvCxnSpPr>
            <a:cxnSpLocks/>
          </p:cNvCxnSpPr>
          <p:nvPr/>
        </p:nvCxnSpPr>
        <p:spPr>
          <a:xfrm>
            <a:off x="2195106" y="5581310"/>
            <a:ext cx="574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6AE4C18-7573-B75F-F444-C0914207BD88}"/>
              </a:ext>
            </a:extLst>
          </p:cNvPr>
          <p:cNvSpPr txBox="1"/>
          <p:nvPr/>
        </p:nvSpPr>
        <p:spPr>
          <a:xfrm>
            <a:off x="5405221" y="5238825"/>
            <a:ext cx="229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Współrzędne punktów</a:t>
            </a:r>
          </a:p>
          <a:p>
            <a:r>
              <a:rPr lang="pl-PL" dirty="0"/>
              <a:t>probka.csv</a:t>
            </a:r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939F04E5-512D-06FE-96B9-EF2A54553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608" y="72460"/>
            <a:ext cx="1676801" cy="2379767"/>
          </a:xfrm>
          <a:prstGeom prst="rect">
            <a:avLst/>
          </a:prstGeom>
        </p:spPr>
      </p:pic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DF19DB40-8923-4C13-10A9-8EA2C691384A}"/>
              </a:ext>
            </a:extLst>
          </p:cNvPr>
          <p:cNvCxnSpPr>
            <a:cxnSpLocks/>
          </p:cNvCxnSpPr>
          <p:nvPr/>
        </p:nvCxnSpPr>
        <p:spPr>
          <a:xfrm>
            <a:off x="4718550" y="1423900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035D9B32-3E1E-4E90-6318-7ED2652694BE}"/>
              </a:ext>
            </a:extLst>
          </p:cNvPr>
          <p:cNvSpPr txBox="1"/>
          <p:nvPr/>
        </p:nvSpPr>
        <p:spPr>
          <a:xfrm>
            <a:off x="5366620" y="1100735"/>
            <a:ext cx="256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Lista próbek z wymiarami</a:t>
            </a:r>
          </a:p>
          <a:p>
            <a:r>
              <a:rPr lang="pl-PL" dirty="0"/>
              <a:t>lista.csv</a:t>
            </a:r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25D7FB8B-91DC-C8EF-D861-B2288809A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304" y="4532084"/>
            <a:ext cx="2295757" cy="2253456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6F516435-C8F1-9277-1226-FC1FA4B6F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268" y="2684972"/>
            <a:ext cx="3851483" cy="1635267"/>
          </a:xfrm>
          <a:prstGeom prst="rect">
            <a:avLst/>
          </a:prstGeom>
        </p:spPr>
      </p:pic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E889E10A-2F47-E3AC-66B5-CC9C7046EC25}"/>
              </a:ext>
            </a:extLst>
          </p:cNvPr>
          <p:cNvCxnSpPr>
            <a:cxnSpLocks/>
          </p:cNvCxnSpPr>
          <p:nvPr/>
        </p:nvCxnSpPr>
        <p:spPr>
          <a:xfrm>
            <a:off x="7971946" y="3780278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55400047-A4DE-F909-39A3-7C6A0BEEAF6D}"/>
              </a:ext>
            </a:extLst>
          </p:cNvPr>
          <p:cNvCxnSpPr>
            <a:cxnSpLocks/>
          </p:cNvCxnSpPr>
          <p:nvPr/>
        </p:nvCxnSpPr>
        <p:spPr>
          <a:xfrm>
            <a:off x="8043816" y="5658811"/>
            <a:ext cx="5749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E8283E90-2B14-C26B-7A70-419CBCE668BE}"/>
              </a:ext>
            </a:extLst>
          </p:cNvPr>
          <p:cNvCxnSpPr>
            <a:cxnSpLocks/>
          </p:cNvCxnSpPr>
          <p:nvPr/>
        </p:nvCxnSpPr>
        <p:spPr>
          <a:xfrm>
            <a:off x="8082429" y="1390086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rostokąt 33">
            <a:extLst>
              <a:ext uri="{FF2B5EF4-FFF2-40B4-BE49-F238E27FC236}">
                <a16:creationId xmlns:a16="http://schemas.microsoft.com/office/drawing/2014/main" id="{318DF428-D719-46B7-7081-AEAECBD2D818}"/>
              </a:ext>
            </a:extLst>
          </p:cNvPr>
          <p:cNvSpPr/>
          <p:nvPr/>
        </p:nvSpPr>
        <p:spPr>
          <a:xfrm>
            <a:off x="8949539" y="847143"/>
            <a:ext cx="2805343" cy="104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Nazwa próbki, przekrój</a:t>
            </a: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7E1EF49F-8164-9F55-EAD1-6213F03535ED}"/>
              </a:ext>
            </a:extLst>
          </p:cNvPr>
          <p:cNvSpPr/>
          <p:nvPr/>
        </p:nvSpPr>
        <p:spPr>
          <a:xfrm>
            <a:off x="8949539" y="3163488"/>
            <a:ext cx="2805343" cy="104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siła</a:t>
            </a: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F9B8F9B7-0799-D2BC-A1B7-CD11E1EB95DD}"/>
              </a:ext>
            </a:extLst>
          </p:cNvPr>
          <p:cNvSpPr/>
          <p:nvPr/>
        </p:nvSpPr>
        <p:spPr>
          <a:xfrm>
            <a:off x="8949538" y="5135028"/>
            <a:ext cx="2805343" cy="104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odkształcenie</a:t>
            </a:r>
          </a:p>
        </p:txBody>
      </p:sp>
      <p:pic>
        <p:nvPicPr>
          <p:cNvPr id="37" name="Obraz 36">
            <a:extLst>
              <a:ext uri="{FF2B5EF4-FFF2-40B4-BE49-F238E27FC236}">
                <a16:creationId xmlns:a16="http://schemas.microsoft.com/office/drawing/2014/main" id="{CF89DB1F-2288-F7CB-D070-68BD8442F93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378" b="26331"/>
          <a:stretch/>
        </p:blipFill>
        <p:spPr>
          <a:xfrm rot="5400000">
            <a:off x="-324040" y="1183313"/>
            <a:ext cx="2063667" cy="375223"/>
          </a:xfrm>
          <a:prstGeom prst="rect">
            <a:avLst/>
          </a:prstGeom>
        </p:spPr>
      </p:pic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77BD7868-D7C9-0D1F-D5B4-93360E728870}"/>
              </a:ext>
            </a:extLst>
          </p:cNvPr>
          <p:cNvCxnSpPr>
            <a:cxnSpLocks/>
          </p:cNvCxnSpPr>
          <p:nvPr/>
        </p:nvCxnSpPr>
        <p:spPr>
          <a:xfrm>
            <a:off x="1389912" y="1262343"/>
            <a:ext cx="6480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nak mnożenia 38">
            <a:extLst>
              <a:ext uri="{FF2B5EF4-FFF2-40B4-BE49-F238E27FC236}">
                <a16:creationId xmlns:a16="http://schemas.microsoft.com/office/drawing/2014/main" id="{BA404764-4728-B7BA-2B9C-4B316EF30134}"/>
              </a:ext>
            </a:extLst>
          </p:cNvPr>
          <p:cNvSpPr/>
          <p:nvPr/>
        </p:nvSpPr>
        <p:spPr>
          <a:xfrm>
            <a:off x="340995" y="5871821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Znak mnożenia 39">
            <a:extLst>
              <a:ext uri="{FF2B5EF4-FFF2-40B4-BE49-F238E27FC236}">
                <a16:creationId xmlns:a16="http://schemas.microsoft.com/office/drawing/2014/main" id="{90B95C28-AE16-0142-22A3-614F30D98E52}"/>
              </a:ext>
            </a:extLst>
          </p:cNvPr>
          <p:cNvSpPr/>
          <p:nvPr/>
        </p:nvSpPr>
        <p:spPr>
          <a:xfrm>
            <a:off x="340995" y="5281228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867337E1-C29C-FF46-7FFE-CF3D7D7C7C38}"/>
              </a:ext>
            </a:extLst>
          </p:cNvPr>
          <p:cNvSpPr txBox="1"/>
          <p:nvPr/>
        </p:nvSpPr>
        <p:spPr>
          <a:xfrm>
            <a:off x="340995" y="5700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BCA2F1E1-6686-79A1-81F9-5FEDCBCF43B2}"/>
              </a:ext>
            </a:extLst>
          </p:cNvPr>
          <p:cNvSpPr txBox="1"/>
          <p:nvPr/>
        </p:nvSpPr>
        <p:spPr>
          <a:xfrm>
            <a:off x="350167" y="5131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A2100476-0C82-5825-58C1-02F8DDF203C7}"/>
              </a:ext>
            </a:extLst>
          </p:cNvPr>
          <p:cNvSpPr txBox="1"/>
          <p:nvPr/>
        </p:nvSpPr>
        <p:spPr>
          <a:xfrm>
            <a:off x="722385" y="5692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E120F17F-C401-BBCB-2DAA-434C9DF57FE7}"/>
              </a:ext>
            </a:extLst>
          </p:cNvPr>
          <p:cNvSpPr txBox="1"/>
          <p:nvPr/>
        </p:nvSpPr>
        <p:spPr>
          <a:xfrm>
            <a:off x="722385" y="5058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Znak mnożenia 45">
            <a:extLst>
              <a:ext uri="{FF2B5EF4-FFF2-40B4-BE49-F238E27FC236}">
                <a16:creationId xmlns:a16="http://schemas.microsoft.com/office/drawing/2014/main" id="{8CC9A46A-4D7F-1442-9BEF-722D5A6EFAF5}"/>
              </a:ext>
            </a:extLst>
          </p:cNvPr>
          <p:cNvSpPr/>
          <p:nvPr/>
        </p:nvSpPr>
        <p:spPr>
          <a:xfrm>
            <a:off x="715433" y="5188494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Znak mnożenia 46">
            <a:extLst>
              <a:ext uri="{FF2B5EF4-FFF2-40B4-BE49-F238E27FC236}">
                <a16:creationId xmlns:a16="http://schemas.microsoft.com/office/drawing/2014/main" id="{F806D3E7-C9C0-B55A-8478-098AAE154711}"/>
              </a:ext>
            </a:extLst>
          </p:cNvPr>
          <p:cNvSpPr/>
          <p:nvPr/>
        </p:nvSpPr>
        <p:spPr>
          <a:xfrm>
            <a:off x="715942" y="5885156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Znak mnożenia 47">
            <a:extLst>
              <a:ext uri="{FF2B5EF4-FFF2-40B4-BE49-F238E27FC236}">
                <a16:creationId xmlns:a16="http://schemas.microsoft.com/office/drawing/2014/main" id="{B74C7431-BE13-3A14-4A18-0E2B9F2229B7}"/>
              </a:ext>
            </a:extLst>
          </p:cNvPr>
          <p:cNvSpPr/>
          <p:nvPr/>
        </p:nvSpPr>
        <p:spPr>
          <a:xfrm>
            <a:off x="1088178" y="5888005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Znak mnożenia 48">
            <a:extLst>
              <a:ext uri="{FF2B5EF4-FFF2-40B4-BE49-F238E27FC236}">
                <a16:creationId xmlns:a16="http://schemas.microsoft.com/office/drawing/2014/main" id="{7E12A198-6C1C-8DA1-DF4C-D4411BF01C1C}"/>
              </a:ext>
            </a:extLst>
          </p:cNvPr>
          <p:cNvSpPr/>
          <p:nvPr/>
        </p:nvSpPr>
        <p:spPr>
          <a:xfrm>
            <a:off x="1088178" y="5158215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Znak mnożenia 49">
            <a:extLst>
              <a:ext uri="{FF2B5EF4-FFF2-40B4-BE49-F238E27FC236}">
                <a16:creationId xmlns:a16="http://schemas.microsoft.com/office/drawing/2014/main" id="{50ECD612-4704-158C-3C7B-E6E2C908C35B}"/>
              </a:ext>
            </a:extLst>
          </p:cNvPr>
          <p:cNvSpPr/>
          <p:nvPr/>
        </p:nvSpPr>
        <p:spPr>
          <a:xfrm>
            <a:off x="1461133" y="5084980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Znak mnożenia 50">
            <a:extLst>
              <a:ext uri="{FF2B5EF4-FFF2-40B4-BE49-F238E27FC236}">
                <a16:creationId xmlns:a16="http://schemas.microsoft.com/office/drawing/2014/main" id="{C06F6043-3413-E59A-21CF-3A62F1CE8F03}"/>
              </a:ext>
            </a:extLst>
          </p:cNvPr>
          <p:cNvSpPr/>
          <p:nvPr/>
        </p:nvSpPr>
        <p:spPr>
          <a:xfrm>
            <a:off x="1850566" y="5038613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Znak mnożenia 51">
            <a:extLst>
              <a:ext uri="{FF2B5EF4-FFF2-40B4-BE49-F238E27FC236}">
                <a16:creationId xmlns:a16="http://schemas.microsoft.com/office/drawing/2014/main" id="{F7B593DA-D720-C654-EBF1-4067239B0E1C}"/>
              </a:ext>
            </a:extLst>
          </p:cNvPr>
          <p:cNvSpPr/>
          <p:nvPr/>
        </p:nvSpPr>
        <p:spPr>
          <a:xfrm>
            <a:off x="1461133" y="5891520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Znak mnożenia 52">
            <a:extLst>
              <a:ext uri="{FF2B5EF4-FFF2-40B4-BE49-F238E27FC236}">
                <a16:creationId xmlns:a16="http://schemas.microsoft.com/office/drawing/2014/main" id="{6F76A313-81A3-7FE3-8562-25D9F885E9FD}"/>
              </a:ext>
            </a:extLst>
          </p:cNvPr>
          <p:cNvSpPr/>
          <p:nvPr/>
        </p:nvSpPr>
        <p:spPr>
          <a:xfrm>
            <a:off x="1834088" y="5888005"/>
            <a:ext cx="96124" cy="92734"/>
          </a:xfrm>
          <a:prstGeom prst="mathMultiply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3B92885F-8BFF-DA3A-093B-1B1514D5C1A4}"/>
              </a:ext>
            </a:extLst>
          </p:cNvPr>
          <p:cNvSpPr txBox="1"/>
          <p:nvPr/>
        </p:nvSpPr>
        <p:spPr>
          <a:xfrm>
            <a:off x="1103269" y="5036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C3D8F879-DF66-B15B-AEAB-4A1E0CF32EB4}"/>
              </a:ext>
            </a:extLst>
          </p:cNvPr>
          <p:cNvSpPr txBox="1"/>
          <p:nvPr/>
        </p:nvSpPr>
        <p:spPr>
          <a:xfrm>
            <a:off x="1461873" y="496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2099F904-0D09-D36A-E01C-A5FEE7A0909F}"/>
              </a:ext>
            </a:extLst>
          </p:cNvPr>
          <p:cNvSpPr txBox="1"/>
          <p:nvPr/>
        </p:nvSpPr>
        <p:spPr>
          <a:xfrm>
            <a:off x="1850566" y="4911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19EB4340-05FA-1859-4927-4331C678E590}"/>
              </a:ext>
            </a:extLst>
          </p:cNvPr>
          <p:cNvSpPr txBox="1"/>
          <p:nvPr/>
        </p:nvSpPr>
        <p:spPr>
          <a:xfrm>
            <a:off x="1112038" y="5706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93BBA0CE-7381-145A-AD50-AB7D00EAF892}"/>
              </a:ext>
            </a:extLst>
          </p:cNvPr>
          <p:cNvSpPr txBox="1"/>
          <p:nvPr/>
        </p:nvSpPr>
        <p:spPr>
          <a:xfrm>
            <a:off x="1469994" y="5706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DE3975C8-92A1-2D65-A989-1201331B22D0}"/>
              </a:ext>
            </a:extLst>
          </p:cNvPr>
          <p:cNvSpPr txBox="1"/>
          <p:nvPr/>
        </p:nvSpPr>
        <p:spPr>
          <a:xfrm>
            <a:off x="1845252" y="5700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89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9711393-66D0-FA05-4421-1838C7B19DF9}"/>
              </a:ext>
            </a:extLst>
          </p:cNvPr>
          <p:cNvSpPr txBox="1"/>
          <p:nvPr/>
        </p:nvSpPr>
        <p:spPr>
          <a:xfrm>
            <a:off x="152400" y="101600"/>
            <a:ext cx="7281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User podaje częstotliwość zapisu DIC oraz ścieżkę do pliku z listą próbek</a:t>
            </a:r>
          </a:p>
          <a:p>
            <a:pPr marL="342900" indent="-342900">
              <a:buAutoNum type="arabicPeriod"/>
            </a:pPr>
            <a:r>
              <a:rPr lang="pl-PL" dirty="0"/>
              <a:t>Program liczy pole przekroju (cross </a:t>
            </a:r>
            <a:r>
              <a:rPr lang="pl-PL" dirty="0" err="1"/>
              <a:t>section</a:t>
            </a:r>
            <a:r>
              <a:rPr lang="pl-PL" dirty="0"/>
              <a:t>, </a:t>
            </a:r>
            <a:r>
              <a:rPr lang="pl-PL" dirty="0" err="1"/>
              <a:t>cs</a:t>
            </a:r>
            <a:r>
              <a:rPr lang="pl-PL" dirty="0"/>
              <a:t>) i dla każdej próbki wykonuje:</a:t>
            </a:r>
          </a:p>
          <a:p>
            <a:pPr marL="800100" lvl="1" indent="-342900">
              <a:buAutoNum type="alphaLcPeriod"/>
            </a:pPr>
            <a:r>
              <a:rPr lang="pl-PL" dirty="0"/>
              <a:t>Tworzy szereg odkształceń (</a:t>
            </a:r>
            <a:r>
              <a:rPr lang="pl-PL" dirty="0" err="1"/>
              <a:t>strain</a:t>
            </a:r>
            <a:r>
              <a:rPr lang="pl-PL" dirty="0"/>
              <a:t>) na podstawie pliku .</a:t>
            </a:r>
            <a:r>
              <a:rPr lang="pl-PL" dirty="0" err="1"/>
              <a:t>csv</a:t>
            </a:r>
            <a:endParaRPr lang="pl-PL" dirty="0"/>
          </a:p>
          <a:p>
            <a:pPr marL="800100" lvl="1" indent="-342900">
              <a:buAutoNum type="alphaLcPeriod"/>
            </a:pPr>
            <a:r>
              <a:rPr lang="pl-PL" dirty="0"/>
              <a:t>Tworzy szereg siły na podstawie .TRA</a:t>
            </a:r>
          </a:p>
          <a:p>
            <a:pPr marL="800100" lvl="1" indent="-342900">
              <a:buAutoNum type="alphaLcPeriod"/>
            </a:pPr>
            <a:r>
              <a:rPr lang="pl-PL" dirty="0"/>
              <a:t>,,bierze” rekord siły co X, na podstawie częstotliwości DIC</a:t>
            </a:r>
          </a:p>
          <a:p>
            <a:pPr marL="800100" lvl="1" indent="-342900">
              <a:buAutoNum type="alphaLcPeriod"/>
            </a:pPr>
            <a:r>
              <a:rPr lang="pl-PL" dirty="0"/>
              <a:t>Tworzy szereg </a:t>
            </a:r>
            <a:r>
              <a:rPr lang="pl-PL" dirty="0" err="1"/>
              <a:t>naprężeń</a:t>
            </a:r>
            <a:r>
              <a:rPr lang="pl-PL" dirty="0"/>
              <a:t> (</a:t>
            </a:r>
            <a:r>
              <a:rPr lang="pl-PL" dirty="0" err="1"/>
              <a:t>stess</a:t>
            </a:r>
            <a:r>
              <a:rPr lang="pl-PL" dirty="0"/>
              <a:t>) dzieląc siłę przez przekrój</a:t>
            </a:r>
          </a:p>
          <a:p>
            <a:pPr marL="1314450" lvl="2" indent="-400050">
              <a:buAutoNum type="romanLcPeriod"/>
            </a:pPr>
            <a:r>
              <a:rPr lang="pl-PL" dirty="0"/>
              <a:t>Liczy regresję w zakresie sprężystym i punkt jej przecięcia z osią X (punkt x0 - </a:t>
            </a:r>
            <a:r>
              <a:rPr lang="pl-PL" dirty="0" err="1"/>
              <a:t>intersection</a:t>
            </a:r>
            <a:r>
              <a:rPr lang="pl-PL" dirty="0"/>
              <a:t>)</a:t>
            </a:r>
          </a:p>
          <a:p>
            <a:pPr marL="1314450" lvl="2" indent="-400050">
              <a:buAutoNum type="romanLcPeriod"/>
            </a:pPr>
            <a:r>
              <a:rPr lang="pl-PL" dirty="0"/>
              <a:t>Jeśli punkt przecięcia jest większy niż 0.001, odejmuje od wartości odkształcenia wartość x0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39173CB-5689-C12C-D1D5-7243BD26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455" y="843280"/>
            <a:ext cx="4758545" cy="379035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6D2717D-EF8F-9098-2FA8-745BA2B5311C}"/>
              </a:ext>
            </a:extLst>
          </p:cNvPr>
          <p:cNvSpPr txBox="1"/>
          <p:nvPr/>
        </p:nvSpPr>
        <p:spPr>
          <a:xfrm>
            <a:off x="608352" y="3240921"/>
            <a:ext cx="7011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e. Zapisuje krzywą </a:t>
            </a:r>
            <a:r>
              <a:rPr lang="pl-PL" dirty="0" err="1"/>
              <a:t>stress-strain</a:t>
            </a:r>
            <a:r>
              <a:rPr lang="pl-PL" dirty="0"/>
              <a:t> do .</a:t>
            </a:r>
            <a:r>
              <a:rPr lang="pl-PL" dirty="0" err="1"/>
              <a:t>csv</a:t>
            </a:r>
            <a:r>
              <a:rPr lang="pl-PL" dirty="0"/>
              <a:t>, tworzy wykres i zapisuje do .jpg</a:t>
            </a:r>
          </a:p>
          <a:p>
            <a:r>
              <a:rPr lang="pl-PL" dirty="0"/>
              <a:t>f.  Liczy parametry UTS, YS i UE i zapisuje do tabeli, którą eksportuje do .</a:t>
            </a:r>
            <a:r>
              <a:rPr lang="pl-PL" dirty="0" err="1"/>
              <a:t>csv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118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ABE6B0A-79A0-3773-2EEB-E3CABB0A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070" y="3302092"/>
            <a:ext cx="4493930" cy="3429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C50EDFE-C24A-CDFA-81DB-9B6C688E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917" y="63454"/>
            <a:ext cx="4225224" cy="336554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F021D99-CBF1-2C95-7CA1-0042C6D10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9" y="379119"/>
            <a:ext cx="7430938" cy="635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3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E066B61-1F33-0CFD-36A2-A1436E35F5F8}"/>
              </a:ext>
            </a:extLst>
          </p:cNvPr>
          <p:cNvSpPr txBox="1"/>
          <p:nvPr/>
        </p:nvSpPr>
        <p:spPr>
          <a:xfrm>
            <a:off x="3220745" y="3244334"/>
            <a:ext cx="575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C:\Users\ADMIN\Documents\final_project\spis_probek.csv</a:t>
            </a:r>
          </a:p>
        </p:txBody>
      </p:sp>
    </p:spTree>
    <p:extLst>
      <p:ext uri="{BB962C8B-B14F-4D97-AF65-F5344CB8AC3E}">
        <p14:creationId xmlns:p14="http://schemas.microsoft.com/office/powerpoint/2010/main" val="36748297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213</Words>
  <Application>Microsoft Office PowerPoint</Application>
  <PresentationFormat>Panoramiczny</PresentationFormat>
  <Paragraphs>38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Ciemiorek-Bartkowska Marta</dc:creator>
  <cp:lastModifiedBy>Ciemiorek-Bartkowska Marta</cp:lastModifiedBy>
  <cp:revision>13</cp:revision>
  <dcterms:created xsi:type="dcterms:W3CDTF">2023-06-22T11:45:22Z</dcterms:created>
  <dcterms:modified xsi:type="dcterms:W3CDTF">2023-06-27T16:34:03Z</dcterms:modified>
</cp:coreProperties>
</file>