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EA5A5C-EA39-7E39-E2C2-78958F9A5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E7036D2-23B4-614E-0527-71D55004D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8E3B9B9-5C96-4440-3AB2-7BE715FB4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23B8-C18A-4516-A5B0-5D0A5A49168F}" type="datetimeFigureOut">
              <a:rPr lang="pl-PL" smtClean="0"/>
              <a:t>26.06.2023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A1912CF-B7B3-32F3-CA7E-0EEEFA475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2790E3F-59EE-82EC-FBC8-68CFD19E4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FD35-DD7B-4850-A9E2-FA5303D906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93535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7C4810C-9F6C-F938-48D1-ECE718AE5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46D737E-7499-B149-6CFC-94486CA7A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8D69F18-0F09-2D0A-83B1-665997BC3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23B8-C18A-4516-A5B0-5D0A5A49168F}" type="datetimeFigureOut">
              <a:rPr lang="pl-PL" smtClean="0"/>
              <a:t>26.06.2023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63EA35B-DA1A-845A-FE05-0AECB46E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0F38B2A-EBD1-46FC-4A4D-C10520E4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FD35-DD7B-4850-A9E2-FA5303D906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5389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35AC41E7-8041-AB98-6AE6-2FA66C2648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ECA4143-DD28-D7E6-2F42-0269EF248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241FD39-4130-64CA-7783-836B1C606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23B8-C18A-4516-A5B0-5D0A5A49168F}" type="datetimeFigureOut">
              <a:rPr lang="pl-PL" smtClean="0"/>
              <a:t>26.06.2023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456F440-EE78-8CC8-028E-385517C88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6EE9BAA-CABC-9025-92BD-0C36B2401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FD35-DD7B-4850-A9E2-FA5303D906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233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9F6BB42-FC68-6AEC-1A40-6D9B5EE19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F40348E-A3C1-DAB1-CA23-9957E74F8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786D983-3851-3B40-49CD-A1B31A4F8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23B8-C18A-4516-A5B0-5D0A5A49168F}" type="datetimeFigureOut">
              <a:rPr lang="pl-PL" smtClean="0"/>
              <a:t>26.06.2023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EFFD6AD-9A39-F319-5809-5CF85BB61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208D11D-2B4A-E5BB-54C7-0AF8E49A8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FD35-DD7B-4850-A9E2-FA5303D906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1127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AF9DE9E-DBEB-4410-4B8E-3B4A4DC20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BA58BEF-19E5-3621-FBE1-8797DED4D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25BFD75-0D21-582C-47EF-574E01797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23B8-C18A-4516-A5B0-5D0A5A49168F}" type="datetimeFigureOut">
              <a:rPr lang="pl-PL" smtClean="0"/>
              <a:t>26.06.2023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9F58840-47CF-ADA0-4E3B-916286D31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CD794B7-5ECD-DF3B-7E09-ED4FB94B8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FD35-DD7B-4850-A9E2-FA5303D906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3963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543427B-8D38-6DF6-659C-385C0968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B237473-588F-1E47-773E-332EBECE70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AC36990-0B22-3229-A199-6D129D8FD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AB5576D-9CB9-52A4-28A5-10FBCF38F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23B8-C18A-4516-A5B0-5D0A5A49168F}" type="datetimeFigureOut">
              <a:rPr lang="pl-PL" smtClean="0"/>
              <a:t>26.06.2023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BA7D160-90FA-4886-DD1A-A9838663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168F330-7373-35FA-24EB-64381453F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FD35-DD7B-4850-A9E2-FA5303D906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1690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D7201B-794A-EF85-56BE-171176ADE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535767C-540E-0B7A-EF58-EBE169E92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356F8EC-0810-7C1D-E6CB-5BFD47508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317627C-CBC8-630C-3170-CBE0BBAC6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67B51C72-560A-CC53-AC67-0AD8C03E19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DE281785-31CE-2D86-0353-26C1B50E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23B8-C18A-4516-A5B0-5D0A5A49168F}" type="datetimeFigureOut">
              <a:rPr lang="pl-PL" smtClean="0"/>
              <a:t>26.06.2023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2AA72DEA-A362-8D74-C5A3-015089045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65070FFE-3DEA-E789-6729-A5DE672B9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FD35-DD7B-4850-A9E2-FA5303D906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6120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9FDE83-E66B-E66E-B5CF-FB2BBA8A9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2F561CD-16A4-54D4-435E-C6FAA534A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23B8-C18A-4516-A5B0-5D0A5A49168F}" type="datetimeFigureOut">
              <a:rPr lang="pl-PL" smtClean="0"/>
              <a:t>26.06.2023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DD25100-CA30-ABD4-DC88-EC714F010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C73C7AE-69AD-1BF5-AE7C-F8DFC4F04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FD35-DD7B-4850-A9E2-FA5303D906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73858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5CC00CB4-260C-F9AE-9BEE-AF76384F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23B8-C18A-4516-A5B0-5D0A5A49168F}" type="datetimeFigureOut">
              <a:rPr lang="pl-PL" smtClean="0"/>
              <a:t>26.06.2023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9F2E878A-5318-A5AB-0033-1FEE7EB97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AC9A4A2-AD6E-6661-9E58-5CA6BFD80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FD35-DD7B-4850-A9E2-FA5303D906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488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643BF10-9D09-3E02-EC6F-125A565C0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1DC2337-66AC-BDBB-C9F0-A54E73C4B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77910C2-FE43-266D-4BE8-9BCF12248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1FAA26E-3287-92C0-4643-29068A59B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23B8-C18A-4516-A5B0-5D0A5A49168F}" type="datetimeFigureOut">
              <a:rPr lang="pl-PL" smtClean="0"/>
              <a:t>26.06.2023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72A68F9-412D-8C61-53CF-D1B507468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CC07E7E-F763-FE3C-C391-B98F3FC77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FD35-DD7B-4850-A9E2-FA5303D906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1927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8750A12-C997-6691-5231-255C36BDB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BBA652D0-F1AC-1D21-C3DA-75A11D88FA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C8C5ED3-1D7A-A49D-3BD1-827E42D55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94C515F-DDFF-8896-90F8-33D7210AD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23B8-C18A-4516-A5B0-5D0A5A49168F}" type="datetimeFigureOut">
              <a:rPr lang="pl-PL" smtClean="0"/>
              <a:t>26.06.2023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86D7A46-9F95-DFF8-FA41-2060857F9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2531742-4522-7124-614D-0EB1B2AFF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FD35-DD7B-4850-A9E2-FA5303D906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38247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9387D027-B433-CE6D-B2A2-D8935E9C3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C84E010-0D45-54EB-440D-9D0133D52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01097D2-CCF3-BEE3-4A29-5F99BCC04F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323B8-C18A-4516-A5B0-5D0A5A49168F}" type="datetimeFigureOut">
              <a:rPr lang="pl-PL" smtClean="0"/>
              <a:t>26.06.2023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5870DFA-C44C-59E4-AAFF-573733BAB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292ACEB-DE1C-068F-6453-2E24B84B40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DFD35-DD7B-4850-A9E2-FA5303D906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9242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586B528B-B20A-3BAC-A63B-7DB431455FF5}"/>
              </a:ext>
            </a:extLst>
          </p:cNvPr>
          <p:cNvSpPr txBox="1"/>
          <p:nvPr/>
        </p:nvSpPr>
        <p:spPr>
          <a:xfrm>
            <a:off x="254561" y="3181578"/>
            <a:ext cx="3039807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l-PL" dirty="0"/>
              <a:t>open </a:t>
            </a:r>
            <a:r>
              <a:rPr lang="pl-PL" dirty="0" err="1"/>
              <a:t>samples</a:t>
            </a:r>
            <a:r>
              <a:rPr lang="pl-PL" dirty="0"/>
              <a:t> list </a:t>
            </a:r>
          </a:p>
          <a:p>
            <a:r>
              <a:rPr lang="pl-PL" sz="1200" dirty="0" err="1"/>
              <a:t>take</a:t>
            </a:r>
            <a:r>
              <a:rPr lang="pl-PL" sz="1200" dirty="0"/>
              <a:t> </a:t>
            </a:r>
            <a:r>
              <a:rPr lang="pl-PL" sz="1200" dirty="0" err="1"/>
              <a:t>sample</a:t>
            </a:r>
            <a:r>
              <a:rPr lang="pl-PL" sz="1200" dirty="0"/>
              <a:t> </a:t>
            </a:r>
            <a:r>
              <a:rPr lang="pl-PL" sz="1200" dirty="0" err="1"/>
              <a:t>name</a:t>
            </a:r>
            <a:r>
              <a:rPr lang="pl-PL" sz="1200" dirty="0"/>
              <a:t> and </a:t>
            </a:r>
            <a:r>
              <a:rPr lang="pl-PL" sz="1200" dirty="0" err="1"/>
              <a:t>calculate</a:t>
            </a:r>
            <a:r>
              <a:rPr lang="pl-PL" sz="1200" dirty="0"/>
              <a:t> cross </a:t>
            </a:r>
            <a:r>
              <a:rPr lang="pl-PL" sz="1200" dirty="0" err="1"/>
              <a:t>section</a:t>
            </a:r>
            <a:endParaRPr lang="pl-PL" sz="1200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DD7A33B2-CA03-D2EF-F399-DA5F23AA498F}"/>
              </a:ext>
            </a:extLst>
          </p:cNvPr>
          <p:cNvSpPr txBox="1"/>
          <p:nvPr/>
        </p:nvSpPr>
        <p:spPr>
          <a:xfrm>
            <a:off x="1000615" y="3869555"/>
            <a:ext cx="2104807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l-PL" dirty="0"/>
              <a:t>open </a:t>
            </a:r>
            <a:r>
              <a:rPr lang="pl-PL" dirty="0" err="1"/>
              <a:t>force</a:t>
            </a:r>
            <a:r>
              <a:rPr lang="pl-PL" dirty="0"/>
              <a:t> file (TRA)</a:t>
            </a:r>
          </a:p>
          <a:p>
            <a:r>
              <a:rPr lang="pl-PL" sz="1200" dirty="0" err="1"/>
              <a:t>create</a:t>
            </a:r>
            <a:r>
              <a:rPr lang="pl-PL" sz="1200" dirty="0"/>
              <a:t> list with </a:t>
            </a:r>
            <a:r>
              <a:rPr lang="pl-PL" sz="1200" dirty="0" err="1"/>
              <a:t>force</a:t>
            </a:r>
            <a:r>
              <a:rPr lang="pl-PL" sz="1200" dirty="0"/>
              <a:t> </a:t>
            </a:r>
            <a:r>
              <a:rPr lang="pl-PL" sz="1200" dirty="0" err="1"/>
              <a:t>records</a:t>
            </a:r>
            <a:endParaRPr lang="pl-PL" sz="1200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571CFB14-2946-824C-A1DE-A914088DA056}"/>
              </a:ext>
            </a:extLst>
          </p:cNvPr>
          <p:cNvSpPr txBox="1"/>
          <p:nvPr/>
        </p:nvSpPr>
        <p:spPr>
          <a:xfrm>
            <a:off x="1400960" y="4490543"/>
            <a:ext cx="2141035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l-PL" dirty="0"/>
              <a:t>open </a:t>
            </a:r>
            <a:r>
              <a:rPr lang="pl-PL" dirty="0" err="1"/>
              <a:t>strain</a:t>
            </a:r>
            <a:r>
              <a:rPr lang="pl-PL" dirty="0"/>
              <a:t> file (CSV)</a:t>
            </a:r>
          </a:p>
          <a:p>
            <a:r>
              <a:rPr lang="pl-PL" sz="1200" dirty="0" err="1"/>
              <a:t>create</a:t>
            </a:r>
            <a:r>
              <a:rPr lang="pl-PL" sz="1200" dirty="0"/>
              <a:t> list with </a:t>
            </a:r>
            <a:r>
              <a:rPr lang="pl-PL" sz="1200" dirty="0" err="1"/>
              <a:t>strain</a:t>
            </a:r>
            <a:r>
              <a:rPr lang="pl-PL" sz="1200" dirty="0"/>
              <a:t> </a:t>
            </a:r>
            <a:r>
              <a:rPr lang="pl-PL" sz="1200" dirty="0" err="1"/>
              <a:t>records</a:t>
            </a:r>
            <a:endParaRPr lang="pl-PL" sz="1200" dirty="0"/>
          </a:p>
        </p:txBody>
      </p: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4F50743A-6E1F-21F5-CC18-207069B49EA8}"/>
              </a:ext>
            </a:extLst>
          </p:cNvPr>
          <p:cNvCxnSpPr>
            <a:cxnSpLocks/>
            <a:stCxn id="4" idx="0"/>
            <a:endCxn id="17" idx="2"/>
          </p:cNvCxnSpPr>
          <p:nvPr/>
        </p:nvCxnSpPr>
        <p:spPr>
          <a:xfrm flipV="1">
            <a:off x="1774465" y="2692381"/>
            <a:ext cx="1206520" cy="489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77D7F75E-BDD6-ACBE-4A0C-9A89BB94AE93}"/>
              </a:ext>
            </a:extLst>
          </p:cNvPr>
          <p:cNvCxnSpPr>
            <a:cxnSpLocks/>
            <a:stCxn id="5" idx="3"/>
            <a:endCxn id="17" idx="2"/>
          </p:cNvCxnSpPr>
          <p:nvPr/>
        </p:nvCxnSpPr>
        <p:spPr>
          <a:xfrm flipH="1" flipV="1">
            <a:off x="2980985" y="2692381"/>
            <a:ext cx="124437" cy="1454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24DEFEDE-4B79-202E-15DA-F75A6A17677D}"/>
              </a:ext>
            </a:extLst>
          </p:cNvPr>
          <p:cNvCxnSpPr>
            <a:cxnSpLocks/>
            <a:stCxn id="6" idx="3"/>
            <a:endCxn id="17" idx="2"/>
          </p:cNvCxnSpPr>
          <p:nvPr/>
        </p:nvCxnSpPr>
        <p:spPr>
          <a:xfrm flipH="1" flipV="1">
            <a:off x="2980985" y="2692381"/>
            <a:ext cx="561010" cy="2075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168E4935-2A8A-B765-1CC5-2F50FB3765F9}"/>
              </a:ext>
            </a:extLst>
          </p:cNvPr>
          <p:cNvSpPr txBox="1"/>
          <p:nvPr/>
        </p:nvSpPr>
        <p:spPr>
          <a:xfrm>
            <a:off x="1774465" y="661056"/>
            <a:ext cx="2413039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l-PL" dirty="0"/>
              <a:t>For </a:t>
            </a:r>
            <a:r>
              <a:rPr lang="pl-PL" dirty="0" err="1"/>
              <a:t>every</a:t>
            </a:r>
            <a:r>
              <a:rPr lang="pl-PL" dirty="0"/>
              <a:t> </a:t>
            </a:r>
            <a:r>
              <a:rPr lang="pl-PL" dirty="0" err="1"/>
              <a:t>sample</a:t>
            </a:r>
            <a:r>
              <a:rPr lang="pl-PL" dirty="0"/>
              <a:t> from </a:t>
            </a:r>
            <a:r>
              <a:rPr lang="pl-PL" dirty="0" err="1"/>
              <a:t>samples</a:t>
            </a:r>
            <a:r>
              <a:rPr lang="pl-PL" dirty="0"/>
              <a:t> a list with </a:t>
            </a:r>
            <a:r>
              <a:rPr lang="pl-PL" dirty="0" err="1"/>
              <a:t>stress</a:t>
            </a:r>
            <a:r>
              <a:rPr lang="pl-PL" dirty="0"/>
              <a:t> (</a:t>
            </a:r>
            <a:r>
              <a:rPr lang="pl-PL" dirty="0" err="1"/>
              <a:t>divide</a:t>
            </a:r>
            <a:r>
              <a:rPr lang="pl-PL" dirty="0"/>
              <a:t> </a:t>
            </a:r>
            <a:r>
              <a:rPr lang="pl-PL" dirty="0" err="1"/>
              <a:t>force</a:t>
            </a:r>
            <a:r>
              <a:rPr lang="pl-PL" dirty="0"/>
              <a:t> by cross </a:t>
            </a:r>
            <a:r>
              <a:rPr lang="pl-PL" dirty="0" err="1"/>
              <a:t>section</a:t>
            </a:r>
            <a:r>
              <a:rPr lang="pl-PL" dirty="0"/>
              <a:t>, </a:t>
            </a:r>
            <a:r>
              <a:rPr lang="pl-PL" dirty="0" err="1"/>
              <a:t>take</a:t>
            </a:r>
            <a:r>
              <a:rPr lang="pl-PL" dirty="0"/>
              <a:t> </a:t>
            </a:r>
            <a:r>
              <a:rPr lang="pl-PL" dirty="0" err="1"/>
              <a:t>into</a:t>
            </a:r>
            <a:r>
              <a:rPr lang="pl-PL" dirty="0"/>
              <a:t> </a:t>
            </a:r>
            <a:r>
              <a:rPr lang="pl-PL" dirty="0" err="1"/>
              <a:t>account</a:t>
            </a:r>
            <a:r>
              <a:rPr lang="pl-PL" dirty="0"/>
              <a:t> </a:t>
            </a:r>
            <a:r>
              <a:rPr lang="pl-PL" dirty="0" err="1"/>
              <a:t>frequency</a:t>
            </a:r>
            <a:r>
              <a:rPr lang="pl-PL" dirty="0"/>
              <a:t>) and </a:t>
            </a:r>
            <a:r>
              <a:rPr lang="pl-PL" dirty="0" err="1"/>
              <a:t>strain</a:t>
            </a:r>
            <a:r>
              <a:rPr lang="pl-PL" dirty="0"/>
              <a:t>, </a:t>
            </a:r>
            <a:r>
              <a:rPr lang="pl-PL" dirty="0" err="1"/>
              <a:t>save</a:t>
            </a:r>
            <a:r>
              <a:rPr lang="pl-PL" dirty="0"/>
              <a:t> </a:t>
            </a:r>
            <a:r>
              <a:rPr lang="pl-PL" dirty="0" err="1"/>
              <a:t>stress-strain</a:t>
            </a:r>
            <a:r>
              <a:rPr lang="pl-PL" dirty="0"/>
              <a:t> </a:t>
            </a:r>
            <a:r>
              <a:rPr lang="pl-PL" dirty="0" err="1"/>
              <a:t>curve</a:t>
            </a:r>
            <a:endParaRPr lang="pl-PL" dirty="0"/>
          </a:p>
        </p:txBody>
      </p:sp>
      <p:cxnSp>
        <p:nvCxnSpPr>
          <p:cNvPr id="27" name="Łącznik prosty ze strzałką 26">
            <a:extLst>
              <a:ext uri="{FF2B5EF4-FFF2-40B4-BE49-F238E27FC236}">
                <a16:creationId xmlns:a16="http://schemas.microsoft.com/office/drawing/2014/main" id="{88FF3270-4941-D241-242D-A5F684F5D9E8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4187504" y="1538219"/>
            <a:ext cx="1644341" cy="13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ole tekstowe 28">
            <a:extLst>
              <a:ext uri="{FF2B5EF4-FFF2-40B4-BE49-F238E27FC236}">
                <a16:creationId xmlns:a16="http://schemas.microsoft.com/office/drawing/2014/main" id="{77A7EE18-F7FF-C274-FBDF-7E354A40199D}"/>
              </a:ext>
            </a:extLst>
          </p:cNvPr>
          <p:cNvSpPr txBox="1"/>
          <p:nvPr/>
        </p:nvSpPr>
        <p:spPr>
          <a:xfrm>
            <a:off x="5831845" y="626206"/>
            <a:ext cx="2413039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l-PL" dirty="0"/>
              <a:t>For </a:t>
            </a:r>
            <a:r>
              <a:rPr lang="pl-PL" dirty="0" err="1"/>
              <a:t>each</a:t>
            </a:r>
            <a:r>
              <a:rPr lang="pl-PL" dirty="0"/>
              <a:t> </a:t>
            </a:r>
            <a:r>
              <a:rPr lang="pl-PL" dirty="0" err="1"/>
              <a:t>sample</a:t>
            </a:r>
            <a:r>
              <a:rPr lang="pl-PL" dirty="0"/>
              <a:t> </a:t>
            </a:r>
            <a:r>
              <a:rPr lang="pl-PL" dirty="0" err="1"/>
              <a:t>stress-strain</a:t>
            </a:r>
            <a:r>
              <a:rPr lang="pl-PL" dirty="0"/>
              <a:t> </a:t>
            </a:r>
            <a:r>
              <a:rPr lang="pl-PL" dirty="0" err="1"/>
              <a:t>curve</a:t>
            </a:r>
            <a:r>
              <a:rPr lang="pl-PL" dirty="0"/>
              <a:t> </a:t>
            </a:r>
            <a:r>
              <a:rPr lang="pl-PL" dirty="0" err="1"/>
              <a:t>calculate</a:t>
            </a:r>
            <a:r>
              <a:rPr lang="pl-PL" dirty="0"/>
              <a:t> </a:t>
            </a:r>
            <a:r>
              <a:rPr lang="pl-PL" dirty="0" err="1"/>
              <a:t>parameters</a:t>
            </a:r>
            <a:r>
              <a:rPr lang="pl-PL" dirty="0"/>
              <a:t> (YS, UTS, Et, Eu) and </a:t>
            </a:r>
            <a:r>
              <a:rPr lang="pl-PL" dirty="0" err="1"/>
              <a:t>make</a:t>
            </a:r>
            <a:r>
              <a:rPr lang="pl-PL" dirty="0"/>
              <a:t> a </a:t>
            </a:r>
            <a:r>
              <a:rPr lang="pl-PL" dirty="0" err="1"/>
              <a:t>graph</a:t>
            </a:r>
            <a:r>
              <a:rPr lang="pl-PL" dirty="0"/>
              <a:t>. </a:t>
            </a:r>
            <a:r>
              <a:rPr lang="pl-PL" dirty="0" err="1"/>
              <a:t>Save</a:t>
            </a:r>
            <a:r>
              <a:rPr lang="pl-PL" dirty="0"/>
              <a:t> </a:t>
            </a:r>
            <a:r>
              <a:rPr lang="pl-PL" dirty="0" err="1"/>
              <a:t>graph</a:t>
            </a:r>
            <a:r>
              <a:rPr lang="pl-PL" dirty="0"/>
              <a:t> for </a:t>
            </a:r>
            <a:r>
              <a:rPr lang="pl-PL" dirty="0" err="1"/>
              <a:t>each</a:t>
            </a:r>
            <a:r>
              <a:rPr lang="pl-PL" dirty="0"/>
              <a:t> </a:t>
            </a:r>
            <a:r>
              <a:rPr lang="pl-PL" dirty="0" err="1"/>
              <a:t>sample</a:t>
            </a:r>
            <a:r>
              <a:rPr lang="pl-PL" dirty="0"/>
              <a:t> and export </a:t>
            </a:r>
            <a:r>
              <a:rPr lang="pl-PL" dirty="0" err="1"/>
              <a:t>table</a:t>
            </a:r>
            <a:r>
              <a:rPr lang="pl-PL" dirty="0"/>
              <a:t> with </a:t>
            </a:r>
            <a:r>
              <a:rPr lang="pl-PL" dirty="0" err="1"/>
              <a:t>parameters</a:t>
            </a:r>
            <a:r>
              <a:rPr lang="pl-PL" dirty="0"/>
              <a:t> and </a:t>
            </a:r>
            <a:r>
              <a:rPr lang="pl-PL" dirty="0" err="1"/>
              <a:t>samples</a:t>
            </a:r>
            <a:r>
              <a:rPr lang="pl-PL" dirty="0"/>
              <a:t> </a:t>
            </a:r>
            <a:r>
              <a:rPr lang="pl-PL" dirty="0" err="1"/>
              <a:t>names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07563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3FE191F8-F74B-75E4-3B6A-4F7B7F2BC92B}"/>
              </a:ext>
            </a:extLst>
          </p:cNvPr>
          <p:cNvSpPr txBox="1"/>
          <p:nvPr/>
        </p:nvSpPr>
        <p:spPr>
          <a:xfrm>
            <a:off x="656948" y="355107"/>
            <a:ext cx="42117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/>
              <a:t>Main</a:t>
            </a:r>
            <a:r>
              <a:rPr lang="pl-PL" b="1" dirty="0"/>
              <a:t> </a:t>
            </a:r>
            <a:r>
              <a:rPr lang="pl-PL" dirty="0"/>
              <a:t> - </a:t>
            </a:r>
            <a:r>
              <a:rPr lang="pl-PL" dirty="0" err="1"/>
              <a:t>input</a:t>
            </a:r>
            <a:r>
              <a:rPr lang="pl-PL" dirty="0"/>
              <a:t> - </a:t>
            </a:r>
            <a:r>
              <a:rPr lang="pl-PL" dirty="0" err="1"/>
              <a:t>sample</a:t>
            </a:r>
            <a:r>
              <a:rPr lang="pl-PL" dirty="0"/>
              <a:t> list in </a:t>
            </a:r>
            <a:r>
              <a:rPr lang="pl-PL" dirty="0" err="1"/>
              <a:t>csv</a:t>
            </a:r>
            <a:r>
              <a:rPr lang="pl-PL" dirty="0"/>
              <a:t>  (</a:t>
            </a:r>
            <a:r>
              <a:rPr lang="pl-PL" dirty="0" err="1"/>
              <a:t>name</a:t>
            </a:r>
            <a:r>
              <a:rPr lang="pl-PL" dirty="0"/>
              <a:t>, </a:t>
            </a:r>
            <a:r>
              <a:rPr lang="pl-PL" dirty="0" err="1"/>
              <a:t>cs</a:t>
            </a:r>
            <a:r>
              <a:rPr lang="pl-PL" dirty="0"/>
              <a:t>)</a:t>
            </a:r>
          </a:p>
          <a:p>
            <a:r>
              <a:rPr lang="pl-PL" dirty="0"/>
              <a:t>	- </a:t>
            </a:r>
            <a:r>
              <a:rPr lang="pl-PL" dirty="0" err="1"/>
              <a:t>input</a:t>
            </a:r>
            <a:r>
              <a:rPr lang="pl-PL" dirty="0"/>
              <a:t> – DIC </a:t>
            </a:r>
            <a:r>
              <a:rPr lang="pl-PL" dirty="0" err="1"/>
              <a:t>frequency</a:t>
            </a:r>
            <a:endParaRPr lang="pl-PL" dirty="0"/>
          </a:p>
          <a:p>
            <a:r>
              <a:rPr lang="pl-PL" dirty="0"/>
              <a:t>-</a:t>
            </a:r>
            <a:r>
              <a:rPr lang="pl-PL" dirty="0" err="1"/>
              <a:t>creates</a:t>
            </a:r>
            <a:r>
              <a:rPr lang="pl-PL" dirty="0"/>
              <a:t> </a:t>
            </a:r>
            <a:r>
              <a:rPr lang="pl-PL" dirty="0" err="1"/>
              <a:t>table</a:t>
            </a:r>
            <a:r>
              <a:rPr lang="pl-PL" dirty="0"/>
              <a:t> with </a:t>
            </a:r>
            <a:r>
              <a:rPr lang="pl-PL" dirty="0" err="1"/>
              <a:t>parameters</a:t>
            </a:r>
            <a:endParaRPr lang="pl-PL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01F8CA7B-261E-FDFF-B353-083405107C5A}"/>
              </a:ext>
            </a:extLst>
          </p:cNvPr>
          <p:cNvSpPr txBox="1"/>
          <p:nvPr/>
        </p:nvSpPr>
        <p:spPr>
          <a:xfrm>
            <a:off x="5191261" y="388879"/>
            <a:ext cx="2985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Open </a:t>
            </a:r>
            <a:r>
              <a:rPr lang="pl-PL" b="1" dirty="0" err="1"/>
              <a:t>samples</a:t>
            </a:r>
            <a:r>
              <a:rPr lang="pl-PL" b="1" dirty="0"/>
              <a:t> </a:t>
            </a:r>
            <a:r>
              <a:rPr lang="pl-PL" dirty="0"/>
              <a:t>-&gt;</a:t>
            </a:r>
            <a:r>
              <a:rPr lang="pl-PL" dirty="0" err="1"/>
              <a:t>name</a:t>
            </a:r>
            <a:r>
              <a:rPr lang="pl-PL" dirty="0"/>
              <a:t>, </a:t>
            </a:r>
            <a:r>
              <a:rPr lang="pl-PL" dirty="0" err="1"/>
              <a:t>cs</a:t>
            </a:r>
            <a:r>
              <a:rPr lang="pl-PL" dirty="0"/>
              <a:t> </a:t>
            </a:r>
            <a:r>
              <a:rPr lang="pl-PL" dirty="0" err="1"/>
              <a:t>dict</a:t>
            </a:r>
            <a:endParaRPr lang="pl-PL" dirty="0"/>
          </a:p>
        </p:txBody>
      </p:sp>
      <p:cxnSp>
        <p:nvCxnSpPr>
          <p:cNvPr id="5" name="Łącznik prosty ze strzałką 4">
            <a:extLst>
              <a:ext uri="{FF2B5EF4-FFF2-40B4-BE49-F238E27FC236}">
                <a16:creationId xmlns:a16="http://schemas.microsoft.com/office/drawing/2014/main" id="{9C60DEC2-F76C-990E-5DF5-AF8F82C47F6E}"/>
              </a:ext>
            </a:extLst>
          </p:cNvPr>
          <p:cNvCxnSpPr>
            <a:cxnSpLocks/>
          </p:cNvCxnSpPr>
          <p:nvPr/>
        </p:nvCxnSpPr>
        <p:spPr>
          <a:xfrm>
            <a:off x="4042444" y="409885"/>
            <a:ext cx="1239770" cy="90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ole tekstowe 6">
            <a:extLst>
              <a:ext uri="{FF2B5EF4-FFF2-40B4-BE49-F238E27FC236}">
                <a16:creationId xmlns:a16="http://schemas.microsoft.com/office/drawing/2014/main" id="{498B3A63-BA64-8953-88C7-ED5741EEF75E}"/>
              </a:ext>
            </a:extLst>
          </p:cNvPr>
          <p:cNvSpPr txBox="1"/>
          <p:nvPr/>
        </p:nvSpPr>
        <p:spPr>
          <a:xfrm>
            <a:off x="4960442" y="1171852"/>
            <a:ext cx="2563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Open </a:t>
            </a:r>
            <a:r>
              <a:rPr lang="pl-PL" b="1" dirty="0" err="1"/>
              <a:t>strain</a:t>
            </a:r>
            <a:r>
              <a:rPr lang="pl-PL" b="1" dirty="0"/>
              <a:t> </a:t>
            </a:r>
            <a:r>
              <a:rPr lang="pl-PL" dirty="0"/>
              <a:t>-&gt; epsilon list</a:t>
            </a:r>
          </a:p>
        </p:txBody>
      </p: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C09E78A8-CCFD-58EE-DBAE-143DBEFCA85C}"/>
              </a:ext>
            </a:extLst>
          </p:cNvPr>
          <p:cNvCxnSpPr>
            <a:cxnSpLocks/>
          </p:cNvCxnSpPr>
          <p:nvPr/>
        </p:nvCxnSpPr>
        <p:spPr>
          <a:xfrm>
            <a:off x="4085209" y="573545"/>
            <a:ext cx="717611" cy="598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BCD7F80C-2E7E-5B31-3D09-44FA47113B30}"/>
              </a:ext>
            </a:extLst>
          </p:cNvPr>
          <p:cNvCxnSpPr>
            <a:cxnSpLocks/>
          </p:cNvCxnSpPr>
          <p:nvPr/>
        </p:nvCxnSpPr>
        <p:spPr>
          <a:xfrm>
            <a:off x="4085209" y="573545"/>
            <a:ext cx="580421" cy="1503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0138DC00-BC12-1B59-4DB9-058AAC80193B}"/>
              </a:ext>
            </a:extLst>
          </p:cNvPr>
          <p:cNvSpPr txBox="1"/>
          <p:nvPr/>
        </p:nvSpPr>
        <p:spPr>
          <a:xfrm>
            <a:off x="4935106" y="1954825"/>
            <a:ext cx="237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Open </a:t>
            </a:r>
            <a:r>
              <a:rPr lang="pl-PL" b="1" dirty="0" err="1"/>
              <a:t>force</a:t>
            </a:r>
            <a:r>
              <a:rPr lang="pl-PL" b="1" dirty="0"/>
              <a:t>  </a:t>
            </a:r>
            <a:r>
              <a:rPr lang="pl-PL" dirty="0"/>
              <a:t>-&gt; </a:t>
            </a:r>
            <a:r>
              <a:rPr lang="pl-PL" dirty="0" err="1"/>
              <a:t>force</a:t>
            </a:r>
            <a:r>
              <a:rPr lang="pl-PL" dirty="0"/>
              <a:t> list</a:t>
            </a:r>
          </a:p>
        </p:txBody>
      </p:sp>
      <p:cxnSp>
        <p:nvCxnSpPr>
          <p:cNvPr id="18" name="Łącznik prosty ze strzałką 17">
            <a:extLst>
              <a:ext uri="{FF2B5EF4-FFF2-40B4-BE49-F238E27FC236}">
                <a16:creationId xmlns:a16="http://schemas.microsoft.com/office/drawing/2014/main" id="{59C3FEFB-4157-213B-CE58-0DEC6E4F32D5}"/>
              </a:ext>
            </a:extLst>
          </p:cNvPr>
          <p:cNvCxnSpPr>
            <a:stCxn id="7" idx="3"/>
          </p:cNvCxnSpPr>
          <p:nvPr/>
        </p:nvCxnSpPr>
        <p:spPr>
          <a:xfrm>
            <a:off x="7524157" y="1356518"/>
            <a:ext cx="918507" cy="374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Łącznik prosty ze strzałką 18">
            <a:extLst>
              <a:ext uri="{FF2B5EF4-FFF2-40B4-BE49-F238E27FC236}">
                <a16:creationId xmlns:a16="http://schemas.microsoft.com/office/drawing/2014/main" id="{21872377-5CBC-F040-E806-FB0A46DEBCA5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7306396" y="1725850"/>
            <a:ext cx="1136268" cy="413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ze strzałką 21">
            <a:extLst>
              <a:ext uri="{FF2B5EF4-FFF2-40B4-BE49-F238E27FC236}">
                <a16:creationId xmlns:a16="http://schemas.microsoft.com/office/drawing/2014/main" id="{B370AA6D-2B4C-A0E3-C43B-92E927C193AC}"/>
              </a:ext>
            </a:extLst>
          </p:cNvPr>
          <p:cNvCxnSpPr>
            <a:cxnSpLocks/>
          </p:cNvCxnSpPr>
          <p:nvPr/>
        </p:nvCxnSpPr>
        <p:spPr>
          <a:xfrm>
            <a:off x="3790397" y="872699"/>
            <a:ext cx="4536857" cy="10410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F12F85B7-A2C1-D97A-E9B9-908948A8AA3B}"/>
              </a:ext>
            </a:extLst>
          </p:cNvPr>
          <p:cNvSpPr txBox="1"/>
          <p:nvPr/>
        </p:nvSpPr>
        <p:spPr>
          <a:xfrm>
            <a:off x="8442664" y="1725850"/>
            <a:ext cx="4252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/>
              <a:t>Create</a:t>
            </a:r>
            <a:r>
              <a:rPr lang="pl-PL" b="1" dirty="0"/>
              <a:t> </a:t>
            </a:r>
            <a:r>
              <a:rPr lang="pl-PL" b="1" dirty="0" err="1"/>
              <a:t>stress-strain</a:t>
            </a:r>
            <a:r>
              <a:rPr lang="pl-PL" b="1" dirty="0"/>
              <a:t> </a:t>
            </a:r>
            <a:r>
              <a:rPr lang="pl-PL" dirty="0"/>
              <a:t>-&gt; </a:t>
            </a:r>
            <a:r>
              <a:rPr lang="pl-PL" dirty="0" err="1"/>
              <a:t>stress</a:t>
            </a:r>
            <a:r>
              <a:rPr lang="pl-PL" dirty="0"/>
              <a:t> </a:t>
            </a:r>
            <a:r>
              <a:rPr lang="pl-PL" dirty="0" err="1"/>
              <a:t>strain</a:t>
            </a:r>
            <a:r>
              <a:rPr lang="pl-PL" dirty="0"/>
              <a:t> </a:t>
            </a:r>
            <a:r>
              <a:rPr lang="pl-PL" dirty="0" err="1"/>
              <a:t>array</a:t>
            </a:r>
            <a:endParaRPr lang="pl-PL" dirty="0"/>
          </a:p>
          <a:p>
            <a:r>
              <a:rPr lang="pl-PL" dirty="0"/>
              <a:t> 		-&gt;</a:t>
            </a:r>
            <a:r>
              <a:rPr lang="pl-PL" dirty="0" err="1"/>
              <a:t>exports</a:t>
            </a:r>
            <a:r>
              <a:rPr lang="pl-PL" dirty="0"/>
              <a:t> </a:t>
            </a:r>
            <a:r>
              <a:rPr lang="pl-PL" dirty="0" err="1"/>
              <a:t>ss</a:t>
            </a:r>
            <a:r>
              <a:rPr lang="pl-PL" dirty="0"/>
              <a:t> + jpg to file</a:t>
            </a:r>
          </a:p>
        </p:txBody>
      </p:sp>
      <p:cxnSp>
        <p:nvCxnSpPr>
          <p:cNvPr id="26" name="Łącznik prosty ze strzałką 25">
            <a:extLst>
              <a:ext uri="{FF2B5EF4-FFF2-40B4-BE49-F238E27FC236}">
                <a16:creationId xmlns:a16="http://schemas.microsoft.com/office/drawing/2014/main" id="{49D08F17-4E95-725C-2B56-D318C2D67376}"/>
              </a:ext>
            </a:extLst>
          </p:cNvPr>
          <p:cNvCxnSpPr>
            <a:cxnSpLocks/>
          </p:cNvCxnSpPr>
          <p:nvPr/>
        </p:nvCxnSpPr>
        <p:spPr>
          <a:xfrm flipH="1">
            <a:off x="9509465" y="1913715"/>
            <a:ext cx="1303537" cy="1300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FB789536-81A0-53B3-B37F-CE83E1C4A07E}"/>
              </a:ext>
            </a:extLst>
          </p:cNvPr>
          <p:cNvSpPr txBox="1"/>
          <p:nvPr/>
        </p:nvSpPr>
        <p:spPr>
          <a:xfrm>
            <a:off x="8176374" y="3285264"/>
            <a:ext cx="2201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/>
              <a:t>Calculate</a:t>
            </a:r>
            <a:r>
              <a:rPr lang="pl-PL" b="1" dirty="0"/>
              <a:t> </a:t>
            </a:r>
            <a:r>
              <a:rPr lang="pl-PL" b="1" dirty="0" err="1"/>
              <a:t>parameters</a:t>
            </a:r>
            <a:endParaRPr lang="pl-PL" b="1" dirty="0"/>
          </a:p>
          <a:p>
            <a:r>
              <a:rPr lang="pl-PL" dirty="0"/>
              <a:t>UTS, YS?</a:t>
            </a:r>
          </a:p>
        </p:txBody>
      </p:sp>
      <p:cxnSp>
        <p:nvCxnSpPr>
          <p:cNvPr id="36" name="Łącznik prosty ze strzałką 35">
            <a:extLst>
              <a:ext uri="{FF2B5EF4-FFF2-40B4-BE49-F238E27FC236}">
                <a16:creationId xmlns:a16="http://schemas.microsoft.com/office/drawing/2014/main" id="{AED4B24E-AECF-040D-5EBE-81E0589DBB1E}"/>
              </a:ext>
            </a:extLst>
          </p:cNvPr>
          <p:cNvCxnSpPr>
            <a:cxnSpLocks/>
          </p:cNvCxnSpPr>
          <p:nvPr/>
        </p:nvCxnSpPr>
        <p:spPr>
          <a:xfrm>
            <a:off x="4662329" y="571715"/>
            <a:ext cx="3817325" cy="1494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Łącznik prosty ze strzałką 38">
            <a:extLst>
              <a:ext uri="{FF2B5EF4-FFF2-40B4-BE49-F238E27FC236}">
                <a16:creationId xmlns:a16="http://schemas.microsoft.com/office/drawing/2014/main" id="{901F10B6-B367-A4C5-AB82-1040FB489637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1935332" y="1242030"/>
            <a:ext cx="6241042" cy="236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180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C56B40C-9937-BD3A-B6A2-DEB7A2FC6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817" y="912180"/>
            <a:ext cx="6605547" cy="503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160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077377CD-49E4-B41D-68CB-0E4D65EB25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112"/>
          <a:stretch/>
        </p:blipFill>
        <p:spPr>
          <a:xfrm>
            <a:off x="3232296" y="2479609"/>
            <a:ext cx="3661484" cy="2404358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10A10947-E55D-8605-4090-D7ABE0761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85" y="1541490"/>
            <a:ext cx="2725024" cy="4115248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B3B4F95D-CC72-3054-62AC-FBD01B0F1297}"/>
              </a:ext>
            </a:extLst>
          </p:cNvPr>
          <p:cNvSpPr txBox="1"/>
          <p:nvPr/>
        </p:nvSpPr>
        <p:spPr>
          <a:xfrm>
            <a:off x="1695609" y="-14497"/>
            <a:ext cx="8652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dirty="0"/>
              <a:t>Analiza danych z próby jednoosiowego rozciągania </a:t>
            </a:r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3C5C6286-9939-EBD8-6C2D-8E2B5687F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4937" y="2118314"/>
            <a:ext cx="4643405" cy="3538424"/>
          </a:xfrm>
          <a:prstGeom prst="rect">
            <a:avLst/>
          </a:prstGeom>
        </p:spPr>
      </p:pic>
      <p:sp>
        <p:nvSpPr>
          <p:cNvPr id="22" name="pole tekstowe 21">
            <a:extLst>
              <a:ext uri="{FF2B5EF4-FFF2-40B4-BE49-F238E27FC236}">
                <a16:creationId xmlns:a16="http://schemas.microsoft.com/office/drawing/2014/main" id="{60E2EA0E-4277-E247-28F4-AD2BCD922C9A}"/>
              </a:ext>
            </a:extLst>
          </p:cNvPr>
          <p:cNvSpPr txBox="1"/>
          <p:nvPr/>
        </p:nvSpPr>
        <p:spPr>
          <a:xfrm>
            <a:off x="8133001" y="1218324"/>
            <a:ext cx="3430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Krzywa naprężenie – odkształcenie</a:t>
            </a:r>
          </a:p>
          <a:p>
            <a:r>
              <a:rPr lang="pl-PL" dirty="0"/>
              <a:t>                         </a:t>
            </a:r>
            <a:r>
              <a:rPr lang="pl-PL" dirty="0" err="1"/>
              <a:t>stress</a:t>
            </a:r>
            <a:r>
              <a:rPr lang="pl-PL" dirty="0"/>
              <a:t> - </a:t>
            </a:r>
            <a:r>
              <a:rPr lang="pl-PL" dirty="0" err="1"/>
              <a:t>strain</a:t>
            </a:r>
            <a:endParaRPr lang="pl-PL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9270A136-F220-9E7C-2E59-E73D3882AE5C}"/>
              </a:ext>
            </a:extLst>
          </p:cNvPr>
          <p:cNvSpPr txBox="1"/>
          <p:nvPr/>
        </p:nvSpPr>
        <p:spPr>
          <a:xfrm>
            <a:off x="2547890" y="3280153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6000" dirty="0"/>
              <a:t>+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D315DF6F-03F3-287E-70B7-0AA867A8921A}"/>
              </a:ext>
            </a:extLst>
          </p:cNvPr>
          <p:cNvSpPr txBox="1"/>
          <p:nvPr/>
        </p:nvSpPr>
        <p:spPr>
          <a:xfrm>
            <a:off x="6766374" y="3280152"/>
            <a:ext cx="8034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6000" dirty="0"/>
              <a:t>-&gt;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FE54D738-1EF6-432E-2DB1-14CF73AEBD71}"/>
              </a:ext>
            </a:extLst>
          </p:cNvPr>
          <p:cNvSpPr txBox="1"/>
          <p:nvPr/>
        </p:nvSpPr>
        <p:spPr>
          <a:xfrm>
            <a:off x="3905119" y="1556279"/>
            <a:ext cx="28305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Odkształcenie z systemu DIC</a:t>
            </a:r>
          </a:p>
          <a:p>
            <a:r>
              <a:rPr lang="pl-PL" dirty="0"/>
              <a:t>Digital Image </a:t>
            </a:r>
            <a:r>
              <a:rPr lang="pl-PL" dirty="0" err="1"/>
              <a:t>Correlation</a:t>
            </a:r>
            <a:r>
              <a:rPr lang="pl-PL" dirty="0"/>
              <a:t> </a:t>
            </a:r>
          </a:p>
          <a:p>
            <a:r>
              <a:rPr lang="pl-PL" dirty="0"/>
              <a:t>cyfrowa korelacja obrazu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96E32888-09A3-E90E-AAB5-801073FFD708}"/>
              </a:ext>
            </a:extLst>
          </p:cNvPr>
          <p:cNvSpPr txBox="1"/>
          <p:nvPr/>
        </p:nvSpPr>
        <p:spPr>
          <a:xfrm>
            <a:off x="-71022" y="1102738"/>
            <a:ext cx="336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Siła z maszyna wytrzymałościowej</a:t>
            </a:r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4B785E72-CCE3-9955-7BDB-323365954D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0604" y="5003914"/>
            <a:ext cx="2514993" cy="146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615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077377CD-49E4-B41D-68CB-0E4D65EB25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112"/>
          <a:stretch/>
        </p:blipFill>
        <p:spPr>
          <a:xfrm>
            <a:off x="189199" y="4783368"/>
            <a:ext cx="1918114" cy="1259553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10A10947-E55D-8605-4090-D7ABE0761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46" y="2684972"/>
            <a:ext cx="967666" cy="1461340"/>
          </a:xfrm>
          <a:prstGeom prst="rect">
            <a:avLst/>
          </a:prstGeom>
        </p:spPr>
      </p:pic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61454FFF-6127-3BAC-781E-3DE092617150}"/>
              </a:ext>
            </a:extLst>
          </p:cNvPr>
          <p:cNvCxnSpPr>
            <a:cxnSpLocks/>
          </p:cNvCxnSpPr>
          <p:nvPr/>
        </p:nvCxnSpPr>
        <p:spPr>
          <a:xfrm>
            <a:off x="1338587" y="3429000"/>
            <a:ext cx="64807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A1CDB6CA-BA62-36C5-EE38-E2D2C4ABC5BC}"/>
              </a:ext>
            </a:extLst>
          </p:cNvPr>
          <p:cNvSpPr txBox="1"/>
          <p:nvPr/>
        </p:nvSpPr>
        <p:spPr>
          <a:xfrm>
            <a:off x="6239751" y="3317939"/>
            <a:ext cx="1248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probka.TRA</a:t>
            </a:r>
            <a:endParaRPr lang="pl-PL" dirty="0"/>
          </a:p>
        </p:txBody>
      </p: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43811766-7ADF-BD0B-109A-F2C6EA5E36D8}"/>
              </a:ext>
            </a:extLst>
          </p:cNvPr>
          <p:cNvCxnSpPr>
            <a:cxnSpLocks/>
          </p:cNvCxnSpPr>
          <p:nvPr/>
        </p:nvCxnSpPr>
        <p:spPr>
          <a:xfrm>
            <a:off x="2195106" y="5581310"/>
            <a:ext cx="57494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56AE4C18-7573-B75F-F444-C0914207BD88}"/>
              </a:ext>
            </a:extLst>
          </p:cNvPr>
          <p:cNvSpPr txBox="1"/>
          <p:nvPr/>
        </p:nvSpPr>
        <p:spPr>
          <a:xfrm>
            <a:off x="5405221" y="5238825"/>
            <a:ext cx="2295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Współrzędne punktów</a:t>
            </a:r>
          </a:p>
          <a:p>
            <a:r>
              <a:rPr lang="pl-PL" dirty="0"/>
              <a:t>probka.csv</a:t>
            </a:r>
          </a:p>
        </p:txBody>
      </p:sp>
      <p:pic>
        <p:nvPicPr>
          <p:cNvPr id="24" name="Obraz 23">
            <a:extLst>
              <a:ext uri="{FF2B5EF4-FFF2-40B4-BE49-F238E27FC236}">
                <a16:creationId xmlns:a16="http://schemas.microsoft.com/office/drawing/2014/main" id="{939F04E5-512D-06FE-96B9-EF2A54553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0608" y="72460"/>
            <a:ext cx="1676801" cy="2379767"/>
          </a:xfrm>
          <a:prstGeom prst="rect">
            <a:avLst/>
          </a:prstGeom>
        </p:spPr>
      </p:pic>
      <p:cxnSp>
        <p:nvCxnSpPr>
          <p:cNvPr id="25" name="Łącznik prosty ze strzałką 24">
            <a:extLst>
              <a:ext uri="{FF2B5EF4-FFF2-40B4-BE49-F238E27FC236}">
                <a16:creationId xmlns:a16="http://schemas.microsoft.com/office/drawing/2014/main" id="{DF19DB40-8923-4C13-10A9-8EA2C691384A}"/>
              </a:ext>
            </a:extLst>
          </p:cNvPr>
          <p:cNvCxnSpPr>
            <a:cxnSpLocks/>
          </p:cNvCxnSpPr>
          <p:nvPr/>
        </p:nvCxnSpPr>
        <p:spPr>
          <a:xfrm>
            <a:off x="4718550" y="1423900"/>
            <a:ext cx="64807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035D9B32-3E1E-4E90-6318-7ED2652694BE}"/>
              </a:ext>
            </a:extLst>
          </p:cNvPr>
          <p:cNvSpPr txBox="1"/>
          <p:nvPr/>
        </p:nvSpPr>
        <p:spPr>
          <a:xfrm>
            <a:off x="5366620" y="1100735"/>
            <a:ext cx="2560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Lista próbek z wymiarami</a:t>
            </a:r>
          </a:p>
          <a:p>
            <a:r>
              <a:rPr lang="pl-PL" dirty="0"/>
              <a:t>lista.csv</a:t>
            </a:r>
          </a:p>
        </p:txBody>
      </p:sp>
      <p:pic>
        <p:nvPicPr>
          <p:cNvPr id="28" name="Obraz 27">
            <a:extLst>
              <a:ext uri="{FF2B5EF4-FFF2-40B4-BE49-F238E27FC236}">
                <a16:creationId xmlns:a16="http://schemas.microsoft.com/office/drawing/2014/main" id="{25D7FB8B-91DC-C8EF-D861-B2288809AB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2304" y="4532084"/>
            <a:ext cx="2295757" cy="2253456"/>
          </a:xfrm>
          <a:prstGeom prst="rect">
            <a:avLst/>
          </a:prstGeom>
        </p:spPr>
      </p:pic>
      <p:pic>
        <p:nvPicPr>
          <p:cNvPr id="30" name="Obraz 29">
            <a:extLst>
              <a:ext uri="{FF2B5EF4-FFF2-40B4-BE49-F238E27FC236}">
                <a16:creationId xmlns:a16="http://schemas.microsoft.com/office/drawing/2014/main" id="{6F516435-C8F1-9277-1226-FC1FA4B6FD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8268" y="2684972"/>
            <a:ext cx="3851483" cy="1635267"/>
          </a:xfrm>
          <a:prstGeom prst="rect">
            <a:avLst/>
          </a:prstGeom>
        </p:spPr>
      </p:pic>
      <p:cxnSp>
        <p:nvCxnSpPr>
          <p:cNvPr id="31" name="Łącznik prosty ze strzałką 30">
            <a:extLst>
              <a:ext uri="{FF2B5EF4-FFF2-40B4-BE49-F238E27FC236}">
                <a16:creationId xmlns:a16="http://schemas.microsoft.com/office/drawing/2014/main" id="{E889E10A-2F47-E3AC-66B5-CC9C7046EC25}"/>
              </a:ext>
            </a:extLst>
          </p:cNvPr>
          <p:cNvCxnSpPr>
            <a:cxnSpLocks/>
          </p:cNvCxnSpPr>
          <p:nvPr/>
        </p:nvCxnSpPr>
        <p:spPr>
          <a:xfrm>
            <a:off x="7971946" y="3780278"/>
            <a:ext cx="64807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Łącznik prosty ze strzałką 31">
            <a:extLst>
              <a:ext uri="{FF2B5EF4-FFF2-40B4-BE49-F238E27FC236}">
                <a16:creationId xmlns:a16="http://schemas.microsoft.com/office/drawing/2014/main" id="{55400047-A4DE-F909-39A3-7C6A0BEEAF6D}"/>
              </a:ext>
            </a:extLst>
          </p:cNvPr>
          <p:cNvCxnSpPr>
            <a:cxnSpLocks/>
          </p:cNvCxnSpPr>
          <p:nvPr/>
        </p:nvCxnSpPr>
        <p:spPr>
          <a:xfrm>
            <a:off x="8043816" y="5658811"/>
            <a:ext cx="57494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Łącznik prosty ze strzałką 32">
            <a:extLst>
              <a:ext uri="{FF2B5EF4-FFF2-40B4-BE49-F238E27FC236}">
                <a16:creationId xmlns:a16="http://schemas.microsoft.com/office/drawing/2014/main" id="{E8283E90-2B14-C26B-7A70-419CBCE668BE}"/>
              </a:ext>
            </a:extLst>
          </p:cNvPr>
          <p:cNvCxnSpPr>
            <a:cxnSpLocks/>
          </p:cNvCxnSpPr>
          <p:nvPr/>
        </p:nvCxnSpPr>
        <p:spPr>
          <a:xfrm>
            <a:off x="8082429" y="1390086"/>
            <a:ext cx="64807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rostokąt 33">
            <a:extLst>
              <a:ext uri="{FF2B5EF4-FFF2-40B4-BE49-F238E27FC236}">
                <a16:creationId xmlns:a16="http://schemas.microsoft.com/office/drawing/2014/main" id="{318DF428-D719-46B7-7081-AEAECBD2D818}"/>
              </a:ext>
            </a:extLst>
          </p:cNvPr>
          <p:cNvSpPr/>
          <p:nvPr/>
        </p:nvSpPr>
        <p:spPr>
          <a:xfrm>
            <a:off x="8949539" y="847143"/>
            <a:ext cx="2805343" cy="1047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Nazwa próbki, przekrój</a:t>
            </a:r>
          </a:p>
        </p:txBody>
      </p:sp>
      <p:sp>
        <p:nvSpPr>
          <p:cNvPr id="35" name="Prostokąt 34">
            <a:extLst>
              <a:ext uri="{FF2B5EF4-FFF2-40B4-BE49-F238E27FC236}">
                <a16:creationId xmlns:a16="http://schemas.microsoft.com/office/drawing/2014/main" id="{7E1EF49F-8164-9F55-EAD1-6213F03535ED}"/>
              </a:ext>
            </a:extLst>
          </p:cNvPr>
          <p:cNvSpPr/>
          <p:nvPr/>
        </p:nvSpPr>
        <p:spPr>
          <a:xfrm>
            <a:off x="8949539" y="3163488"/>
            <a:ext cx="2805343" cy="1047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siła</a:t>
            </a:r>
          </a:p>
        </p:txBody>
      </p:sp>
      <p:sp>
        <p:nvSpPr>
          <p:cNvPr id="36" name="Prostokąt 35">
            <a:extLst>
              <a:ext uri="{FF2B5EF4-FFF2-40B4-BE49-F238E27FC236}">
                <a16:creationId xmlns:a16="http://schemas.microsoft.com/office/drawing/2014/main" id="{F9B8F9B7-0799-D2BC-A1B7-CD11E1EB95DD}"/>
              </a:ext>
            </a:extLst>
          </p:cNvPr>
          <p:cNvSpPr/>
          <p:nvPr/>
        </p:nvSpPr>
        <p:spPr>
          <a:xfrm>
            <a:off x="8949538" y="5135028"/>
            <a:ext cx="2805343" cy="1047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odkształcenie</a:t>
            </a:r>
          </a:p>
        </p:txBody>
      </p:sp>
      <p:pic>
        <p:nvPicPr>
          <p:cNvPr id="37" name="Obraz 36">
            <a:extLst>
              <a:ext uri="{FF2B5EF4-FFF2-40B4-BE49-F238E27FC236}">
                <a16:creationId xmlns:a16="http://schemas.microsoft.com/office/drawing/2014/main" id="{CF89DB1F-2288-F7CB-D070-68BD8442F93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2378" b="26331"/>
          <a:stretch/>
        </p:blipFill>
        <p:spPr>
          <a:xfrm rot="5400000">
            <a:off x="-324040" y="1183313"/>
            <a:ext cx="2063667" cy="375223"/>
          </a:xfrm>
          <a:prstGeom prst="rect">
            <a:avLst/>
          </a:prstGeom>
        </p:spPr>
      </p:pic>
      <p:cxnSp>
        <p:nvCxnSpPr>
          <p:cNvPr id="38" name="Łącznik prosty ze strzałką 37">
            <a:extLst>
              <a:ext uri="{FF2B5EF4-FFF2-40B4-BE49-F238E27FC236}">
                <a16:creationId xmlns:a16="http://schemas.microsoft.com/office/drawing/2014/main" id="{77BD7868-D7C9-0D1F-D5B4-93360E728870}"/>
              </a:ext>
            </a:extLst>
          </p:cNvPr>
          <p:cNvCxnSpPr>
            <a:cxnSpLocks/>
          </p:cNvCxnSpPr>
          <p:nvPr/>
        </p:nvCxnSpPr>
        <p:spPr>
          <a:xfrm>
            <a:off x="1389912" y="1262343"/>
            <a:ext cx="64807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969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6C763A1-4025-AA16-3926-E1B445B10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114" y="0"/>
            <a:ext cx="86097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06767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207</Words>
  <Application>Microsoft Office PowerPoint</Application>
  <PresentationFormat>Panoramiczny</PresentationFormat>
  <Paragraphs>35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Ciemiorek-Bartkowska Marta</dc:creator>
  <cp:lastModifiedBy>Ciemiorek-Bartkowska Marta</cp:lastModifiedBy>
  <cp:revision>7</cp:revision>
  <dcterms:created xsi:type="dcterms:W3CDTF">2023-06-22T11:45:22Z</dcterms:created>
  <dcterms:modified xsi:type="dcterms:W3CDTF">2023-06-26T12:04:19Z</dcterms:modified>
</cp:coreProperties>
</file>