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941" autoAdjust="0"/>
  </p:normalViewPr>
  <p:slideViewPr>
    <p:cSldViewPr>
      <p:cViewPr varScale="1">
        <p:scale>
          <a:sx n="35" d="100"/>
          <a:sy n="35" d="100"/>
        </p:scale>
        <p:origin x="-23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4B93-BD63-4F1D-A16A-8A65EEF98381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E017-2961-4FC6-B7B9-AC52108EDB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1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retapp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Man-in-the-middle_attack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ing_platfor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base" TargetMode="External"/><Relationship Id="rId3" Type="http://schemas.openxmlformats.org/officeDocument/2006/relationships/hyperlink" Target="http://en.wikipedia.org/wiki/Non-blocking_I/O" TargetMode="External"/><Relationship Id="rId7" Type="http://schemas.openxmlformats.org/officeDocument/2006/relationships/hyperlink" Target="http://en.wikipedia.org/wiki/Java_(programming_languag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pplication_programming_interface" TargetMode="External"/><Relationship Id="rId5" Type="http://schemas.openxmlformats.org/officeDocument/2006/relationships/hyperlink" Target="http://en.wikipedia.org/wiki/Java_(software_platform)" TargetMode="External"/><Relationship Id="rId4" Type="http://schemas.openxmlformats.org/officeDocument/2006/relationships/hyperlink" Target="http://en.wikipedia.org/wiki/Software_framework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cial_medi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Analytic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urce_co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I talk </a:t>
            </a:r>
            <a:r>
              <a:rPr lang="pl-PL" dirty="0" err="1" smtClean="0"/>
              <a:t>about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6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app</a:t>
            </a:r>
            <a:r>
              <a:rPr lang="en-IE" dirty="0" smtClean="0"/>
              <a:t> folder</a:t>
            </a:r>
          </a:p>
          <a:p>
            <a:r>
              <a:rPr lang="en-IE" dirty="0" smtClean="0"/>
              <a:t>	-</a:t>
            </a:r>
            <a:r>
              <a:rPr lang="en-IE" baseline="0" dirty="0" smtClean="0"/>
              <a:t> primary location to store the application source code</a:t>
            </a:r>
          </a:p>
          <a:p>
            <a:r>
              <a:rPr lang="en-IE" baseline="0" dirty="0" smtClean="0"/>
              <a:t>	-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controllers, views, and model code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convention and u can break out of this convention but it may need some configuration changes</a:t>
            </a:r>
          </a:p>
          <a:p>
            <a:r>
              <a:rPr lang="en-I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I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</a:p>
          <a:p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holds non-source files that relate to the configuration of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includes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application.conf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the default and primary source for configuration data in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also contains routes file, which is the central definition of all routes or endpoints of the application and their respected parameters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files that are used to define the project and configuration necessary to build and run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build file is actually a Scala file,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underlying build system is SBT; the Simple Build Tool, which uses Scala and a Scala-like DSL for 	build definitions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holds all the static assets that your application will want to serve, such as images,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CSS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default place to create any tests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can be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UTs…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include any test-specific resources you may need as well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inspects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aspects of the incoming HTTP requests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routes he requests to a specific action of a specific controller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router is like a single responsibility principle in programming, the alternative to a router would be a huge if statement that would have a 	branch for every possible acceptable route</a:t>
            </a:r>
          </a:p>
          <a:p>
            <a:r>
              <a:rPr lang="en-IE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router translates incoming HTTP requests into a specific controller action</a:t>
            </a:r>
          </a:p>
          <a:p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how?</a:t>
            </a:r>
          </a:p>
          <a:p>
            <a:r>
              <a:rPr lang="en-US" u="none" dirty="0" smtClean="0"/>
              <a:t>It looks at the HTTP </a:t>
            </a:r>
            <a:r>
              <a:rPr lang="en-US" b="1" u="none" dirty="0" smtClean="0"/>
              <a:t>method</a:t>
            </a:r>
            <a:r>
              <a:rPr lang="en-US" u="none" dirty="0" smtClean="0"/>
              <a:t> (verb) and the request </a:t>
            </a:r>
            <a:r>
              <a:rPr lang="en-US" b="1" u="none" dirty="0" smtClean="0"/>
              <a:t>path</a:t>
            </a:r>
            <a:r>
              <a:rPr lang="en-US" u="none" dirty="0" smtClean="0"/>
              <a:t>.</a:t>
            </a:r>
          </a:p>
          <a:p>
            <a:endParaRPr lang="en-US" u="none" dirty="0" smtClean="0"/>
          </a:p>
          <a:p>
            <a:r>
              <a:rPr lang="en-US" u="none" dirty="0" smtClean="0"/>
              <a:t>Method is the </a:t>
            </a:r>
            <a:r>
              <a:rPr lang="en-US" b="1" u="none" dirty="0" smtClean="0"/>
              <a:t>intent</a:t>
            </a:r>
            <a:r>
              <a:rPr lang="en-US" u="none" dirty="0" smtClean="0"/>
              <a:t> of the request:</a:t>
            </a:r>
          </a:p>
          <a:p>
            <a:r>
              <a:rPr lang="en-US" u="none" dirty="0" smtClean="0"/>
              <a:t>	GET</a:t>
            </a:r>
            <a:r>
              <a:rPr lang="en-US" u="none" baseline="0" dirty="0" smtClean="0"/>
              <a:t> – retrieve data</a:t>
            </a:r>
          </a:p>
          <a:p>
            <a:r>
              <a:rPr lang="en-US" u="none" baseline="0" dirty="0" smtClean="0"/>
              <a:t>	POST – create data</a:t>
            </a:r>
          </a:p>
          <a:p>
            <a:r>
              <a:rPr lang="en-US" u="none" baseline="0" dirty="0" smtClean="0"/>
              <a:t>	PUT  - update</a:t>
            </a:r>
            <a:r>
              <a:rPr lang="en-IE" u="none" baseline="0" dirty="0" smtClean="0"/>
              <a:t> data</a:t>
            </a:r>
          </a:p>
          <a:p>
            <a:r>
              <a:rPr lang="en-IE" u="none" baseline="0" dirty="0" smtClean="0"/>
              <a:t>	DELETE – delete data</a:t>
            </a:r>
          </a:p>
          <a:p>
            <a:r>
              <a:rPr lang="en-IE" u="none" baseline="0" dirty="0" smtClean="0"/>
              <a:t>so… they represent basic CRUD operations in your application. Of course, you can use other HTTP methods…</a:t>
            </a:r>
          </a:p>
          <a:p>
            <a:endParaRPr lang="en-IE" u="none" baseline="0" dirty="0" smtClean="0"/>
          </a:p>
          <a:p>
            <a:r>
              <a:rPr lang="en-IE" u="none" baseline="0" dirty="0" smtClean="0"/>
              <a:t>Path consists of 2 parts:</a:t>
            </a:r>
          </a:p>
          <a:p>
            <a:r>
              <a:rPr lang="en-IE" u="none" baseline="0" dirty="0" smtClean="0"/>
              <a:t>	- </a:t>
            </a:r>
            <a:r>
              <a:rPr lang="en-US" u="none" baseline="0" dirty="0" smtClean="0"/>
              <a:t>the first part is responsible for making sure your request gets to your server and web application through the internet, which would be 	www.myapplication.com</a:t>
            </a:r>
          </a:p>
          <a:p>
            <a:r>
              <a:rPr lang="en-US" u="none" baseline="0" dirty="0" smtClean="0"/>
              <a:t>	- the second part is used by your web application to determine what action to get executed, which would be /customer/1/order/2</a:t>
            </a:r>
          </a:p>
          <a:p>
            <a:endParaRPr lang="en-IE" u="none" baseline="0" dirty="0" smtClean="0"/>
          </a:p>
          <a:p>
            <a:endParaRPr lang="en-US" u="non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85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in Play! are declared using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basic route declaration is composed of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main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Verb or Method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Path or URI pattern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Call to the Action itself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is called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pattern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can catch more than just one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static route, i.e. /customers will point to that specific route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dynamic route, i.e. /customers/:id/order/: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point to a different route depending on the id and 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wouldn’t define a separate route for each customer /customer/view/1, /customer/view/2 etc…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that’s why you would use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are other ways of extracting data from a URI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clobbing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neither static, nor dynamic fits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regular expressions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id can only be numeric so if u pass a non-numeric value, u will get a 404 Not Found response, instead of an error 	(nicer error handling), but downside is – if we change our code then the path has to be changed too.</a:t>
            </a:r>
          </a:p>
          <a:p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 smtClean="0"/>
          </a:p>
          <a:p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97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Play!, Actions are defined as </a:t>
            </a:r>
            <a:r>
              <a:rPr lang="en-US" b="1" dirty="0" smtClean="0"/>
              <a:t>static</a:t>
            </a:r>
            <a:r>
              <a:rPr lang="en-US" dirty="0" smtClean="0"/>
              <a:t> methods on controller classes.</a:t>
            </a:r>
          </a:p>
          <a:p>
            <a:endParaRPr lang="en-US" dirty="0" smtClean="0"/>
          </a:p>
          <a:p>
            <a:r>
              <a:rPr lang="en-US" dirty="0" smtClean="0"/>
              <a:t>A few routes that demonstrate the various aspects of </a:t>
            </a:r>
            <a:r>
              <a:rPr lang="en-US" dirty="0" err="1" smtClean="0"/>
              <a:t>Play!'s</a:t>
            </a:r>
            <a:r>
              <a:rPr lang="en-US" dirty="0" smtClean="0"/>
              <a:t> routing capability.</a:t>
            </a:r>
          </a:p>
          <a:p>
            <a:r>
              <a:rPr lang="en-US" dirty="0" smtClean="0"/>
              <a:t>A basic controller with a number of actions that match up to these routes.</a:t>
            </a:r>
          </a:p>
          <a:p>
            <a:endParaRPr lang="en-US" dirty="0" smtClean="0"/>
          </a:p>
          <a:p>
            <a:r>
              <a:rPr lang="en-US" dirty="0" smtClean="0"/>
              <a:t>Run</a:t>
            </a:r>
            <a:r>
              <a:rPr lang="en-US" baseline="0" dirty="0" smtClean="0"/>
              <a:t> the application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Error</a:t>
            </a:r>
            <a:r>
              <a:rPr lang="en-IE" baseline="0" dirty="0" smtClean="0"/>
              <a:t> – why? POST has no corresponding action </a:t>
            </a:r>
            <a:r>
              <a:rPr lang="en-IE" baseline="0" dirty="0" smtClean="0">
                <a:sym typeface="Wingdings" panose="05000000000000000000" pitchFamily="2" charset="2"/>
              </a:rPr>
              <a:t> comment it out  run again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all possible combinations of routes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incorrect route and u will get an “action not found” error which in </a:t>
            </a:r>
            <a:r>
              <a:rPr lang="en-US" baseline="0" dirty="0" smtClean="0">
                <a:sym typeface="Wingdings" panose="05000000000000000000" pitchFamily="2" charset="2"/>
              </a:rPr>
              <a:t>Development mode actually lists all of the defined routes. </a:t>
            </a:r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/swimmers/9 and u will get a </a:t>
            </a:r>
            <a:r>
              <a:rPr lang="en-IE" b="1" baseline="0" dirty="0" smtClean="0">
                <a:sym typeface="Wingdings" panose="05000000000000000000" pitchFamily="2" charset="2"/>
              </a:rPr>
              <a:t>bad request</a:t>
            </a:r>
          </a:p>
          <a:p>
            <a:r>
              <a:rPr lang="en-IE" b="0" baseline="0" dirty="0" smtClean="0">
                <a:sym typeface="Wingdings" panose="05000000000000000000" pitchFamily="2" charset="2"/>
              </a:rPr>
              <a:t>Type in /swimmers/</a:t>
            </a:r>
            <a:r>
              <a:rPr lang="en-IE" b="0" baseline="0" dirty="0" err="1" smtClean="0">
                <a:sym typeface="Wingdings" panose="05000000000000000000" pitchFamily="2" charset="2"/>
              </a:rPr>
              <a:t>clobExample</a:t>
            </a:r>
            <a:r>
              <a:rPr lang="en-IE" b="0" baseline="0" dirty="0" smtClean="0">
                <a:sym typeface="Wingdings" panose="05000000000000000000" pitchFamily="2" charset="2"/>
              </a:rPr>
              <a:t>/</a:t>
            </a:r>
            <a:r>
              <a:rPr lang="en-IE" b="0" baseline="0" dirty="0" err="1" smtClean="0">
                <a:sym typeface="Wingdings" panose="05000000000000000000" pitchFamily="2" charset="2"/>
              </a:rPr>
              <a:t>bala</a:t>
            </a:r>
            <a:r>
              <a:rPr lang="en-IE" b="0" baseline="0" dirty="0" smtClean="0">
                <a:sym typeface="Wingdings" panose="05000000000000000000" pitchFamily="2" charset="2"/>
              </a:rPr>
              <a:t>****</a:t>
            </a:r>
            <a:r>
              <a:rPr lang="en-IE" b="0" baseline="0" dirty="0" err="1" smtClean="0">
                <a:sym typeface="Wingdings" panose="05000000000000000000" pitchFamily="2" charset="2"/>
              </a:rPr>
              <a:t>jsjddk</a:t>
            </a:r>
            <a:r>
              <a:rPr lang="en-IE" b="0" baseline="0" dirty="0" smtClean="0">
                <a:sym typeface="Wingdings" panose="05000000000000000000" pitchFamily="2" charset="2"/>
              </a:rPr>
              <a:t>////// and it will be all displayed exactly like that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80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 in Play! provide an environment in which Actions can operate.</a:t>
            </a:r>
          </a:p>
          <a:p>
            <a:r>
              <a:rPr lang="en-US" dirty="0" smtClean="0"/>
              <a:t>In Play! Most of the work related to handling responses is pushed to</a:t>
            </a:r>
            <a:r>
              <a:rPr lang="en-US" baseline="0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 and </a:t>
            </a:r>
            <a:r>
              <a:rPr lang="en-US" b="1" dirty="0" smtClean="0"/>
              <a:t>Result</a:t>
            </a:r>
            <a:r>
              <a:rPr lang="en-US" dirty="0" smtClean="0"/>
              <a:t> classes.</a:t>
            </a:r>
          </a:p>
          <a:p>
            <a:endParaRPr lang="en-US" dirty="0" smtClean="0"/>
          </a:p>
          <a:p>
            <a:r>
              <a:rPr lang="en-US" dirty="0" smtClean="0"/>
              <a:t>The contract for Controller is simply a class that implements </a:t>
            </a:r>
            <a:r>
              <a:rPr lang="en-US" smtClean="0"/>
              <a:t>the Controller abstract </a:t>
            </a:r>
            <a:r>
              <a:rPr lang="en-US" dirty="0" smtClean="0"/>
              <a:t>base class.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dirty="0" smtClean="0"/>
              <a:t>Guillaume Bort</a:t>
            </a:r>
            <a:r>
              <a:rPr lang="en-IE" sz="1200" b="1" dirty="0" smtClean="0"/>
              <a:t> </a:t>
            </a:r>
            <a:r>
              <a:rPr lang="en-IE" sz="1200" dirty="0" smtClean="0"/>
              <a:t>also</a:t>
            </a:r>
            <a:r>
              <a:rPr lang="en-IE" sz="1200" baseline="0" dirty="0" smtClean="0"/>
              <a:t> known for being involved in development of Groovy.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err="1" smtClean="0"/>
              <a:t>OAuth</a:t>
            </a:r>
            <a:r>
              <a:rPr lang="en-IE" dirty="0" smtClean="0"/>
              <a:t> – open standard to authorisation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allows users share private resources (</a:t>
            </a:r>
            <a:r>
              <a:rPr lang="en-IE" baseline="0" dirty="0" err="1" smtClean="0">
                <a:sym typeface="Wingdings" panose="05000000000000000000" pitchFamily="2" charset="2"/>
              </a:rPr>
              <a:t>f.ex</a:t>
            </a:r>
            <a:r>
              <a:rPr lang="en-IE" baseline="0" dirty="0" smtClean="0">
                <a:sym typeface="Wingdings" panose="05000000000000000000" pitchFamily="2" charset="2"/>
              </a:rPr>
              <a:t>. photos, films, contacts) stored on one website with another website without the need to provide credentials.</a:t>
            </a:r>
          </a:p>
          <a:p>
            <a:r>
              <a:rPr lang="pl-PL" b="1" dirty="0" smtClean="0"/>
              <a:t>HTTPS</a:t>
            </a:r>
            <a:r>
              <a:rPr lang="en-IE" b="1" dirty="0" smtClean="0"/>
              <a:t> –</a:t>
            </a:r>
            <a:r>
              <a:rPr lang="en-IE" b="0" dirty="0" smtClean="0"/>
              <a:t> a communication protocol for secure communication over computer</a:t>
            </a:r>
            <a:r>
              <a:rPr lang="en-IE" b="0" baseline="0" dirty="0" smtClean="0"/>
              <a:t> </a:t>
            </a:r>
            <a:r>
              <a:rPr lang="en-IE" b="0" dirty="0" smtClean="0"/>
              <a:t>network. </a:t>
            </a:r>
            <a:r>
              <a:rPr lang="en-US" dirty="0" smtClean="0"/>
              <a:t>The main motivation for HTTPS is to prevent </a:t>
            </a:r>
            <a:r>
              <a:rPr lang="en-US" dirty="0" smtClean="0">
                <a:hlinkClick r:id="rId3" tooltip="Wiretapping"/>
              </a:rPr>
              <a:t>wiretapping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Man-in-the-middle attack"/>
              </a:rPr>
              <a:t>man-in-the-middle attacks</a:t>
            </a:r>
            <a:r>
              <a:rPr lang="en-US" dirty="0" smtClean="0"/>
              <a:t>.</a:t>
            </a:r>
            <a:endParaRPr lang="en-IE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29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err="1" smtClean="0"/>
              <a:t>Typesafe</a:t>
            </a:r>
            <a:r>
              <a:rPr lang="en-IE" dirty="0" smtClean="0"/>
              <a:t> – company founded by Martin </a:t>
            </a:r>
            <a:r>
              <a:rPr lang="en-IE" dirty="0" err="1" smtClean="0"/>
              <a:t>Odersky</a:t>
            </a:r>
            <a:r>
              <a:rPr lang="en-IE" dirty="0" smtClean="0"/>
              <a:t> (creator of Scala)</a:t>
            </a:r>
          </a:p>
          <a:p>
            <a:pPr marL="171450" indent="-171450">
              <a:buFontTx/>
              <a:buChar char="-"/>
            </a:pPr>
            <a:r>
              <a:rPr lang="en-IE" dirty="0" err="1" smtClean="0"/>
              <a:t>Typesafe</a:t>
            </a:r>
            <a:r>
              <a:rPr lang="en-IE" dirty="0" smtClean="0"/>
              <a:t> </a:t>
            </a:r>
            <a:r>
              <a:rPr lang="en-IE" b="1" dirty="0" smtClean="0"/>
              <a:t>stack </a:t>
            </a:r>
            <a:r>
              <a:rPr lang="en-IE" b="0" dirty="0" smtClean="0">
                <a:sym typeface="Wingdings" panose="05000000000000000000" pitchFamily="2" charset="2"/>
              </a:rPr>
              <a:t></a:t>
            </a:r>
            <a:endParaRPr lang="en-IE" dirty="0" smtClean="0"/>
          </a:p>
          <a:p>
            <a:pPr marL="1085850" lvl="2" indent="-171450">
              <a:buFontTx/>
              <a:buChar char="-"/>
            </a:pPr>
            <a:r>
              <a:rPr lang="en-IE" dirty="0" smtClean="0"/>
              <a:t>solution</a:t>
            </a:r>
            <a:r>
              <a:rPr lang="en-IE" baseline="0" dirty="0" smtClean="0"/>
              <a:t> stack – a set of software subsystems </a:t>
            </a:r>
            <a:r>
              <a:rPr lang="en-US" dirty="0" smtClean="0"/>
              <a:t>or components needed to create a complete </a:t>
            </a:r>
            <a:r>
              <a:rPr lang="en-US" dirty="0" smtClean="0">
                <a:hlinkClick r:id="rId3" tooltip="Computing platform"/>
              </a:rPr>
              <a:t>platform</a:t>
            </a:r>
            <a:r>
              <a:rPr lang="en-US" dirty="0" smtClean="0"/>
              <a:t> such that no additional software is needed to support applications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83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creators of Play! Believe that…</a:t>
            </a:r>
          </a:p>
          <a:p>
            <a:endParaRPr lang="en-IE" dirty="0" smtClean="0"/>
          </a:p>
          <a:p>
            <a:r>
              <a:rPr lang="en-IE" dirty="0" smtClean="0"/>
              <a:t>-  </a:t>
            </a:r>
            <a:r>
              <a:rPr lang="en-IE" b="1" dirty="0" smtClean="0"/>
              <a:t>scaling horizontally  </a:t>
            </a:r>
            <a:r>
              <a:rPr lang="en-IE" b="1" dirty="0" smtClean="0">
                <a:sym typeface="Wingdings" panose="05000000000000000000" pitchFamily="2" charset="2"/>
              </a:rPr>
              <a:t> 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b="1" dirty="0" smtClean="0"/>
              <a:t>self managed and self hosted </a:t>
            </a:r>
            <a:r>
              <a:rPr lang="en-IE" dirty="0" smtClean="0">
                <a:sym typeface="Wingdings" panose="05000000000000000000" pitchFamily="2" charset="2"/>
              </a:rPr>
              <a:t> t</a:t>
            </a:r>
            <a:r>
              <a:rPr lang="en-IE" dirty="0" smtClean="0"/>
              <a:t>hey provide</a:t>
            </a:r>
            <a:r>
              <a:rPr lang="en-IE" baseline="0" dirty="0" smtClean="0"/>
              <a:t> their own small server that can accommodate single application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/>
              <a:t>stateless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>
                <a:sym typeface="Wingdings" panose="05000000000000000000" pitchFamily="2" charset="2"/>
              </a:rPr>
              <a:t>concurrency</a:t>
            </a:r>
            <a:r>
              <a:rPr lang="en-IE" baseline="0" dirty="0" smtClean="0">
                <a:sym typeface="Wingdings" panose="05000000000000000000" pitchFamily="2" charset="2"/>
              </a:rPr>
              <a:t> 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5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Play! consists of many common libraries and technologies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 and Play framework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is a command line tool (u can create, run, test apps and also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apps for deployment as standalone executable jars)</a:t>
            </a:r>
            <a:endParaRPr lang="en-I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consists of a few JVM-based tools and SBT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range of technologies under the hood. Play! is self-hosted; this means rather than having to deploy a web container, it will run its own dedicated HTTP server per application. It will use Netty to do so.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 smtClean="0"/>
              <a:t>Netty</a:t>
            </a:r>
            <a:r>
              <a:rPr lang="en-US" dirty="0" smtClean="0"/>
              <a:t> is a </a:t>
            </a:r>
            <a:r>
              <a:rPr lang="en-US" dirty="0" smtClean="0">
                <a:hlinkClick r:id="rId3" tooltip="Non-blocking I/O"/>
              </a:rPr>
              <a:t>non-blocking I/O</a:t>
            </a:r>
            <a:r>
              <a:rPr lang="en-US" dirty="0" smtClean="0"/>
              <a:t> (NIO) client-server </a:t>
            </a:r>
            <a:r>
              <a:rPr lang="en-US" dirty="0" smtClean="0">
                <a:hlinkClick r:id="rId4" tooltip="Software framework"/>
              </a:rPr>
              <a:t>framework</a:t>
            </a:r>
            <a:r>
              <a:rPr lang="en-US" dirty="0" smtClean="0"/>
              <a:t> for the development of </a:t>
            </a:r>
            <a:r>
              <a:rPr lang="en-US" dirty="0" smtClean="0">
                <a:hlinkClick r:id="rId5" tooltip="Java (software platform)"/>
              </a:rPr>
              <a:t>Java</a:t>
            </a:r>
            <a:r>
              <a:rPr lang="en-US" dirty="0" smtClean="0"/>
              <a:t> network applications such as protocol servers and clients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of Play! code is built on top of </a:t>
            </a:r>
            <a:r>
              <a:rPr lang="en-I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toolkit for creating concurrent applications on the JVM.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to create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actors that send messages.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Play! is provided by </a:t>
            </a:r>
            <a:r>
              <a:rPr lang="en-IE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popular Java-based logging framework.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b="1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Scala based and they get compiled -&gt; this gives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ompile-time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syntax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 technologies such as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server-side technologies such as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Server-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1" dirty="0" smtClean="0"/>
              <a:t>JDBC</a:t>
            </a:r>
            <a:r>
              <a:rPr lang="pl-PL" dirty="0" smtClean="0"/>
              <a:t> </a:t>
            </a:r>
            <a:r>
              <a:rPr lang="pl-PL" i="1" dirty="0" smtClean="0"/>
              <a:t>Java </a:t>
            </a:r>
            <a:r>
              <a:rPr lang="pl-PL" i="1" dirty="0" err="1" smtClean="0"/>
              <a:t>DataBase</a:t>
            </a:r>
            <a:r>
              <a:rPr lang="pl-PL" i="1" dirty="0" smtClean="0"/>
              <a:t> Connectivity</a:t>
            </a:r>
            <a:r>
              <a:rPr lang="pl-PL" dirty="0" smtClean="0"/>
              <a:t> - łącze do baz danych w języku Java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This technology is an </a:t>
            </a:r>
            <a:r>
              <a:rPr lang="en-US" dirty="0" smtClean="0">
                <a:hlinkClick r:id="rId6" tooltip="Application programming interface"/>
              </a:rPr>
              <a:t>API</a:t>
            </a:r>
            <a:r>
              <a:rPr lang="en-US" dirty="0" smtClean="0"/>
              <a:t> for the </a:t>
            </a:r>
            <a:r>
              <a:rPr lang="en-US" dirty="0" smtClean="0">
                <a:hlinkClick r:id="rId7" tooltip="Java (programming language)"/>
              </a:rPr>
              <a:t>Java programming language</a:t>
            </a:r>
            <a:r>
              <a:rPr lang="en-US" dirty="0" smtClean="0"/>
              <a:t> that defines how a client may access a </a:t>
            </a:r>
            <a:r>
              <a:rPr lang="en-US" dirty="0" smtClean="0">
                <a:hlinkClick r:id="rId8" tooltip="Database"/>
              </a:rPr>
              <a:t>database</a:t>
            </a:r>
            <a:r>
              <a:rPr lang="en-US" dirty="0" smtClean="0"/>
              <a:t>. It provides methods for querying and updating data in a database.</a:t>
            </a:r>
            <a:endParaRPr lang="en-I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– official ORM for Java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 and Selenium -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84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Klout</a:t>
            </a:r>
            <a:r>
              <a:rPr lang="en-US" dirty="0" smtClean="0"/>
              <a:t> is a website and mobile app that uses </a:t>
            </a:r>
            <a:r>
              <a:rPr lang="en-US" dirty="0" smtClean="0">
                <a:hlinkClick r:id="rId3" tooltip="Social media"/>
              </a:rPr>
              <a:t>social media</a:t>
            </a:r>
            <a:r>
              <a:rPr lang="en-US" dirty="0" smtClean="0"/>
              <a:t> </a:t>
            </a:r>
            <a:r>
              <a:rPr lang="en-US" dirty="0" smtClean="0">
                <a:hlinkClick r:id="rId4" tooltip="Analytics"/>
              </a:rPr>
              <a:t>analytics</a:t>
            </a:r>
            <a:r>
              <a:rPr lang="en-US" dirty="0" smtClean="0"/>
              <a:t> to rank its users according to online social influence via the "</a:t>
            </a:r>
            <a:r>
              <a:rPr lang="en-US" dirty="0" err="1" smtClean="0"/>
              <a:t>Klout</a:t>
            </a:r>
            <a:r>
              <a:rPr lang="en-US" dirty="0" smtClean="0"/>
              <a:t> Score", which is a numerical value between 1 and 100. In determining the user score, </a:t>
            </a:r>
            <a:r>
              <a:rPr lang="en-US" dirty="0" err="1" smtClean="0"/>
              <a:t>Klout</a:t>
            </a:r>
            <a:r>
              <a:rPr lang="en-US" dirty="0" smtClean="0"/>
              <a:t> measures the size of a user's social media network and correlates the content created to measure how other users interact with that content.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22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Binaries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When downloading, a completely functional program without any installer is also often called a program binary, or binaries (as opposed to the </a:t>
            </a:r>
            <a:r>
              <a:rPr lang="en-US" dirty="0" smtClean="0">
                <a:hlinkClick r:id="rId3" tooltip="Source code"/>
              </a:rPr>
              <a:t>source code</a:t>
            </a:r>
            <a:r>
              <a:rPr lang="en-US" dirty="0" smtClean="0"/>
              <a:t>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External links</a:t>
            </a:r>
            <a:r>
              <a:rPr lang="en-US" dirty="0" smtClean="0"/>
              <a:t>: twitter,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stackoverflow</a:t>
            </a:r>
            <a:r>
              <a:rPr lang="en-US" dirty="0" smtClean="0"/>
              <a:t>…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32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aseline="0" dirty="0" smtClean="0"/>
              <a:t>command: </a:t>
            </a:r>
            <a:r>
              <a:rPr lang="en-IE" b="1" dirty="0" smtClean="0"/>
              <a:t>play</a:t>
            </a:r>
            <a:r>
              <a:rPr lang="en-IE" b="1" baseline="0" dirty="0" smtClean="0"/>
              <a:t> new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SwimClubManager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creates new app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>
                <a:sym typeface="Wingdings" panose="05000000000000000000" pitchFamily="2" charset="2"/>
              </a:rPr>
              <a:t>Choose template: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1 – Scala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2 – </a:t>
            </a:r>
            <a:r>
              <a:rPr lang="en-IE" b="1" baseline="0" dirty="0" smtClean="0">
                <a:sym typeface="Wingdings" panose="05000000000000000000" pitchFamily="2" charset="2"/>
              </a:rPr>
              <a:t>Java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55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Hot deployment </a:t>
            </a:r>
            <a:r>
              <a:rPr lang="en-IE" dirty="0" smtClean="0">
                <a:sym typeface="Wingdings" panose="05000000000000000000" pitchFamily="2" charset="2"/>
              </a:rPr>
              <a:t> you refresh the page in your web browser and changes are applied,</a:t>
            </a:r>
            <a:r>
              <a:rPr lang="en-IE" baseline="0" dirty="0" smtClean="0">
                <a:sym typeface="Wingdings" panose="05000000000000000000" pitchFamily="2" charset="2"/>
              </a:rPr>
              <a:t> you don’t have to stop the run of the application and compile it again every time you make a change + descriptive error handling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compile</a:t>
            </a:r>
            <a:r>
              <a:rPr lang="en-IE" baseline="0" dirty="0" smtClean="0">
                <a:sym typeface="Wingdings" panose="05000000000000000000" pitchFamily="2" charset="2"/>
              </a:rPr>
              <a:t> command allows to just compile the code.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test </a:t>
            </a:r>
            <a:r>
              <a:rPr lang="en-IE" baseline="0" dirty="0" smtClean="0">
                <a:sym typeface="Wingdings" panose="05000000000000000000" pitchFamily="2" charset="2"/>
              </a:rPr>
              <a:t>will test your application  the template comes with 2 tests – a unit test and an integration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baseline="0" dirty="0" smtClean="0">
                <a:sym typeface="Wingdings" panose="05000000000000000000" pitchFamily="2" charset="2"/>
              </a:rPr>
              <a:t>play eclipse/idea </a:t>
            </a:r>
            <a:r>
              <a:rPr lang="en-IE" baseline="0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Created the necessary files to open, run and</a:t>
            </a:r>
            <a:r>
              <a:rPr lang="en-IE" baseline="0" dirty="0" smtClean="0"/>
              <a:t> edit a Play application</a:t>
            </a:r>
            <a:endParaRPr lang="pl-PL" dirty="0" smtClean="0"/>
          </a:p>
          <a:p>
            <a:endParaRPr lang="en-IE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20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2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9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3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2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7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9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9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0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	 			- </a:t>
            </a:r>
            <a:r>
              <a:rPr lang="pl-PL" dirty="0" err="1" smtClean="0"/>
              <a:t>take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/>
              <a:t>History</a:t>
            </a:r>
            <a:endParaRPr lang="en-IE" dirty="0" smtClean="0"/>
          </a:p>
          <a:p>
            <a:r>
              <a:rPr lang="en-IE" dirty="0" smtClean="0"/>
              <a:t>Philosophy</a:t>
            </a:r>
          </a:p>
          <a:p>
            <a:r>
              <a:rPr lang="en-IE" dirty="0" smtClean="0"/>
              <a:t>Technologies</a:t>
            </a:r>
          </a:p>
          <a:p>
            <a:r>
              <a:rPr lang="en-IE" dirty="0" smtClean="0"/>
              <a:t>Who is using it?</a:t>
            </a:r>
          </a:p>
          <a:p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188640"/>
            <a:ext cx="1944216" cy="198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2" y="404664"/>
            <a:ext cx="295320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		Project structure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6193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E" b="1" dirty="0" smtClean="0"/>
              <a:t>app</a:t>
            </a:r>
          </a:p>
          <a:p>
            <a:pPr lvl="1">
              <a:buFontTx/>
              <a:buChar char="-"/>
            </a:pPr>
            <a:r>
              <a:rPr lang="en-IE" dirty="0"/>
              <a:t>c</a:t>
            </a:r>
            <a:r>
              <a:rPr lang="en-IE" dirty="0" smtClean="0"/>
              <a:t>ontrollers</a:t>
            </a:r>
          </a:p>
          <a:p>
            <a:pPr lvl="1">
              <a:buFontTx/>
              <a:buChar char="-"/>
            </a:pPr>
            <a:r>
              <a:rPr lang="en-IE" dirty="0" smtClean="0"/>
              <a:t>views</a:t>
            </a:r>
          </a:p>
          <a:p>
            <a:pPr>
              <a:buFontTx/>
              <a:buChar char="-"/>
            </a:pPr>
            <a:r>
              <a:rPr lang="en-IE" b="1" dirty="0" err="1" smtClean="0"/>
              <a:t>conf</a:t>
            </a:r>
            <a:endParaRPr lang="en-IE" b="1" dirty="0" smtClean="0"/>
          </a:p>
          <a:p>
            <a:pPr lvl="1">
              <a:buFontTx/>
              <a:buChar char="-"/>
            </a:pPr>
            <a:r>
              <a:rPr lang="en-IE" dirty="0" err="1"/>
              <a:t>application.conf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/>
              <a:t>routes</a:t>
            </a:r>
          </a:p>
          <a:p>
            <a:pPr>
              <a:buFontTx/>
              <a:buChar char="-"/>
            </a:pPr>
            <a:r>
              <a:rPr lang="en-IE" b="1" dirty="0"/>
              <a:t>p</a:t>
            </a:r>
            <a:r>
              <a:rPr lang="en-IE" b="1" dirty="0" smtClean="0"/>
              <a:t>roject</a:t>
            </a:r>
          </a:p>
          <a:p>
            <a:pPr>
              <a:buFontTx/>
              <a:buChar char="-"/>
            </a:pPr>
            <a:r>
              <a:rPr lang="en-IE" b="1" dirty="0" smtClean="0"/>
              <a:t>public</a:t>
            </a:r>
          </a:p>
          <a:p>
            <a:pPr>
              <a:buFontTx/>
              <a:buChar char="-"/>
            </a:pPr>
            <a:r>
              <a:rPr lang="en-IE" b="1" dirty="0" smtClean="0"/>
              <a:t>test</a:t>
            </a:r>
          </a:p>
          <a:p>
            <a:pPr lvl="1"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1369"/>
            <a:ext cx="32670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1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Router mechanics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GET, POST, PUT, DELETE</a:t>
            </a:r>
          </a:p>
          <a:p>
            <a:r>
              <a:rPr lang="en-IE" dirty="0" smtClean="0"/>
              <a:t>www.myapplication.com/customer/1/order/2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10" y="1642066"/>
            <a:ext cx="6696744" cy="261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Routes in Play!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endParaRPr lang="en-IE" dirty="0" smtClean="0"/>
          </a:p>
          <a:p>
            <a:pPr marL="0" lvl="1" indent="0">
              <a:buNone/>
            </a:pPr>
            <a:r>
              <a:rPr lang="en-IE" dirty="0" smtClean="0"/>
              <a:t>“Call the Customers controller list action when a GET request is made to the /customers route”</a:t>
            </a:r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oken</a:t>
            </a:r>
          </a:p>
          <a:p>
            <a:endParaRPr lang="en-IE" dirty="0"/>
          </a:p>
          <a:p>
            <a:r>
              <a:rPr lang="en-IE" dirty="0" err="1"/>
              <a:t>c</a:t>
            </a:r>
            <a:r>
              <a:rPr lang="en-IE" dirty="0" err="1" smtClean="0"/>
              <a:t>lobbing</a:t>
            </a:r>
            <a:endParaRPr lang="en-IE" dirty="0" smtClean="0"/>
          </a:p>
          <a:p>
            <a:r>
              <a:rPr lang="en-IE" dirty="0" smtClean="0"/>
              <a:t>regular expressions				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82" y="1381798"/>
            <a:ext cx="5040560" cy="135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78" y="3740389"/>
            <a:ext cx="2093778" cy="88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809875"/>
            <a:ext cx="1040318" cy="9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05" y="4491135"/>
            <a:ext cx="1279011" cy="92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52" y="4790610"/>
            <a:ext cx="1625388" cy="7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16" y="5949280"/>
            <a:ext cx="2007492" cy="61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Routing in action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85" y="1562100"/>
            <a:ext cx="6438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66576"/>
            <a:ext cx="3106720" cy="15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27" y="3504142"/>
            <a:ext cx="460533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44" y="5504803"/>
            <a:ext cx="5262165" cy="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 smtClean="0"/>
              <a:t>	Controllers and actions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3409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Based on </a:t>
            </a:r>
            <a:r>
              <a:rPr lang="en-IE" dirty="0" err="1" smtClean="0"/>
              <a:t>Pluralsight</a:t>
            </a:r>
            <a:r>
              <a:rPr lang="en-IE" dirty="0" smtClean="0"/>
              <a:t> course by James Hughes</a:t>
            </a:r>
          </a:p>
          <a:p>
            <a:r>
              <a:rPr lang="en-IE" dirty="0" smtClean="0"/>
              <a:t>Other sources:</a:t>
            </a:r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dirty="0" err="1" smtClean="0"/>
              <a:t>stackoverflow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Coming soon…</a:t>
            </a:r>
          </a:p>
          <a:p>
            <a:pPr marL="0" indent="0">
              <a:buNone/>
            </a:pPr>
            <a:r>
              <a:rPr lang="en-IE" dirty="0" smtClean="0"/>
              <a:t>	How to write high quality code (Python)?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Play! 1 </a:t>
            </a:r>
            <a:r>
              <a:rPr lang="pl-PL" sz="2800" dirty="0" err="1" smtClean="0"/>
              <a:t>first</a:t>
            </a:r>
            <a:r>
              <a:rPr lang="pl-PL" sz="2800" dirty="0" smtClean="0"/>
              <a:t> </a:t>
            </a:r>
            <a:r>
              <a:rPr lang="pl-PL" sz="2800" dirty="0" err="1" smtClean="0"/>
              <a:t>published</a:t>
            </a:r>
            <a:r>
              <a:rPr lang="pl-PL" sz="2800" dirty="0" smtClean="0"/>
              <a:t> in 2008</a:t>
            </a:r>
          </a:p>
          <a:p>
            <a:r>
              <a:rPr lang="pl-PL" sz="2800" dirty="0" smtClean="0"/>
              <a:t>Play! 1 v1.0 </a:t>
            </a:r>
            <a:r>
              <a:rPr lang="pl-PL" sz="2800" dirty="0" err="1" smtClean="0"/>
              <a:t>released</a:t>
            </a:r>
            <a:r>
              <a:rPr lang="pl-PL" sz="2800" dirty="0" smtClean="0"/>
              <a:t> in </a:t>
            </a:r>
            <a:r>
              <a:rPr lang="pl-PL" sz="2800" dirty="0" err="1" smtClean="0"/>
              <a:t>Oct</a:t>
            </a:r>
            <a:r>
              <a:rPr lang="pl-PL" sz="2800" dirty="0" smtClean="0"/>
              <a:t> 2009</a:t>
            </a:r>
            <a:endParaRPr lang="en-IE" sz="2800" dirty="0" smtClean="0"/>
          </a:p>
          <a:p>
            <a:r>
              <a:rPr lang="en-IE" sz="2800" dirty="0" smtClean="0"/>
              <a:t>Created by </a:t>
            </a:r>
            <a:r>
              <a:rPr lang="pl-PL" sz="2800" dirty="0"/>
              <a:t>Guillaume </a:t>
            </a:r>
            <a:r>
              <a:rPr lang="pl-PL" sz="2800" dirty="0" smtClean="0"/>
              <a:t>Bort</a:t>
            </a:r>
            <a:r>
              <a:rPr lang="en-IE" sz="2800" dirty="0" smtClean="0"/>
              <a:t> (in </a:t>
            </a:r>
            <a:r>
              <a:rPr lang="en-IE" sz="2800" dirty="0" err="1" smtClean="0"/>
              <a:t>Zenexity</a:t>
            </a:r>
            <a:r>
              <a:rPr lang="en-IE" sz="2800" dirty="0" smtClean="0"/>
              <a:t>)</a:t>
            </a:r>
          </a:p>
          <a:p>
            <a:r>
              <a:rPr lang="en-IE" sz="2800" dirty="0" smtClean="0"/>
              <a:t>Other releases added support for:</a:t>
            </a:r>
          </a:p>
          <a:p>
            <a:pPr lvl="1"/>
            <a:r>
              <a:rPr lang="en-IE" sz="2400" dirty="0" err="1" smtClean="0"/>
              <a:t>OAuth</a:t>
            </a:r>
            <a:endParaRPr lang="en-IE" sz="2400" dirty="0" smtClean="0"/>
          </a:p>
          <a:p>
            <a:pPr lvl="1"/>
            <a:r>
              <a:rPr lang="en-IE" sz="2400" dirty="0" smtClean="0"/>
              <a:t>HTTPS</a:t>
            </a:r>
          </a:p>
          <a:p>
            <a:pPr lvl="1"/>
            <a:r>
              <a:rPr lang="en-IE" sz="2400" dirty="0" smtClean="0"/>
              <a:t> Scala</a:t>
            </a:r>
            <a:endParaRPr lang="pl-PL" sz="2800" dirty="0" smtClean="0"/>
          </a:p>
          <a:p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Play! 2 </a:t>
            </a:r>
            <a:r>
              <a:rPr lang="en-IE" dirty="0" smtClean="0"/>
              <a:t>released in March 2012</a:t>
            </a:r>
          </a:p>
          <a:p>
            <a:r>
              <a:rPr lang="en-IE" dirty="0" smtClean="0"/>
              <a:t>part of 			 	stack</a:t>
            </a:r>
          </a:p>
          <a:p>
            <a:endParaRPr lang="en-IE" dirty="0"/>
          </a:p>
          <a:p>
            <a:r>
              <a:rPr lang="en-IE" dirty="0"/>
              <a:t>c</a:t>
            </a:r>
            <a:r>
              <a:rPr lang="en-IE" dirty="0" smtClean="0"/>
              <a:t>ompletely </a:t>
            </a:r>
            <a:r>
              <a:rPr lang="en-IE" b="1" dirty="0" smtClean="0"/>
              <a:t>different</a:t>
            </a:r>
            <a:r>
              <a:rPr lang="en-IE" dirty="0" smtClean="0"/>
              <a:t> framework</a:t>
            </a:r>
          </a:p>
          <a:p>
            <a:pPr lvl="1"/>
            <a:r>
              <a:rPr lang="en-IE" dirty="0" smtClean="0"/>
              <a:t>core written in Scala with Java API (not the other way around)</a:t>
            </a:r>
          </a:p>
          <a:p>
            <a:pPr lvl="1"/>
            <a:r>
              <a:rPr lang="en-IE" dirty="0" err="1" smtClean="0">
                <a:sym typeface="Wingdings" panose="05000000000000000000" pitchFamily="2" charset="2"/>
              </a:rPr>
              <a:t>Ebean</a:t>
            </a:r>
            <a:r>
              <a:rPr lang="en-IE" dirty="0" smtClean="0">
                <a:sym typeface="Wingdings" panose="05000000000000000000" pitchFamily="2" charset="2"/>
              </a:rPr>
              <a:t> for </a:t>
            </a:r>
            <a:r>
              <a:rPr lang="en-IE" dirty="0" err="1" smtClean="0">
                <a:sym typeface="Wingdings" panose="05000000000000000000" pitchFamily="2" charset="2"/>
              </a:rPr>
              <a:t>persistance</a:t>
            </a:r>
            <a:r>
              <a:rPr lang="en-IE" dirty="0" smtClean="0">
                <a:sym typeface="Wingdings" panose="05000000000000000000" pitchFamily="2" charset="2"/>
              </a:rPr>
              <a:t> (not Hibernate)</a:t>
            </a:r>
          </a:p>
          <a:p>
            <a:pPr lvl="1"/>
            <a:r>
              <a:rPr lang="en-IE" dirty="0" smtClean="0">
                <a:sym typeface="Wingdings" panose="05000000000000000000" pitchFamily="2" charset="2"/>
              </a:rPr>
              <a:t>Scala for templates (not Groovy)</a:t>
            </a:r>
          </a:p>
          <a:p>
            <a:pPr lvl="1"/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2200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9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Philosophy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E" b="1" dirty="0" smtClean="0"/>
              <a:t>scaling horizontally </a:t>
            </a:r>
            <a:r>
              <a:rPr lang="en-IE" dirty="0" smtClean="0"/>
              <a:t>can be cheaper and more flexible</a:t>
            </a:r>
          </a:p>
          <a:p>
            <a:pPr>
              <a:buFontTx/>
              <a:buChar char="-"/>
            </a:pPr>
            <a:r>
              <a:rPr lang="en-IE" dirty="0" smtClean="0"/>
              <a:t>web apps can be deployed anywhere if they are self managed and </a:t>
            </a:r>
            <a:r>
              <a:rPr lang="en-IE" b="1" dirty="0" smtClean="0"/>
              <a:t>self hosted</a:t>
            </a:r>
          </a:p>
          <a:p>
            <a:pPr>
              <a:buFontTx/>
              <a:buChar char="-"/>
            </a:pPr>
            <a:r>
              <a:rPr lang="en-IE" dirty="0"/>
              <a:t>w</a:t>
            </a:r>
            <a:r>
              <a:rPr lang="en-IE" dirty="0" smtClean="0"/>
              <a:t>eb apps should be as </a:t>
            </a:r>
            <a:r>
              <a:rPr lang="en-IE" b="1" dirty="0" smtClean="0"/>
              <a:t>stateless</a:t>
            </a:r>
            <a:r>
              <a:rPr lang="en-IE" dirty="0" smtClean="0"/>
              <a:t> as possible to scale horizontally</a:t>
            </a:r>
          </a:p>
          <a:p>
            <a:pPr>
              <a:buFontTx/>
              <a:buChar char="-"/>
            </a:pPr>
            <a:r>
              <a:rPr lang="en-IE" dirty="0"/>
              <a:t>a</a:t>
            </a:r>
            <a:r>
              <a:rPr lang="en-IE" dirty="0" smtClean="0"/>
              <a:t>pps need to be non-blocking to support </a:t>
            </a:r>
            <a:r>
              <a:rPr lang="en-IE" b="1" dirty="0" smtClean="0"/>
              <a:t>high concurrency 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6165"/>
            <a:ext cx="1885392" cy="125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Play executable and Play framework</a:t>
            </a:r>
          </a:p>
          <a:p>
            <a:endParaRPr lang="en-IE" dirty="0" smtClean="0"/>
          </a:p>
          <a:p>
            <a:r>
              <a:rPr lang="en-IE" dirty="0" smtClean="0"/>
              <a:t>Play framework libraries:</a:t>
            </a:r>
          </a:p>
          <a:p>
            <a:pPr lvl="1"/>
            <a:r>
              <a:rPr lang="en-IE" dirty="0" smtClean="0"/>
              <a:t>Netty (web server)</a:t>
            </a:r>
          </a:p>
          <a:p>
            <a:pPr lvl="1"/>
            <a:r>
              <a:rPr lang="en-IE" dirty="0" err="1" smtClean="0"/>
              <a:t>Akka</a:t>
            </a:r>
            <a:endParaRPr lang="en-IE" dirty="0" smtClean="0"/>
          </a:p>
          <a:p>
            <a:pPr lvl="1"/>
            <a:r>
              <a:rPr lang="en-IE" dirty="0" err="1" smtClean="0"/>
              <a:t>Logback</a:t>
            </a:r>
            <a:endParaRPr lang="en-IE" dirty="0" smtClean="0"/>
          </a:p>
          <a:p>
            <a:pPr lvl="1"/>
            <a:r>
              <a:rPr lang="pl-PL" dirty="0" err="1" smtClean="0"/>
              <a:t>Views</a:t>
            </a:r>
            <a:endParaRPr lang="en-IE" dirty="0" smtClean="0"/>
          </a:p>
          <a:p>
            <a:pPr lvl="1"/>
            <a:r>
              <a:rPr lang="en-IE" dirty="0" err="1" smtClean="0"/>
              <a:t>CoffeScript</a:t>
            </a:r>
            <a:r>
              <a:rPr lang="en-IE" dirty="0" smtClean="0"/>
              <a:t> and LESS</a:t>
            </a:r>
          </a:p>
          <a:p>
            <a:pPr lvl="1"/>
            <a:r>
              <a:rPr lang="pl-PL" dirty="0" err="1"/>
              <a:t>WebSockets</a:t>
            </a:r>
            <a:r>
              <a:rPr lang="pl-PL" dirty="0"/>
              <a:t> and Server-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 smtClean="0"/>
              <a:t>Events</a:t>
            </a:r>
            <a:endParaRPr lang="en-IE" dirty="0" smtClean="0"/>
          </a:p>
          <a:p>
            <a:pPr lvl="1"/>
            <a:r>
              <a:rPr lang="en-IE" dirty="0" smtClean="0"/>
              <a:t>JDBC and JPA ORM</a:t>
            </a:r>
          </a:p>
          <a:p>
            <a:pPr lvl="1"/>
            <a:r>
              <a:rPr lang="en-IE" dirty="0" smtClean="0"/>
              <a:t>ORM: </a:t>
            </a:r>
            <a:r>
              <a:rPr lang="en-IE" dirty="0" err="1" smtClean="0"/>
              <a:t>Ebean</a:t>
            </a:r>
            <a:endParaRPr lang="en-IE" dirty="0" smtClean="0"/>
          </a:p>
          <a:p>
            <a:pPr lvl="1"/>
            <a:r>
              <a:rPr lang="en-IE" dirty="0" smtClean="0"/>
              <a:t>H2 in-memory database</a:t>
            </a:r>
          </a:p>
          <a:p>
            <a:pPr lvl="1"/>
            <a:r>
              <a:rPr lang="en-IE" dirty="0" smtClean="0"/>
              <a:t>Junit and Selenium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components can be overwritten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4664"/>
            <a:ext cx="1861178" cy="11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9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Who is using it?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1407"/>
            <a:ext cx="3991209" cy="9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9987"/>
            <a:ext cx="4868667" cy="12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53" y="4341683"/>
            <a:ext cx="4324285" cy="9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04" y="1874195"/>
            <a:ext cx="2314250" cy="8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" y="4247139"/>
            <a:ext cx="4155039" cy="11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E" sz="4000" dirty="0" smtClean="0"/>
              <a:t>Before new app is created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binaries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and dependencies</a:t>
            </a:r>
          </a:p>
          <a:p>
            <a:r>
              <a:rPr lang="en-IE" dirty="0" smtClean="0"/>
              <a:t>documentation</a:t>
            </a:r>
          </a:p>
          <a:p>
            <a:r>
              <a:rPr lang="en-IE" dirty="0" smtClean="0"/>
              <a:t>tutorial</a:t>
            </a:r>
          </a:p>
          <a:p>
            <a:endParaRPr lang="en-IE" dirty="0"/>
          </a:p>
          <a:p>
            <a:r>
              <a:rPr lang="en-IE" dirty="0"/>
              <a:t>l</a:t>
            </a:r>
            <a:r>
              <a:rPr lang="en-IE" dirty="0" smtClean="0"/>
              <a:t>ink to external websites</a:t>
            </a:r>
          </a:p>
          <a:p>
            <a:r>
              <a:rPr lang="en-IE" dirty="0"/>
              <a:t>a</a:t>
            </a:r>
            <a:r>
              <a:rPr lang="en-IE" dirty="0" smtClean="0"/>
              <a:t>dd play to path</a:t>
            </a:r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9467"/>
            <a:ext cx="245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9" y="3000463"/>
            <a:ext cx="2912484" cy="107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61" y="4485602"/>
            <a:ext cx="2105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Create new app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53089" cy="441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compiles </a:t>
            </a:r>
            <a:r>
              <a:rPr lang="en-IE" b="1" dirty="0" smtClean="0"/>
              <a:t>and</a:t>
            </a:r>
            <a:r>
              <a:rPr lang="en-IE" dirty="0" smtClean="0"/>
              <a:t> builds the application</a:t>
            </a:r>
          </a:p>
          <a:p>
            <a:r>
              <a:rPr lang="en-IE" dirty="0" smtClean="0"/>
              <a:t>by default on port 9000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Play! supports </a:t>
            </a:r>
            <a:r>
              <a:rPr lang="en-IE" dirty="0" smtClean="0">
                <a:solidFill>
                  <a:srgbClr val="FF0000"/>
                </a:solidFill>
              </a:rPr>
              <a:t>hot</a:t>
            </a:r>
            <a:r>
              <a:rPr lang="en-IE" dirty="0" smtClean="0"/>
              <a:t> deployment</a:t>
            </a:r>
            <a:endParaRPr lang="en-IE" dirty="0"/>
          </a:p>
          <a:p>
            <a:r>
              <a:rPr lang="en-IE" dirty="0"/>
              <a:t>p</a:t>
            </a:r>
            <a:r>
              <a:rPr lang="en-IE" dirty="0" smtClean="0"/>
              <a:t>lay compile, play test</a:t>
            </a:r>
          </a:p>
          <a:p>
            <a:r>
              <a:rPr lang="en-IE" dirty="0" smtClean="0"/>
              <a:t>IDE </a:t>
            </a:r>
            <a:r>
              <a:rPr lang="en-IE" dirty="0"/>
              <a:t>support - commands:</a:t>
            </a:r>
          </a:p>
          <a:p>
            <a:pPr marL="0" indent="0">
              <a:buNone/>
            </a:pPr>
            <a:r>
              <a:rPr lang="en-IE" dirty="0"/>
              <a:t>		- play eclipse</a:t>
            </a:r>
          </a:p>
          <a:p>
            <a:pPr marL="0" indent="0">
              <a:buNone/>
            </a:pPr>
            <a:r>
              <a:rPr lang="en-IE" dirty="0"/>
              <a:t>		- play idea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395"/>
            <a:ext cx="1855177" cy="81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6" y="2561027"/>
            <a:ext cx="7551257" cy="5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01" y="3284984"/>
            <a:ext cx="10960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8" y="4903397"/>
            <a:ext cx="2011478" cy="5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73" y="5661248"/>
            <a:ext cx="94334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1059</Words>
  <Application>Microsoft Office PowerPoint</Application>
  <PresentationFormat>Pokaz na ekranie (4:3)</PresentationFormat>
  <Paragraphs>249</Paragraphs>
  <Slides>15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     - take 2</vt:lpstr>
      <vt:lpstr>History</vt:lpstr>
      <vt:lpstr>History</vt:lpstr>
      <vt:lpstr>Philosophy</vt:lpstr>
      <vt:lpstr>Technologies</vt:lpstr>
      <vt:lpstr> Who is using it?</vt:lpstr>
      <vt:lpstr>Before new app is created</vt:lpstr>
      <vt:lpstr>  Create new app</vt:lpstr>
      <vt:lpstr>Prezentacja programu PowerPoint</vt:lpstr>
      <vt:lpstr>  Project structure</vt:lpstr>
      <vt:lpstr>  Router mechanics</vt:lpstr>
      <vt:lpstr> Routes in Play!</vt:lpstr>
      <vt:lpstr> Routing in action</vt:lpstr>
      <vt:lpstr> Controllers and actions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189</cp:revision>
  <dcterms:created xsi:type="dcterms:W3CDTF">2014-10-30T19:24:09Z</dcterms:created>
  <dcterms:modified xsi:type="dcterms:W3CDTF">2014-11-16T20:27:14Z</dcterms:modified>
</cp:coreProperties>
</file>