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7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1941" autoAdjust="0"/>
  </p:normalViewPr>
  <p:slideViewPr>
    <p:cSldViewPr>
      <p:cViewPr varScale="1">
        <p:scale>
          <a:sx n="35" d="100"/>
          <a:sy n="35" d="100"/>
        </p:scale>
        <p:origin x="-237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84B93-BD63-4F1D-A16A-8A65EEF98381}" type="datetimeFigureOut">
              <a:rPr lang="pl-PL" smtClean="0"/>
              <a:t>2014-11-18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6E017-2961-4FC6-B7B9-AC52108EDB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1145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iretappi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Computing_platform" TargetMode="External"/><Relationship Id="rId4" Type="http://schemas.openxmlformats.org/officeDocument/2006/relationships/hyperlink" Target="http://en.wikipedia.org/wiki/Man-in-the-middle_attack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atabase" TargetMode="External"/><Relationship Id="rId3" Type="http://schemas.openxmlformats.org/officeDocument/2006/relationships/hyperlink" Target="http://en.wikipedia.org/wiki/Non-blocking_I/O" TargetMode="External"/><Relationship Id="rId7" Type="http://schemas.openxmlformats.org/officeDocument/2006/relationships/hyperlink" Target="http://en.wikipedia.org/wiki/Java_(programming_language)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Application_programming_interface" TargetMode="External"/><Relationship Id="rId5" Type="http://schemas.openxmlformats.org/officeDocument/2006/relationships/hyperlink" Target="http://en.wikipedia.org/wiki/Java_(software_platform)" TargetMode="External"/><Relationship Id="rId4" Type="http://schemas.openxmlformats.org/officeDocument/2006/relationships/hyperlink" Target="http://en.wikipedia.org/wiki/Software_framework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cial_media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Analytics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urce_cod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I talk </a:t>
            </a:r>
            <a:r>
              <a:rPr lang="pl-PL" dirty="0" err="1" smtClean="0"/>
              <a:t>about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1467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inspects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various aspects of the incoming HTTP requests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routes he requests to a specific action of a specific controller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router is like a single responsibility principle in programming, the alternative to a router would be a huge if statement that would have a 	branch for every possible acceptable route</a:t>
            </a:r>
          </a:p>
          <a:p>
            <a:r>
              <a:rPr lang="en-IE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router translates incoming HTTP requests into a specific controller action</a:t>
            </a:r>
          </a:p>
          <a:p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how?</a:t>
            </a:r>
          </a:p>
          <a:p>
            <a:r>
              <a:rPr lang="en-US" u="none" dirty="0" smtClean="0"/>
              <a:t>It looks at the HTTP </a:t>
            </a:r>
            <a:r>
              <a:rPr lang="en-US" b="1" u="none" dirty="0" smtClean="0"/>
              <a:t>method</a:t>
            </a:r>
            <a:r>
              <a:rPr lang="en-US" u="none" dirty="0" smtClean="0"/>
              <a:t> (verb) and the request </a:t>
            </a:r>
            <a:r>
              <a:rPr lang="en-US" b="1" u="none" dirty="0" smtClean="0"/>
              <a:t>path</a:t>
            </a:r>
            <a:r>
              <a:rPr lang="en-US" u="none" dirty="0" smtClean="0"/>
              <a:t>.</a:t>
            </a:r>
          </a:p>
          <a:p>
            <a:endParaRPr lang="en-US" u="none" dirty="0" smtClean="0"/>
          </a:p>
          <a:p>
            <a:r>
              <a:rPr lang="en-US" u="none" dirty="0" smtClean="0"/>
              <a:t>Method is the </a:t>
            </a:r>
            <a:r>
              <a:rPr lang="en-US" b="1" u="none" dirty="0" smtClean="0"/>
              <a:t>intent</a:t>
            </a:r>
            <a:r>
              <a:rPr lang="en-US" u="none" dirty="0" smtClean="0"/>
              <a:t> of the request:</a:t>
            </a:r>
          </a:p>
          <a:p>
            <a:r>
              <a:rPr lang="en-US" u="none" dirty="0" smtClean="0"/>
              <a:t>	GET</a:t>
            </a:r>
            <a:r>
              <a:rPr lang="en-US" u="none" baseline="0" dirty="0" smtClean="0"/>
              <a:t> – retrieve data</a:t>
            </a:r>
          </a:p>
          <a:p>
            <a:r>
              <a:rPr lang="en-US" u="none" baseline="0" dirty="0" smtClean="0"/>
              <a:t>	POST – create data</a:t>
            </a:r>
          </a:p>
          <a:p>
            <a:r>
              <a:rPr lang="en-US" u="none" baseline="0" dirty="0" smtClean="0"/>
              <a:t>	PUT  - update</a:t>
            </a:r>
            <a:r>
              <a:rPr lang="en-IE" u="none" baseline="0" dirty="0" smtClean="0"/>
              <a:t> data</a:t>
            </a:r>
          </a:p>
          <a:p>
            <a:r>
              <a:rPr lang="en-IE" u="none" baseline="0" dirty="0" smtClean="0"/>
              <a:t>	DELETE – delete data</a:t>
            </a:r>
          </a:p>
          <a:p>
            <a:r>
              <a:rPr lang="en-IE" u="none" baseline="0" dirty="0" smtClean="0"/>
              <a:t>so… they represent basic CRUD operations in your application. Of course, you can use other HTTP methods…</a:t>
            </a:r>
          </a:p>
          <a:p>
            <a:endParaRPr lang="en-IE" u="none" baseline="0" dirty="0" smtClean="0"/>
          </a:p>
          <a:p>
            <a:r>
              <a:rPr lang="en-IE" u="none" baseline="0" dirty="0" smtClean="0"/>
              <a:t>Path consists of 2 parts:</a:t>
            </a:r>
          </a:p>
          <a:p>
            <a:r>
              <a:rPr lang="en-IE" u="none" baseline="0" dirty="0" smtClean="0"/>
              <a:t>	- </a:t>
            </a:r>
            <a:r>
              <a:rPr lang="en-US" u="none" baseline="0" dirty="0" smtClean="0"/>
              <a:t>the first part is responsible for making sure your request gets to your server and web application through the internet, which would be 	www.myapplication.com</a:t>
            </a:r>
          </a:p>
          <a:p>
            <a:r>
              <a:rPr lang="en-US" u="none" baseline="0" dirty="0" smtClean="0"/>
              <a:t>	- the second part is used by your web application to determine what action to get executed, which would be /customer/1/order/2</a:t>
            </a:r>
          </a:p>
          <a:p>
            <a:endParaRPr lang="en-IE" u="none" baseline="0" dirty="0" smtClean="0"/>
          </a:p>
          <a:p>
            <a:endParaRPr lang="en-US" u="none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7851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Routes in Play! are declared using a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DSL</a:t>
            </a:r>
            <a:endParaRPr lang="en-US" sz="1200" b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basic route declaration is composed of 3 main parts: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HTTP Verb or Method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the Path or URI pattern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the Call to the Action itself</a:t>
            </a:r>
          </a:p>
          <a:p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path is called a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 pattern </a:t>
            </a:r>
            <a:r>
              <a:rPr lang="en-US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can catch more than just one path: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static route, i.e. /customers will point to that specific route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dynamic route, i.e. /customers/:id/order/:</a:t>
            </a:r>
            <a:r>
              <a:rPr lang="en-US" sz="1200" b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orderId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point to a different route depending on the id and </a:t>
            </a:r>
            <a:r>
              <a:rPr lang="en-US" sz="1200" b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orderId</a:t>
            </a:r>
            <a:endParaRPr lang="en-US" sz="1200" b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wouldn’t define a separate route for each customer /customer/view/1, /customer/view/2 etc…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that’s why you would use </a:t>
            </a:r>
            <a:r>
              <a:rPr lang="en-US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are other ways of extracting data from a URI path: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	- </a:t>
            </a:r>
            <a:r>
              <a:rPr lang="en-US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clobbing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– neither static, nor dynamic fits</a:t>
            </a:r>
          </a:p>
          <a:p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	- </a:t>
            </a:r>
            <a:r>
              <a:rPr lang="en-US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regular expressions</a:t>
            </a:r>
            <a:r>
              <a:rPr lang="en-US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– id can only be numeric so if u pass a non-numeric value, u will get a 404 Not Found response, instead of an error 	(nicer error handling), but downside is – if we change our code then the path has to be changed too.</a:t>
            </a:r>
          </a:p>
          <a:p>
            <a:endParaRPr lang="en-US" sz="1200" b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dirty="0" smtClean="0"/>
          </a:p>
          <a:p>
            <a:endParaRPr lang="en-US" sz="1200" b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0977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Play!, Actions are defined as </a:t>
            </a:r>
            <a:r>
              <a:rPr lang="en-US" b="1" dirty="0" smtClean="0"/>
              <a:t>static</a:t>
            </a:r>
            <a:r>
              <a:rPr lang="en-US" dirty="0" smtClean="0"/>
              <a:t> methods on controller classes.</a:t>
            </a:r>
          </a:p>
          <a:p>
            <a:endParaRPr lang="en-US" dirty="0" smtClean="0"/>
          </a:p>
          <a:p>
            <a:r>
              <a:rPr lang="en-US" dirty="0" smtClean="0"/>
              <a:t>A few routes that demonstrate the various aspects of </a:t>
            </a:r>
            <a:r>
              <a:rPr lang="en-US" dirty="0" err="1" smtClean="0"/>
              <a:t>Play!'s</a:t>
            </a:r>
            <a:r>
              <a:rPr lang="en-US" dirty="0" smtClean="0"/>
              <a:t> routing capability.</a:t>
            </a:r>
          </a:p>
          <a:p>
            <a:r>
              <a:rPr lang="en-US" dirty="0" smtClean="0"/>
              <a:t>A basic controller with a number of actions that match up to these routes.</a:t>
            </a:r>
          </a:p>
          <a:p>
            <a:endParaRPr lang="en-US" dirty="0" smtClean="0"/>
          </a:p>
          <a:p>
            <a:r>
              <a:rPr lang="en-US" dirty="0" smtClean="0"/>
              <a:t>Run</a:t>
            </a:r>
            <a:r>
              <a:rPr lang="en-US" baseline="0" dirty="0" smtClean="0"/>
              <a:t> the application</a:t>
            </a:r>
            <a:endParaRPr lang="en-US" dirty="0" smtClean="0"/>
          </a:p>
          <a:p>
            <a:endParaRPr lang="en-IE" dirty="0" smtClean="0"/>
          </a:p>
          <a:p>
            <a:r>
              <a:rPr lang="en-IE" dirty="0" smtClean="0"/>
              <a:t>Error</a:t>
            </a:r>
            <a:r>
              <a:rPr lang="en-IE" baseline="0" dirty="0" smtClean="0"/>
              <a:t> – why? POST has no corresponding action </a:t>
            </a:r>
            <a:r>
              <a:rPr lang="en-IE" baseline="0" dirty="0" smtClean="0">
                <a:sym typeface="Wingdings" panose="05000000000000000000" pitchFamily="2" charset="2"/>
              </a:rPr>
              <a:t> comment it out  run again</a:t>
            </a:r>
          </a:p>
          <a:p>
            <a:endParaRPr lang="en-IE" baseline="0" dirty="0" smtClean="0">
              <a:sym typeface="Wingdings" panose="05000000000000000000" pitchFamily="2" charset="2"/>
            </a:endParaRPr>
          </a:p>
          <a:p>
            <a:r>
              <a:rPr lang="en-IE" baseline="0" dirty="0" smtClean="0">
                <a:sym typeface="Wingdings" panose="05000000000000000000" pitchFamily="2" charset="2"/>
              </a:rPr>
              <a:t>Type in all possible combinations of routes</a:t>
            </a:r>
          </a:p>
          <a:p>
            <a:endParaRPr lang="en-IE" baseline="0" dirty="0" smtClean="0">
              <a:sym typeface="Wingdings" panose="05000000000000000000" pitchFamily="2" charset="2"/>
            </a:endParaRPr>
          </a:p>
          <a:p>
            <a:r>
              <a:rPr lang="en-IE" baseline="0" dirty="0" smtClean="0">
                <a:sym typeface="Wingdings" panose="05000000000000000000" pitchFamily="2" charset="2"/>
              </a:rPr>
              <a:t>Type in incorrect route and u will get an “action not found” error which in </a:t>
            </a:r>
            <a:r>
              <a:rPr lang="en-US" baseline="0" dirty="0" smtClean="0">
                <a:sym typeface="Wingdings" panose="05000000000000000000" pitchFamily="2" charset="2"/>
              </a:rPr>
              <a:t>Development mode actually lists all of the defined routes. </a:t>
            </a:r>
            <a:endParaRPr lang="en-IE" baseline="0" dirty="0" smtClean="0">
              <a:sym typeface="Wingdings" panose="05000000000000000000" pitchFamily="2" charset="2"/>
            </a:endParaRPr>
          </a:p>
          <a:p>
            <a:r>
              <a:rPr lang="en-IE" baseline="0" dirty="0" smtClean="0">
                <a:sym typeface="Wingdings" panose="05000000000000000000" pitchFamily="2" charset="2"/>
              </a:rPr>
              <a:t>Type in /swimmers/9 and u will get a </a:t>
            </a:r>
            <a:r>
              <a:rPr lang="en-IE" b="1" baseline="0" dirty="0" smtClean="0">
                <a:sym typeface="Wingdings" panose="05000000000000000000" pitchFamily="2" charset="2"/>
              </a:rPr>
              <a:t>bad request</a:t>
            </a:r>
          </a:p>
          <a:p>
            <a:r>
              <a:rPr lang="en-IE" b="0" baseline="0" dirty="0" smtClean="0">
                <a:sym typeface="Wingdings" panose="05000000000000000000" pitchFamily="2" charset="2"/>
              </a:rPr>
              <a:t>Type in /swimmers/</a:t>
            </a:r>
            <a:r>
              <a:rPr lang="en-IE" b="0" baseline="0" dirty="0" err="1" smtClean="0">
                <a:sym typeface="Wingdings" panose="05000000000000000000" pitchFamily="2" charset="2"/>
              </a:rPr>
              <a:t>clobExample</a:t>
            </a:r>
            <a:r>
              <a:rPr lang="en-IE" b="0" baseline="0" dirty="0" smtClean="0">
                <a:sym typeface="Wingdings" panose="05000000000000000000" pitchFamily="2" charset="2"/>
              </a:rPr>
              <a:t>/</a:t>
            </a:r>
            <a:r>
              <a:rPr lang="en-IE" b="0" baseline="0" dirty="0" err="1" smtClean="0">
                <a:sym typeface="Wingdings" panose="05000000000000000000" pitchFamily="2" charset="2"/>
              </a:rPr>
              <a:t>bala</a:t>
            </a:r>
            <a:r>
              <a:rPr lang="en-IE" b="0" baseline="0" dirty="0" smtClean="0">
                <a:sym typeface="Wingdings" panose="05000000000000000000" pitchFamily="2" charset="2"/>
              </a:rPr>
              <a:t>****</a:t>
            </a:r>
            <a:r>
              <a:rPr lang="en-IE" b="0" baseline="0" dirty="0" err="1" smtClean="0">
                <a:sym typeface="Wingdings" panose="05000000000000000000" pitchFamily="2" charset="2"/>
              </a:rPr>
              <a:t>jsjddk</a:t>
            </a:r>
            <a:r>
              <a:rPr lang="en-IE" b="0" baseline="0" dirty="0" smtClean="0">
                <a:sym typeface="Wingdings" panose="05000000000000000000" pitchFamily="2" charset="2"/>
              </a:rPr>
              <a:t>////// and it will be all displayed exactly like that</a:t>
            </a:r>
            <a:endParaRPr lang="pl-PL" b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2805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Controllers in Play! provide an environment in which Actions can operate.</a:t>
            </a:r>
          </a:p>
          <a:p>
            <a:r>
              <a:rPr lang="en-US" dirty="0" smtClean="0"/>
              <a:t>In Play! Most of the work related to handling responses is pushed to</a:t>
            </a:r>
            <a:r>
              <a:rPr lang="en-US" baseline="0" dirty="0" smtClean="0"/>
              <a:t> </a:t>
            </a:r>
            <a:r>
              <a:rPr lang="en-US" b="1" dirty="0" smtClean="0"/>
              <a:t>Action</a:t>
            </a:r>
            <a:r>
              <a:rPr lang="en-US" dirty="0" smtClean="0"/>
              <a:t> and </a:t>
            </a:r>
            <a:r>
              <a:rPr lang="en-US" b="1" dirty="0" smtClean="0"/>
              <a:t>Result</a:t>
            </a:r>
            <a:r>
              <a:rPr lang="en-US" dirty="0" smtClean="0"/>
              <a:t> classes.</a:t>
            </a:r>
          </a:p>
          <a:p>
            <a:endParaRPr lang="en-US" dirty="0" smtClean="0"/>
          </a:p>
          <a:p>
            <a:r>
              <a:rPr lang="en-US" dirty="0" smtClean="0"/>
              <a:t>The contract for Controller is simply a class that implements the Controller abstract base class.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Play!, Actions deal with HTTP Requests. Actions are implemented as static methods on the Controller.</a:t>
            </a:r>
          </a:p>
          <a:p>
            <a:r>
              <a:rPr lang="en-US" dirty="0" smtClean="0"/>
              <a:t>They operate on a Request object, a codified abstraction of the actual HTTP Request.</a:t>
            </a:r>
          </a:p>
          <a:p>
            <a:r>
              <a:rPr lang="en-US" dirty="0" smtClean="0"/>
              <a:t>They return a Result object, a codified abstraction of an HTTP Response.</a:t>
            </a:r>
          </a:p>
          <a:p>
            <a:r>
              <a:rPr lang="en-US" dirty="0" smtClean="0"/>
              <a:t>Result object provides an HTTP status and the content of a response.</a:t>
            </a:r>
          </a:p>
          <a:p>
            <a:r>
              <a:rPr lang="en-US" dirty="0" smtClean="0"/>
              <a:t>Controller class provides helpers that make defining these properties (HTTP status code and response content) extremely simple. </a:t>
            </a:r>
          </a:p>
          <a:p>
            <a:r>
              <a:rPr lang="en-IE" b="1" dirty="0" smtClean="0"/>
              <a:t>ok</a:t>
            </a:r>
            <a:r>
              <a:rPr lang="en-IE" dirty="0" smtClean="0"/>
              <a:t> and </a:t>
            </a:r>
            <a:r>
              <a:rPr lang="en-IE" b="1" dirty="0" err="1" smtClean="0"/>
              <a:t>badRequest</a:t>
            </a:r>
            <a:r>
              <a:rPr lang="en-IE" dirty="0" smtClean="0"/>
              <a:t> are examples of these</a:t>
            </a:r>
            <a:r>
              <a:rPr lang="en-IE" baseline="0" dirty="0" smtClean="0"/>
              <a:t> helper builders, Play! provides around 13 of them, but you can define your own (418, “</a:t>
            </a:r>
            <a:r>
              <a:rPr lang="en-IE" baseline="0" dirty="0" err="1" smtClean="0"/>
              <a:t>Im</a:t>
            </a:r>
            <a:r>
              <a:rPr lang="en-IE" baseline="0" dirty="0" smtClean="0"/>
              <a:t> a teapot”);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2368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 smtClean="0"/>
              <a:t>Type safety </a:t>
            </a:r>
            <a:r>
              <a:rPr lang="en-IE" dirty="0" smtClean="0"/>
              <a:t>- apparently it is very uncommon in other MVC frameworks?</a:t>
            </a:r>
          </a:p>
          <a:p>
            <a:r>
              <a:rPr lang="en-IE" dirty="0" smtClean="0"/>
              <a:t>The highlighted portion is </a:t>
            </a:r>
            <a:r>
              <a:rPr lang="en-IE" b="1" dirty="0" smtClean="0"/>
              <a:t>Scala</a:t>
            </a:r>
            <a:r>
              <a:rPr lang="en-IE" dirty="0" smtClean="0"/>
              <a:t> syntax in views</a:t>
            </a:r>
            <a:r>
              <a:rPr lang="en-IE" baseline="0" dirty="0" smtClean="0"/>
              <a:t> </a:t>
            </a:r>
            <a:r>
              <a:rPr lang="en-IE" baseline="0" dirty="0" smtClean="0">
                <a:sym typeface="Wingdings" panose="05000000000000000000" pitchFamily="2" charset="2"/>
              </a:rPr>
              <a:t> so u don’t have to know Scala to use Play! 2, but u do a bit... ;)</a:t>
            </a:r>
            <a:endParaRPr lang="en-IE" dirty="0" smtClean="0"/>
          </a:p>
          <a:p>
            <a:r>
              <a:rPr lang="en-IE" dirty="0" smtClean="0"/>
              <a:t>So what</a:t>
            </a:r>
            <a:r>
              <a:rPr lang="en-IE" baseline="0" dirty="0" smtClean="0"/>
              <a:t> is that @message symbol? It means u pass a String from a Controller.</a:t>
            </a:r>
          </a:p>
          <a:p>
            <a:r>
              <a:rPr lang="en-IE" b="1" dirty="0" smtClean="0"/>
              <a:t>The @ symbol differentiates</a:t>
            </a:r>
            <a:r>
              <a:rPr lang="en-IE" b="1" baseline="0" dirty="0" smtClean="0"/>
              <a:t> between HTML and code. </a:t>
            </a:r>
            <a:r>
              <a:rPr lang="en-IE" baseline="0" dirty="0" smtClean="0"/>
              <a:t>So u indicate code by the @ symbol.</a:t>
            </a:r>
          </a:p>
          <a:p>
            <a:r>
              <a:rPr lang="en-IE" baseline="0" dirty="0" smtClean="0"/>
              <a:t>	- examples:</a:t>
            </a:r>
          </a:p>
          <a:p>
            <a:r>
              <a:rPr lang="en-IE" baseline="0" dirty="0" smtClean="0"/>
              <a:t>		- @message</a:t>
            </a:r>
          </a:p>
          <a:p>
            <a:r>
              <a:rPr lang="en-IE" baseline="0" dirty="0" smtClean="0"/>
              <a:t>		- @names</a:t>
            </a:r>
          </a:p>
          <a:p>
            <a:r>
              <a:rPr lang="en-IE" baseline="0" dirty="0" smtClean="0"/>
              <a:t>		- @if</a:t>
            </a:r>
          </a:p>
          <a:p>
            <a:r>
              <a:rPr lang="en-IE" baseline="0" dirty="0" smtClean="0"/>
              <a:t>There is this concept of </a:t>
            </a:r>
            <a:r>
              <a:rPr lang="en-IE" b="1" baseline="0" dirty="0" smtClean="0"/>
              <a:t>partial views and layout </a:t>
            </a:r>
            <a:r>
              <a:rPr lang="en-IE" baseline="0" dirty="0" smtClean="0"/>
              <a:t>where u pass in one view into another, because views are basically just code, so the idea is </a:t>
            </a:r>
            <a:r>
              <a:rPr lang="en-IE" b="1" baseline="0" dirty="0" smtClean="0"/>
              <a:t>code reuse</a:t>
            </a:r>
            <a:r>
              <a:rPr lang="en-IE" baseline="0" dirty="0" smtClean="0"/>
              <a:t>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7689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b="1" dirty="0" smtClean="0"/>
              <a:t>Uncomment</a:t>
            </a:r>
            <a:r>
              <a:rPr lang="en-IE" dirty="0" smtClean="0"/>
              <a:t> </a:t>
            </a:r>
            <a:r>
              <a:rPr lang="en-IE" dirty="0" err="1" smtClean="0"/>
              <a:t>Ebean</a:t>
            </a:r>
            <a:r>
              <a:rPr lang="en-IE" dirty="0" smtClean="0"/>
              <a:t> in our </a:t>
            </a:r>
            <a:r>
              <a:rPr lang="en-IE" dirty="0" err="1" smtClean="0"/>
              <a:t>application.conf</a:t>
            </a:r>
            <a:endParaRPr lang="en-IE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mark up our domain object (Swimmer) to identify it as an entity using </a:t>
            </a:r>
            <a:r>
              <a:rPr lang="en-US" b="1" dirty="0" smtClean="0"/>
              <a:t>@Entity </a:t>
            </a:r>
            <a:r>
              <a:rPr lang="en-US" dirty="0" smtClean="0"/>
              <a:t>attribute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Our domain </a:t>
            </a:r>
            <a:r>
              <a:rPr lang="en-US" u="none" dirty="0" smtClean="0"/>
              <a:t>object</a:t>
            </a:r>
            <a:r>
              <a:rPr lang="en-US" dirty="0" smtClean="0"/>
              <a:t> (Swimmer) inherits from </a:t>
            </a:r>
            <a:r>
              <a:rPr lang="en-US" b="1" dirty="0" smtClean="0"/>
              <a:t>Model</a:t>
            </a:r>
            <a:r>
              <a:rPr lang="en-US" dirty="0" smtClean="0"/>
              <a:t> (a base class for </a:t>
            </a:r>
            <a:r>
              <a:rPr lang="en-US" dirty="0" err="1" smtClean="0"/>
              <a:t>Ebean</a:t>
            </a:r>
            <a:r>
              <a:rPr lang="en-US" dirty="0" smtClean="0"/>
              <a:t> models that make the basic CRUD operations available on the model instance itself)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specify the </a:t>
            </a:r>
            <a:r>
              <a:rPr lang="en-US" b="1" dirty="0" smtClean="0"/>
              <a:t>id</a:t>
            </a:r>
            <a:r>
              <a:rPr lang="en-US" dirty="0" smtClean="0"/>
              <a:t> field that will be used for indexing of entities and during queries.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“</a:t>
            </a:r>
            <a:r>
              <a:rPr lang="en-US" b="1" dirty="0" smtClean="0"/>
              <a:t>Database</a:t>
            </a:r>
            <a:r>
              <a:rPr lang="en-US" b="1" baseline="0" dirty="0" smtClean="0"/>
              <a:t> needs evolution</a:t>
            </a:r>
            <a:r>
              <a:rPr lang="en-US" dirty="0" smtClean="0"/>
              <a:t>” looks like an error </a:t>
            </a:r>
            <a:r>
              <a:rPr lang="en-US" dirty="0" smtClean="0">
                <a:sym typeface="Wingdings" panose="05000000000000000000" pitchFamily="2" charset="2"/>
              </a:rPr>
              <a:t> what happened?</a:t>
            </a:r>
          </a:p>
          <a:p>
            <a:pPr marL="628650" lvl="1" indent="-17145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a folder called </a:t>
            </a:r>
            <a:r>
              <a:rPr lang="en-US" b="1" dirty="0" smtClean="0">
                <a:sym typeface="Wingdings" panose="05000000000000000000" pitchFamily="2" charset="2"/>
              </a:rPr>
              <a:t>evolutions/default</a:t>
            </a:r>
            <a:r>
              <a:rPr lang="en-US" dirty="0" smtClean="0">
                <a:sym typeface="Wingdings" panose="05000000000000000000" pitchFamily="2" charset="2"/>
              </a:rPr>
              <a:t> has been created in our </a:t>
            </a:r>
            <a:r>
              <a:rPr lang="en-US" dirty="0" err="1" smtClean="0">
                <a:sym typeface="Wingdings" panose="05000000000000000000" pitchFamily="2" charset="2"/>
              </a:rPr>
              <a:t>conf</a:t>
            </a:r>
            <a:r>
              <a:rPr lang="en-US" dirty="0" smtClean="0">
                <a:sym typeface="Wingdings" panose="05000000000000000000" pitchFamily="2" charset="2"/>
              </a:rPr>
              <a:t> folder</a:t>
            </a:r>
          </a:p>
          <a:p>
            <a:pPr marL="628650" lvl="1" indent="-17145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It contains a single SQL script that contains a table declaration for our entity</a:t>
            </a:r>
          </a:p>
          <a:p>
            <a:pPr marL="628650" lvl="1" indent="-17145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Play! provides an optional database evolution mechanism that gets triggered when this folder evolutions exists</a:t>
            </a:r>
          </a:p>
          <a:p>
            <a:pPr marL="628650" lvl="1" indent="-17145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It will use each subfolder as a data source and attempt to apply evolutions to that data source</a:t>
            </a:r>
          </a:p>
          <a:p>
            <a:pPr marL="628650" lvl="1" indent="-17145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Default is the name</a:t>
            </a:r>
            <a:r>
              <a:rPr lang="en-US" baseline="0" dirty="0" smtClean="0">
                <a:sym typeface="Wingdings" panose="05000000000000000000" pitchFamily="2" charset="2"/>
              </a:rPr>
              <a:t> of our H2 database</a:t>
            </a:r>
          </a:p>
          <a:p>
            <a:pPr marL="628650" lvl="1" indent="-171450">
              <a:buFontTx/>
              <a:buChar char="-"/>
            </a:pPr>
            <a:r>
              <a:rPr lang="en-US" b="1" dirty="0" smtClean="0">
                <a:sym typeface="Wingdings" panose="05000000000000000000" pitchFamily="2" charset="2"/>
              </a:rPr>
              <a:t>Evolutions are generic strategies for handling evolving schemas </a:t>
            </a:r>
            <a:r>
              <a:rPr lang="en-US" b="0" dirty="0" smtClean="0">
                <a:sym typeface="Wingdings" panose="05000000000000000000" pitchFamily="2" charset="2"/>
              </a:rPr>
              <a:t> any schema changes to be made should be done in a new evolution file using the next number in the sequence as a file name</a:t>
            </a:r>
          </a:p>
          <a:p>
            <a:pPr marL="457200" lvl="1" indent="0">
              <a:buFontTx/>
              <a:buNone/>
            </a:pPr>
            <a:r>
              <a:rPr lang="en-US" b="0" dirty="0" smtClean="0">
                <a:sym typeface="Wingdings" panose="05000000000000000000" pitchFamily="2" charset="2"/>
              </a:rPr>
              <a:t>AND if u delete the folder evolutions/default what </a:t>
            </a:r>
            <a:r>
              <a:rPr lang="en-US" b="0" dirty="0" err="1" smtClean="0">
                <a:sym typeface="Wingdings" panose="05000000000000000000" pitchFamily="2" charset="2"/>
              </a:rPr>
              <a:t>Ebean</a:t>
            </a:r>
            <a:r>
              <a:rPr lang="en-US" b="0" dirty="0" smtClean="0">
                <a:sym typeface="Wingdings" panose="05000000000000000000" pitchFamily="2" charset="2"/>
              </a:rPr>
              <a:t> does when it is ran, if none exists, is generate a schema evolution based on the current domain 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0033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Finder is a convenient wrapper around </a:t>
            </a:r>
            <a:r>
              <a:rPr lang="en-US" dirty="0" err="1" smtClean="0"/>
              <a:t>Ebean's</a:t>
            </a:r>
            <a:r>
              <a:rPr lang="en-US" dirty="0" smtClean="0"/>
              <a:t> query interface and lets you build structured queries for accessing entities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 common implementation pattern is to declare a Finder as a static property on the entity it is related to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 type signature of Finder takes an id type and an entity type. In our case, the id type is Long and the entity it's going to return is a </a:t>
            </a:r>
            <a:r>
              <a:rPr lang="en-US" dirty="0" smtClean="0"/>
              <a:t>Swimmer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 find property we just created then gives us access to a query mechanism for building dynamic queries against our domain model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It also provides a number of convenience methods that we can use to avoid having to build up common queries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338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1" dirty="0" smtClean="0"/>
              <a:t>Guillaume Bort</a:t>
            </a:r>
            <a:r>
              <a:rPr lang="en-IE" sz="1200" b="1" dirty="0" smtClean="0"/>
              <a:t> </a:t>
            </a:r>
            <a:r>
              <a:rPr lang="en-IE" sz="1200" dirty="0" smtClean="0"/>
              <a:t>also</a:t>
            </a:r>
            <a:r>
              <a:rPr lang="en-IE" sz="1200" baseline="0" dirty="0" smtClean="0"/>
              <a:t> known for being involved in development of Groovy.</a:t>
            </a:r>
            <a:endParaRPr lang="en-IE" b="1" dirty="0" smtClean="0"/>
          </a:p>
          <a:p>
            <a:endParaRPr lang="en-IE" b="1" dirty="0" smtClean="0"/>
          </a:p>
          <a:p>
            <a:r>
              <a:rPr lang="en-IE" b="1" dirty="0" err="1" smtClean="0"/>
              <a:t>OAuth</a:t>
            </a:r>
            <a:r>
              <a:rPr lang="en-IE" dirty="0" smtClean="0"/>
              <a:t> – open standard to authorisation</a:t>
            </a:r>
            <a:r>
              <a:rPr lang="en-IE" baseline="0" dirty="0" smtClean="0"/>
              <a:t> </a:t>
            </a:r>
            <a:r>
              <a:rPr lang="en-IE" baseline="0" dirty="0" smtClean="0">
                <a:sym typeface="Wingdings" panose="05000000000000000000" pitchFamily="2" charset="2"/>
              </a:rPr>
              <a:t> allows users share private resources (</a:t>
            </a:r>
            <a:r>
              <a:rPr lang="en-IE" baseline="0" dirty="0" err="1" smtClean="0">
                <a:sym typeface="Wingdings" panose="05000000000000000000" pitchFamily="2" charset="2"/>
              </a:rPr>
              <a:t>f.ex</a:t>
            </a:r>
            <a:r>
              <a:rPr lang="en-IE" baseline="0" dirty="0" smtClean="0">
                <a:sym typeface="Wingdings" panose="05000000000000000000" pitchFamily="2" charset="2"/>
              </a:rPr>
              <a:t>. photos, films, contacts) stored on one website with another website without the need to provide credentials.</a:t>
            </a:r>
          </a:p>
          <a:p>
            <a:r>
              <a:rPr lang="pl-PL" b="1" dirty="0" smtClean="0"/>
              <a:t>HTTPS</a:t>
            </a:r>
            <a:r>
              <a:rPr lang="en-IE" b="1" dirty="0" smtClean="0"/>
              <a:t> –</a:t>
            </a:r>
            <a:r>
              <a:rPr lang="en-IE" b="0" dirty="0" smtClean="0"/>
              <a:t> a communication protocol for secure communication over computer</a:t>
            </a:r>
            <a:r>
              <a:rPr lang="en-IE" b="0" baseline="0" dirty="0" smtClean="0"/>
              <a:t> </a:t>
            </a:r>
            <a:r>
              <a:rPr lang="en-IE" b="0" dirty="0" smtClean="0"/>
              <a:t>network. </a:t>
            </a:r>
            <a:r>
              <a:rPr lang="en-US" dirty="0" smtClean="0"/>
              <a:t>The main motivation for HTTPS is to prevent </a:t>
            </a:r>
            <a:r>
              <a:rPr lang="en-US" dirty="0" smtClean="0">
                <a:hlinkClick r:id="rId3" tooltip="Wiretapping"/>
              </a:rPr>
              <a:t>wiretapping</a:t>
            </a:r>
            <a:r>
              <a:rPr lang="en-US" dirty="0" smtClean="0"/>
              <a:t> and </a:t>
            </a:r>
            <a:r>
              <a:rPr lang="en-US" dirty="0" smtClean="0">
                <a:hlinkClick r:id="rId4" tooltip="Man-in-the-middle attack"/>
              </a:rPr>
              <a:t>man-in-the-middle attacks</a:t>
            </a:r>
            <a:r>
              <a:rPr lang="en-US" dirty="0" smtClean="0"/>
              <a:t>.</a:t>
            </a:r>
          </a:p>
          <a:p>
            <a:endParaRPr lang="en-US" b="0" baseline="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IE" b="1" dirty="0" err="1" smtClean="0"/>
              <a:t>Typesafe</a:t>
            </a:r>
            <a:r>
              <a:rPr lang="en-IE" dirty="0" smtClean="0"/>
              <a:t> – company founded by Martin </a:t>
            </a:r>
            <a:r>
              <a:rPr lang="en-IE" dirty="0" err="1" smtClean="0"/>
              <a:t>Odersky</a:t>
            </a:r>
            <a:r>
              <a:rPr lang="en-IE" dirty="0" smtClean="0"/>
              <a:t> (creator of Scala)</a:t>
            </a:r>
          </a:p>
          <a:p>
            <a:pPr marL="171450" indent="-171450">
              <a:buFontTx/>
              <a:buChar char="-"/>
            </a:pPr>
            <a:r>
              <a:rPr lang="en-IE" dirty="0" err="1" smtClean="0"/>
              <a:t>Typesafe</a:t>
            </a:r>
            <a:r>
              <a:rPr lang="en-IE" dirty="0" smtClean="0"/>
              <a:t> </a:t>
            </a:r>
            <a:r>
              <a:rPr lang="en-IE" b="1" dirty="0" smtClean="0"/>
              <a:t>stack </a:t>
            </a:r>
            <a:r>
              <a:rPr lang="en-IE" b="0" dirty="0" smtClean="0">
                <a:sym typeface="Wingdings" panose="05000000000000000000" pitchFamily="2" charset="2"/>
              </a:rPr>
              <a:t></a:t>
            </a:r>
            <a:endParaRPr lang="en-IE" dirty="0" smtClean="0"/>
          </a:p>
          <a:p>
            <a:pPr marL="1085850" lvl="2" indent="-171450">
              <a:buFontTx/>
              <a:buChar char="-"/>
            </a:pPr>
            <a:r>
              <a:rPr lang="en-IE" dirty="0" smtClean="0"/>
              <a:t>solution</a:t>
            </a:r>
            <a:r>
              <a:rPr lang="en-IE" baseline="0" dirty="0" smtClean="0"/>
              <a:t> stack – a set of software subsystems </a:t>
            </a:r>
            <a:r>
              <a:rPr lang="en-US" dirty="0" smtClean="0"/>
              <a:t>or components needed to create a complete </a:t>
            </a:r>
            <a:r>
              <a:rPr lang="en-US" dirty="0" smtClean="0">
                <a:hlinkClick r:id="rId5" tooltip="Computing platform"/>
              </a:rPr>
              <a:t>platform</a:t>
            </a:r>
            <a:r>
              <a:rPr lang="en-US" dirty="0" smtClean="0"/>
              <a:t> such that no additional software is needed to support applications</a:t>
            </a:r>
          </a:p>
          <a:p>
            <a:endParaRPr lang="en-IE" b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2292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The creators of Play! Believe that…</a:t>
            </a:r>
          </a:p>
          <a:p>
            <a:endParaRPr lang="en-IE" dirty="0" smtClean="0"/>
          </a:p>
          <a:p>
            <a:r>
              <a:rPr lang="en-IE" dirty="0" smtClean="0"/>
              <a:t>-  </a:t>
            </a:r>
            <a:r>
              <a:rPr lang="en-IE" b="1" dirty="0" smtClean="0"/>
              <a:t>scaling horizontally  </a:t>
            </a:r>
            <a:r>
              <a:rPr lang="en-IE" b="1" dirty="0" smtClean="0">
                <a:sym typeface="Wingdings" panose="05000000000000000000" pitchFamily="2" charset="2"/>
              </a:rPr>
              <a:t> </a:t>
            </a:r>
            <a:endParaRPr lang="en-IE" dirty="0" smtClean="0"/>
          </a:p>
          <a:p>
            <a:pPr marL="171450" indent="-171450">
              <a:buFontTx/>
              <a:buChar char="-"/>
            </a:pPr>
            <a:r>
              <a:rPr lang="en-IE" b="1" dirty="0" smtClean="0"/>
              <a:t>self managed and self hosted </a:t>
            </a:r>
            <a:r>
              <a:rPr lang="en-IE" dirty="0" smtClean="0">
                <a:sym typeface="Wingdings" panose="05000000000000000000" pitchFamily="2" charset="2"/>
              </a:rPr>
              <a:t> t</a:t>
            </a:r>
            <a:r>
              <a:rPr lang="en-IE" dirty="0" smtClean="0"/>
              <a:t>hey provide</a:t>
            </a:r>
            <a:r>
              <a:rPr lang="en-IE" baseline="0" dirty="0" smtClean="0"/>
              <a:t> their own small server that can accommodate single application</a:t>
            </a:r>
          </a:p>
          <a:p>
            <a:pPr marL="171450" indent="-171450">
              <a:buFontTx/>
              <a:buChar char="-"/>
            </a:pPr>
            <a:r>
              <a:rPr lang="en-IE" b="1" baseline="0" dirty="0" smtClean="0"/>
              <a:t>stateless</a:t>
            </a:r>
            <a:r>
              <a:rPr lang="en-IE" baseline="0" dirty="0" smtClean="0"/>
              <a:t> </a:t>
            </a:r>
            <a:r>
              <a:rPr lang="en-IE" baseline="0" dirty="0" smtClean="0">
                <a:sym typeface="Wingdings" panose="05000000000000000000" pitchFamily="2" charset="2"/>
              </a:rPr>
              <a:t></a:t>
            </a:r>
          </a:p>
          <a:p>
            <a:pPr marL="171450" indent="-171450">
              <a:buFontTx/>
              <a:buChar char="-"/>
            </a:pPr>
            <a:r>
              <a:rPr lang="en-IE" b="1" baseline="0" dirty="0" smtClean="0">
                <a:sym typeface="Wingdings" panose="05000000000000000000" pitchFamily="2" charset="2"/>
              </a:rPr>
              <a:t>concurrency</a:t>
            </a:r>
            <a:r>
              <a:rPr lang="en-IE" baseline="0" dirty="0" smtClean="0">
                <a:sym typeface="Wingdings" panose="05000000000000000000" pitchFamily="2" charset="2"/>
              </a:rPr>
              <a:t> </a:t>
            </a:r>
          </a:p>
          <a:p>
            <a:pPr marL="171450" indent="-171450">
              <a:buFontTx/>
              <a:buChar char="-"/>
            </a:pPr>
            <a:endParaRPr lang="en-IE" baseline="0" dirty="0" smtClean="0"/>
          </a:p>
          <a:p>
            <a:pPr marL="171450" indent="-171450">
              <a:buFontTx/>
              <a:buChar char="-"/>
            </a:pPr>
            <a:endParaRPr lang="en-IE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7159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 smtClean="0"/>
              <a:t>Play! consists of many common libraries and technologies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dirty="0" smtClean="0"/>
              <a:t>Play executable and Play framework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dirty="0" smtClean="0"/>
              <a:t>Play executable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baseline="0" dirty="0" smtClean="0"/>
              <a:t>is a command line tool (u can create, run, test apps and also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apps for deployment as standalone executable jars)</a:t>
            </a:r>
            <a:endParaRPr lang="en-IE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baseline="0" dirty="0" smtClean="0"/>
              <a:t>consists of a few JVM-based tools and SBT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a range of technologies under the hood. Play! is self-hosted; this means rather than having to deploy a web container, it will run its own dedicated HTTP server per application. It will use Netty to do so.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 err="1" smtClean="0"/>
              <a:t>Netty</a:t>
            </a:r>
            <a:r>
              <a:rPr lang="en-US" dirty="0" smtClean="0"/>
              <a:t> is a </a:t>
            </a:r>
            <a:r>
              <a:rPr lang="en-US" dirty="0" smtClean="0">
                <a:hlinkClick r:id="rId3" tooltip="Non-blocking I/O"/>
              </a:rPr>
              <a:t>non-blocking I/O</a:t>
            </a:r>
            <a:r>
              <a:rPr lang="en-US" dirty="0" smtClean="0"/>
              <a:t> (NIO) client-server </a:t>
            </a:r>
            <a:r>
              <a:rPr lang="en-US" dirty="0" smtClean="0">
                <a:hlinkClick r:id="rId4" tooltip="Software framework"/>
              </a:rPr>
              <a:t>framework</a:t>
            </a:r>
            <a:r>
              <a:rPr lang="en-US" dirty="0" smtClean="0"/>
              <a:t> for the development of </a:t>
            </a:r>
            <a:r>
              <a:rPr lang="en-US" dirty="0" smtClean="0">
                <a:hlinkClick r:id="rId5" tooltip="Java (software platform)"/>
              </a:rPr>
              <a:t>Java</a:t>
            </a:r>
            <a:r>
              <a:rPr lang="en-US" dirty="0" smtClean="0"/>
              <a:t> network applications such as protocol servers and clients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core of Play! code is built on top of </a:t>
            </a:r>
            <a:r>
              <a:rPr lang="en-IE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toolkit for creating concurrent applications on the JVM. </a:t>
            </a:r>
            <a:r>
              <a:rPr lang="en-I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 to create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actors that send messages.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 in Play! is provided by </a:t>
            </a:r>
            <a:r>
              <a:rPr lang="en-IE" sz="1200" b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Logback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popular Java-based logging framework.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sz="120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b="1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Scala based and they get compiled -&gt; this gives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safety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ompile-time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checking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syntax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sz="120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Play! supports </a:t>
            </a:r>
            <a:r>
              <a:rPr lang="en-IE" sz="120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cient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-side technologies such as </a:t>
            </a:r>
            <a:r>
              <a:rPr lang="en-IE" sz="120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CoffeeScript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LESS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Play! Supports server-side technologies such as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Server-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</a:t>
            </a:r>
            <a:endParaRPr lang="en-I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b="1" dirty="0" smtClean="0"/>
              <a:t>JDBC</a:t>
            </a:r>
            <a:r>
              <a:rPr lang="pl-PL" dirty="0" smtClean="0"/>
              <a:t> </a:t>
            </a:r>
            <a:r>
              <a:rPr lang="pl-PL" i="1" dirty="0" smtClean="0"/>
              <a:t>Java </a:t>
            </a:r>
            <a:r>
              <a:rPr lang="pl-PL" i="1" dirty="0" err="1" smtClean="0"/>
              <a:t>DataBase</a:t>
            </a:r>
            <a:r>
              <a:rPr lang="pl-PL" i="1" dirty="0" smtClean="0"/>
              <a:t> Connectivity</a:t>
            </a:r>
            <a:r>
              <a:rPr lang="pl-PL" dirty="0" smtClean="0"/>
              <a:t> - łącze do baz danych w języku Java</a:t>
            </a:r>
            <a:r>
              <a:rPr lang="en-IE" dirty="0" smtClean="0"/>
              <a:t> </a:t>
            </a:r>
            <a:r>
              <a:rPr lang="en-IE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This technology is an </a:t>
            </a:r>
            <a:r>
              <a:rPr lang="en-US" dirty="0" smtClean="0">
                <a:hlinkClick r:id="rId6" tooltip="Application programming interface"/>
              </a:rPr>
              <a:t>API</a:t>
            </a:r>
            <a:r>
              <a:rPr lang="en-US" dirty="0" smtClean="0"/>
              <a:t> for the </a:t>
            </a:r>
            <a:r>
              <a:rPr lang="en-US" dirty="0" smtClean="0">
                <a:hlinkClick r:id="rId7" tooltip="Java (programming language)"/>
              </a:rPr>
              <a:t>Java programming language</a:t>
            </a:r>
            <a:r>
              <a:rPr lang="en-US" dirty="0" smtClean="0"/>
              <a:t> that defines how a client may access a </a:t>
            </a:r>
            <a:r>
              <a:rPr lang="en-US" dirty="0" smtClean="0">
                <a:hlinkClick r:id="rId8" tooltip="Database"/>
              </a:rPr>
              <a:t>database</a:t>
            </a:r>
            <a:r>
              <a:rPr lang="en-US" dirty="0" smtClean="0"/>
              <a:t>. It provides methods for querying and updating data in a database.</a:t>
            </a:r>
            <a:endParaRPr lang="en-IE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 – official ORM for Java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 and Selenium -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obligation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technologies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They're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provided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completeness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IE" sz="120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l-PL" dirty="0" smtClean="0"/>
          </a:p>
          <a:p>
            <a:pPr marL="171450" indent="-171450">
              <a:buFontTx/>
              <a:buChar char="-"/>
            </a:pPr>
            <a:endParaRPr lang="en-IE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8843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Klout</a:t>
            </a:r>
            <a:r>
              <a:rPr lang="en-US" dirty="0" smtClean="0"/>
              <a:t> is a website and mobile app that uses </a:t>
            </a:r>
            <a:r>
              <a:rPr lang="en-US" dirty="0" smtClean="0">
                <a:hlinkClick r:id="rId3" tooltip="Social media"/>
              </a:rPr>
              <a:t>social media</a:t>
            </a:r>
            <a:r>
              <a:rPr lang="en-US" dirty="0" smtClean="0"/>
              <a:t> </a:t>
            </a:r>
            <a:r>
              <a:rPr lang="en-US" dirty="0" smtClean="0">
                <a:hlinkClick r:id="rId4" tooltip="Analytics"/>
              </a:rPr>
              <a:t>analytics</a:t>
            </a:r>
            <a:r>
              <a:rPr lang="en-US" dirty="0" smtClean="0"/>
              <a:t> to rank its users according to online social influence via the "</a:t>
            </a:r>
            <a:r>
              <a:rPr lang="en-US" dirty="0" err="1" smtClean="0"/>
              <a:t>Klout</a:t>
            </a:r>
            <a:r>
              <a:rPr lang="en-US" dirty="0" smtClean="0"/>
              <a:t> Score", which is a numerical value between 1 and 100. In determining the user score, </a:t>
            </a:r>
            <a:r>
              <a:rPr lang="en-US" dirty="0" err="1" smtClean="0"/>
              <a:t>Klout</a:t>
            </a:r>
            <a:r>
              <a:rPr lang="en-US" dirty="0" smtClean="0"/>
              <a:t> measures the size of a user's social media network and correlates the content created to measure how other users interact with that content.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4226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b="1" dirty="0" smtClean="0"/>
              <a:t>Binaries</a:t>
            </a:r>
            <a:r>
              <a:rPr lang="en-IE" dirty="0" smtClean="0"/>
              <a:t> </a:t>
            </a:r>
            <a:r>
              <a:rPr lang="en-IE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When downloading, a completely functional program without any installer is also often called a program binary, or binaries (as opposed to the </a:t>
            </a:r>
            <a:r>
              <a:rPr lang="en-US" dirty="0" smtClean="0">
                <a:hlinkClick r:id="rId3" tooltip="Source code"/>
              </a:rPr>
              <a:t>source code</a:t>
            </a:r>
            <a:r>
              <a:rPr lang="en-US" dirty="0" smtClean="0"/>
              <a:t>).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External links</a:t>
            </a:r>
            <a:r>
              <a:rPr lang="en-US" dirty="0" smtClean="0"/>
              <a:t>: twitter,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stackoverflow</a:t>
            </a:r>
            <a:r>
              <a:rPr lang="en-US" dirty="0" smtClean="0"/>
              <a:t>…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8329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baseline="0" dirty="0" smtClean="0"/>
              <a:t>command: </a:t>
            </a:r>
            <a:r>
              <a:rPr lang="en-IE" b="1" dirty="0" smtClean="0"/>
              <a:t>play</a:t>
            </a:r>
            <a:r>
              <a:rPr lang="en-IE" b="1" baseline="0" dirty="0" smtClean="0"/>
              <a:t> new</a:t>
            </a:r>
            <a:r>
              <a:rPr lang="en-IE" baseline="0" dirty="0" smtClean="0"/>
              <a:t> </a:t>
            </a:r>
            <a:r>
              <a:rPr lang="en-IE" baseline="0" dirty="0" err="1" smtClean="0"/>
              <a:t>SwimClubManager</a:t>
            </a:r>
            <a:r>
              <a:rPr lang="en-IE" baseline="0" dirty="0" smtClean="0"/>
              <a:t> </a:t>
            </a:r>
            <a:r>
              <a:rPr lang="en-IE" baseline="0" dirty="0" smtClean="0">
                <a:sym typeface="Wingdings" panose="05000000000000000000" pitchFamily="2" charset="2"/>
              </a:rPr>
              <a:t> creates new app</a:t>
            </a:r>
          </a:p>
          <a:p>
            <a:pPr marL="171450" indent="-171450">
              <a:buFontTx/>
              <a:buChar char="-"/>
            </a:pPr>
            <a:r>
              <a:rPr lang="en-IE" baseline="0" dirty="0" smtClean="0">
                <a:sym typeface="Wingdings" panose="05000000000000000000" pitchFamily="2" charset="2"/>
              </a:rPr>
              <a:t>Choose template:</a:t>
            </a:r>
          </a:p>
          <a:p>
            <a:pPr marL="0" indent="0">
              <a:buFontTx/>
              <a:buNone/>
            </a:pPr>
            <a:r>
              <a:rPr lang="en-IE" baseline="0" dirty="0" smtClean="0">
                <a:sym typeface="Wingdings" panose="05000000000000000000" pitchFamily="2" charset="2"/>
              </a:rPr>
              <a:t>	1 – Scala</a:t>
            </a:r>
          </a:p>
          <a:p>
            <a:pPr marL="0" indent="0">
              <a:buFontTx/>
              <a:buNone/>
            </a:pPr>
            <a:r>
              <a:rPr lang="en-IE" baseline="0" dirty="0" smtClean="0">
                <a:sym typeface="Wingdings" panose="05000000000000000000" pitchFamily="2" charset="2"/>
              </a:rPr>
              <a:t>	2 – </a:t>
            </a:r>
            <a:r>
              <a:rPr lang="en-IE" b="1" baseline="0" dirty="0" smtClean="0">
                <a:sym typeface="Wingdings" panose="05000000000000000000" pitchFamily="2" charset="2"/>
              </a:rPr>
              <a:t>Java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6555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 smtClean="0"/>
              <a:t>Hot deployment </a:t>
            </a:r>
            <a:r>
              <a:rPr lang="en-IE" dirty="0" smtClean="0">
                <a:sym typeface="Wingdings" panose="05000000000000000000" pitchFamily="2" charset="2"/>
              </a:rPr>
              <a:t> you refresh the page in your web browser and changes are applied,</a:t>
            </a:r>
            <a:r>
              <a:rPr lang="en-IE" baseline="0" dirty="0" smtClean="0">
                <a:sym typeface="Wingdings" panose="05000000000000000000" pitchFamily="2" charset="2"/>
              </a:rPr>
              <a:t> you don’t have to stop the run of the application and compile it again every time you make a change + descriptive error handling</a:t>
            </a:r>
          </a:p>
          <a:p>
            <a:r>
              <a:rPr lang="en-IE" b="1" baseline="0" dirty="0" smtClean="0">
                <a:sym typeface="Wingdings" panose="05000000000000000000" pitchFamily="2" charset="2"/>
              </a:rPr>
              <a:t>play compile</a:t>
            </a:r>
            <a:r>
              <a:rPr lang="en-IE" baseline="0" dirty="0" smtClean="0">
                <a:sym typeface="Wingdings" panose="05000000000000000000" pitchFamily="2" charset="2"/>
              </a:rPr>
              <a:t> command allows to just compile the code.</a:t>
            </a:r>
          </a:p>
          <a:p>
            <a:r>
              <a:rPr lang="en-IE" b="1" baseline="0" dirty="0" smtClean="0">
                <a:sym typeface="Wingdings" panose="05000000000000000000" pitchFamily="2" charset="2"/>
              </a:rPr>
              <a:t>play test </a:t>
            </a:r>
            <a:r>
              <a:rPr lang="en-IE" baseline="0" dirty="0" smtClean="0">
                <a:sym typeface="Wingdings" panose="05000000000000000000" pitchFamily="2" charset="2"/>
              </a:rPr>
              <a:t>will test your application  the template comes with 2 tests – a unit test and an integration test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="1" baseline="0" dirty="0" smtClean="0">
                <a:sym typeface="Wingdings" panose="05000000000000000000" pitchFamily="2" charset="2"/>
              </a:rPr>
              <a:t>play eclipse/idea </a:t>
            </a:r>
            <a:r>
              <a:rPr lang="en-IE" baseline="0" dirty="0" smtClean="0">
                <a:sym typeface="Wingdings" panose="05000000000000000000" pitchFamily="2" charset="2"/>
              </a:rPr>
              <a:t> </a:t>
            </a:r>
            <a:r>
              <a:rPr lang="en-IE" dirty="0" smtClean="0"/>
              <a:t>Created the necessary files to open, run and</a:t>
            </a:r>
            <a:r>
              <a:rPr lang="en-IE" baseline="0" dirty="0" smtClean="0"/>
              <a:t> edit a Play application</a:t>
            </a:r>
            <a:endParaRPr lang="pl-PL" dirty="0" smtClean="0"/>
          </a:p>
          <a:p>
            <a:endParaRPr lang="en-IE" dirty="0" smtClean="0">
              <a:sym typeface="Wingdings" panose="05000000000000000000" pitchFamily="2" charset="2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5205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 smtClean="0"/>
              <a:t>app</a:t>
            </a:r>
            <a:r>
              <a:rPr lang="en-IE" dirty="0" smtClean="0"/>
              <a:t> folder</a:t>
            </a:r>
          </a:p>
          <a:p>
            <a:r>
              <a:rPr lang="en-IE" dirty="0" smtClean="0"/>
              <a:t>	-</a:t>
            </a:r>
            <a:r>
              <a:rPr lang="en-IE" baseline="0" dirty="0" smtClean="0"/>
              <a:t> primary location to store the application source code</a:t>
            </a:r>
          </a:p>
          <a:p>
            <a:r>
              <a:rPr lang="en-IE" baseline="0" dirty="0" smtClean="0"/>
              <a:t>	- 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controllers, views, and model code</a:t>
            </a:r>
          </a:p>
          <a:p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is convention and u can break out of this convention but it may need some configuration changes</a:t>
            </a:r>
          </a:p>
          <a:p>
            <a:r>
              <a:rPr lang="en-IE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</a:t>
            </a:r>
            <a:r>
              <a:rPr lang="en-IE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folder</a:t>
            </a:r>
          </a:p>
          <a:p>
            <a:r>
              <a:rPr lang="en-I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holds non-source files that relate to the configuration of the application</a:t>
            </a:r>
          </a:p>
          <a:p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 includes </a:t>
            </a:r>
            <a:r>
              <a:rPr lang="en-IE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application.conf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file, the default and primary source for configuration data in the application</a:t>
            </a:r>
          </a:p>
          <a:p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also contains routes file, which is the central definition of all routes or endpoints of the application and their respected parameters</a:t>
            </a:r>
          </a:p>
          <a:p>
            <a:r>
              <a:rPr lang="en-IE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</a:t>
            </a:r>
          </a:p>
          <a:p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 files that are used to define the project and configuration necessary to build and run the application</a:t>
            </a:r>
          </a:p>
          <a:p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build file is actually a Scala file,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cos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underlying build system is SBT; the Simple Build Tool, which uses Scala and a Scala-like DSL for 	build definitions</a:t>
            </a:r>
          </a:p>
          <a:p>
            <a:r>
              <a:rPr lang="en-IE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</a:t>
            </a:r>
          </a:p>
          <a:p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holds all the static assets that your application will want to serve, such as images, </a:t>
            </a:r>
            <a:r>
              <a:rPr lang="en-IE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javascripts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CSS</a:t>
            </a:r>
          </a:p>
          <a:p>
            <a:r>
              <a:rPr lang="en-IE" sz="1200" b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default place to create any tests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can be </a:t>
            </a:r>
            <a:r>
              <a:rPr lang="en-IE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Ats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UTs…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</a:t>
            </a:r>
            <a:r>
              <a:rPr lang="en-IE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E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include any test-specific resources you may need as well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6E017-2961-4FC6-B7B9-AC52108EDB4A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4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022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897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835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922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777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524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436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61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092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391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4398-2CB8-4999-B734-D40856CB42BC}" type="datetimeFigureOut">
              <a:rPr lang="pl-PL" smtClean="0"/>
              <a:t>2014-11-18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302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84398-2CB8-4999-B734-D40856CB42BC}" type="datetimeFigureOut">
              <a:rPr lang="pl-PL" smtClean="0"/>
              <a:t>2014-11-18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2C1B-B9D4-4AC3-9CA2-736E15020F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54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	 			- </a:t>
            </a:r>
            <a:r>
              <a:rPr lang="pl-PL" dirty="0" err="1" smtClean="0"/>
              <a:t>take</a:t>
            </a:r>
            <a:r>
              <a:rPr lang="pl-PL" dirty="0" smtClean="0"/>
              <a:t> 2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l-PL" dirty="0" smtClean="0"/>
          </a:p>
          <a:p>
            <a:r>
              <a:rPr lang="pl-PL" dirty="0" err="1" smtClean="0"/>
              <a:t>History</a:t>
            </a:r>
            <a:endParaRPr lang="en-IE" dirty="0" smtClean="0"/>
          </a:p>
          <a:p>
            <a:r>
              <a:rPr lang="en-IE" dirty="0" smtClean="0"/>
              <a:t>Technologies</a:t>
            </a:r>
            <a:endParaRPr lang="en-IE" dirty="0" smtClean="0"/>
          </a:p>
          <a:p>
            <a:r>
              <a:rPr lang="en-IE" dirty="0" smtClean="0"/>
              <a:t>Who is using it</a:t>
            </a:r>
            <a:r>
              <a:rPr lang="en-IE" dirty="0" smtClean="0"/>
              <a:t>?</a:t>
            </a:r>
          </a:p>
          <a:p>
            <a:r>
              <a:rPr lang="en-IE" dirty="0" smtClean="0"/>
              <a:t>How to create a new Play! App</a:t>
            </a:r>
          </a:p>
          <a:p>
            <a:r>
              <a:rPr lang="en-IE" dirty="0" smtClean="0"/>
              <a:t>Typical project structure</a:t>
            </a:r>
          </a:p>
          <a:p>
            <a:r>
              <a:rPr lang="en-IE" dirty="0" smtClean="0"/>
              <a:t>Play! MVC components</a:t>
            </a:r>
          </a:p>
          <a:p>
            <a:r>
              <a:rPr lang="en-IE" dirty="0" smtClean="0"/>
              <a:t>Examples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4" y="188640"/>
            <a:ext cx="1944216" cy="198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12" y="404664"/>
            <a:ext cx="295320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9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		Router mechanics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GET, POST, PUT, DELETE</a:t>
            </a:r>
          </a:p>
          <a:p>
            <a:r>
              <a:rPr lang="en-IE" dirty="0" smtClean="0"/>
              <a:t>www.myapplication.com/customer/1/order/2</a:t>
            </a:r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10" y="1642066"/>
            <a:ext cx="6696744" cy="2614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7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	Routes in Play!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endParaRPr lang="en-IE" dirty="0" smtClean="0"/>
          </a:p>
          <a:p>
            <a:pPr marL="0" lvl="1" indent="0">
              <a:buNone/>
            </a:pPr>
            <a:r>
              <a:rPr lang="en-IE" dirty="0" smtClean="0"/>
              <a:t>“Call the Customers controller list action when a GET request is made to the /customers route”</a:t>
            </a:r>
          </a:p>
          <a:p>
            <a:r>
              <a:rPr lang="en-IE" dirty="0"/>
              <a:t>t</a:t>
            </a:r>
            <a:r>
              <a:rPr lang="en-IE" dirty="0" smtClean="0"/>
              <a:t>oken</a:t>
            </a:r>
          </a:p>
          <a:p>
            <a:endParaRPr lang="en-IE" dirty="0"/>
          </a:p>
          <a:p>
            <a:r>
              <a:rPr lang="en-IE" dirty="0" err="1"/>
              <a:t>c</a:t>
            </a:r>
            <a:r>
              <a:rPr lang="en-IE" dirty="0" err="1" smtClean="0"/>
              <a:t>lobbing</a:t>
            </a:r>
            <a:endParaRPr lang="en-IE" dirty="0" smtClean="0"/>
          </a:p>
          <a:p>
            <a:r>
              <a:rPr lang="en-IE" dirty="0" smtClean="0"/>
              <a:t>regular expressions				</a:t>
            </a:r>
          </a:p>
          <a:p>
            <a:pPr marL="457200" lvl="1" indent="0">
              <a:buNone/>
            </a:pPr>
            <a:endParaRPr lang="en-IE" dirty="0" smtClean="0"/>
          </a:p>
          <a:p>
            <a:pPr marL="457200" lvl="1" indent="0">
              <a:buNone/>
            </a:pPr>
            <a:endParaRPr lang="en-I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382" y="1381798"/>
            <a:ext cx="5040560" cy="135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878" y="3740389"/>
            <a:ext cx="2093778" cy="88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9" y="3809875"/>
            <a:ext cx="1040318" cy="9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905" y="4491135"/>
            <a:ext cx="1279011" cy="92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752" y="4790610"/>
            <a:ext cx="1625388" cy="7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916" y="5949280"/>
            <a:ext cx="2007492" cy="61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06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	Routing in action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185" y="1562100"/>
            <a:ext cx="64389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66576"/>
            <a:ext cx="3106720" cy="153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527" y="3504142"/>
            <a:ext cx="4605338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44" y="5504803"/>
            <a:ext cx="5262165" cy="98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6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E" dirty="0" smtClean="0"/>
              <a:t>	Controllers and actions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34099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20255"/>
            <a:ext cx="412876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57240"/>
            <a:ext cx="3600400" cy="302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95" y="4365104"/>
            <a:ext cx="37147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74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Views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v</a:t>
            </a:r>
            <a:r>
              <a:rPr lang="en-IE" dirty="0" smtClean="0"/>
              <a:t>iews are Scala:</a:t>
            </a:r>
          </a:p>
          <a:p>
            <a:pPr lvl="1"/>
            <a:r>
              <a:rPr lang="en-IE" dirty="0"/>
              <a:t>y</a:t>
            </a:r>
            <a:r>
              <a:rPr lang="en-IE" dirty="0" smtClean="0"/>
              <a:t>ou can express logic in views</a:t>
            </a:r>
          </a:p>
          <a:p>
            <a:pPr lvl="1"/>
            <a:r>
              <a:rPr lang="en-IE" dirty="0"/>
              <a:t>type safety</a:t>
            </a:r>
          </a:p>
          <a:p>
            <a:pPr lvl="1"/>
            <a:r>
              <a:rPr lang="en-IE" dirty="0"/>
              <a:t>compile time syntax checking</a:t>
            </a:r>
          </a:p>
          <a:p>
            <a:r>
              <a:rPr lang="en-IE" dirty="0"/>
              <a:t>v</a:t>
            </a:r>
            <a:r>
              <a:rPr lang="en-IE" dirty="0" smtClean="0"/>
              <a:t>iews have double extension .scala.html</a:t>
            </a:r>
          </a:p>
          <a:p>
            <a:endParaRPr lang="en-IE" dirty="0"/>
          </a:p>
          <a:p>
            <a:r>
              <a:rPr lang="en-IE" dirty="0" smtClean="0"/>
              <a:t>partial views</a:t>
            </a:r>
          </a:p>
          <a:p>
            <a:pPr marL="0" indent="0">
              <a:buNone/>
            </a:pPr>
            <a:r>
              <a:rPr lang="en-IE" dirty="0" smtClean="0"/>
              <a:t>and layouts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 smtClean="0"/>
          </a:p>
          <a:p>
            <a:pPr lvl="1"/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719684"/>
            <a:ext cx="28956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312" y="4304766"/>
            <a:ext cx="3896072" cy="241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48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		Database access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Ebean</a:t>
            </a:r>
            <a:r>
              <a:rPr lang="en-IE" dirty="0" smtClean="0"/>
              <a:t> ORM</a:t>
            </a:r>
          </a:p>
          <a:p>
            <a:r>
              <a:rPr lang="en-IE" dirty="0" smtClean="0"/>
              <a:t>H2 in-memory database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02170"/>
            <a:ext cx="52197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data:image/jpeg;base64,/9j/4AAQSkZJRgABAQAAAQABAAD/2wCEAAkGBxQSEBQUEhIVFBQVFBAUFBUUFBUQDxQUFRUWFxYVFRYYHCkgGBolGxQUIjIiJSkrLi4vFx8zODMsNygtLisBCgoKDg0OGxAQGDEhHiIuLys3LC83LDEvLywsLzcsNzQsLy43NDcrNywrNC0yLDgsKyw0KyssLDEsLystNyssLP/AABEIAPcAzAMBIgACEQEDEQH/xAAcAAEAAgMBAQEAAAAAAAAAAAAABQYCAwQBBwj/xABKEAABAwICAwkKDAQGAwAAAAABAAIDBBEFIQYSMRMVIkFRYXGRoRYzUlSBkrHR0tMUIzI0QlNyk5SyweNVYnPCBySCorPhRKPw/8QAGgEBAAMBAQEAAAAAAAAAAAAAAAEEBQMCBv/EACcRAQACAgEDAwQDAQAAAAAAAAABAgMRBAUSURMhMUFhofCBsdEi/9oADAMBAAIRAxEAPwD602J8s0w3eRgY6NrWs3MCxja4/KYTe7jxrdvY7xqfri92mHd/qf6kX/DGqRUaOYgd11XyB5bV6zzVFzJ3Pqo5KcxscbRbnG1zdgtfVFwUF33sd41P1xe7Tex3jU/XF7tU7UxQukDS4StZFwi2PWMRq53BgdYROmEG53tlzgm66qqgxOSKVr5XtfqUpidC6GFhLBEZmuBBc2RzxLsJZqkC+1BZ97HeNT9cXu03sd41P1xe7Udg1LOyuqXvZJuMkVKGF8rZBuse6bodQOOprCRnyQB8Wea9iQR29jvGp+uL3ab2O8an64vdqRRBHb2O8an64vdpvY7xqfri92pFEEVoxXOmpYnvN3FjNY5Ak2zOWSlVX9BvmUX2W+hWBAREQaa1xEbyMiGPI6QCo6iwtromOMk9yxhP+Yl2kC/0l34h3mT7D/ylQ2N4ZJU4e2KJwDiKV2q5zmRyNY5j3xPc0Ehr2tLSbHJ2woJDehn1k/4ib2kGEM+sn/ETe0qVDofWxyRSRPii1PhIDGSyFlPFLVwTCKMbn8YwRxPGpZou8AWAC34bgmJXicycQR7lJaIgAske6oN5Iw3Vd3yE8oMZGWesFu3oZ9ZP+Im9pN6GfWT/AIib2lWRo5VEskeGSu+CTwyRTVc0sD5XEOa54MdpGE61wQLC1hxCf0Tw11NSRxPDWubr3DHF8Y1nudZl2t1WZ5NAs0WHEg37zt+sn/ETe0m87frJ/wARN7SkUQR287frJ/xE3tJvO36yf8RN7SkUQVzG2/BWxytfKfjo2kOmke0tdcEFriRydSnqeTWaDyhQOnfzZn9eD0lTVB3tvQEFarKStfVVBpahkTNaIFrmtJLtyZnnG7itx8S1xUOJuvq18LrEtNmxmzgbEG0O0HiVgw7v9T/Ui/4Y1EnRh4sI59QBkgu3XBBcJr2AdaxMrHHjvGOYtDlfRYmCAa+EE7AWxgnMDL4nlcB0kLPezFfHY/Mj9yu2LA5GgjWadbc+N1ow2pMtmXucmvy52DYMhYkFQ3sxXx2PzI/cpvZivjsfmR+5VvRBUN7MV8dj8yP3Kb2Yr47H5kfuVb0QVDezFfHY/Mj9ym9mK+Ox+ZH7lW9EFd0E+ZQ326jb9NlYlX9BvmcX2G+hWBAREQaK/vUn2H/lKp0GCVjYGOdisjW6ke1kNhrAAAfF8pAVwxDvMn2H/lK4zQtmp4WutZvwaTNocLxlrrWPRa6CF7nK7+KS+ZD7taosFrHEhuLSEi9wGwEiznN+r8Jjh5CuqDRMtDBuwOrYd7OeUY3X5eVR8V3z+d2WalsNw10bmkuBDI3xtte5DpC67ufVDPKXIITucrv4pL5kPu07nK7+KS+ZD7tW5EFR7nK7+KS+ZD7tO5yu/ikvmQ+7VuRBUe5yu/ikvmQ+7Tucrv4pL5kPu1bkQfPNIcHqomRumrpJ2btENRzY2gkk2N2sBy6VeqDvbegKF07+bM/rwekqaoO9t6AgiKyongmldHA2VsjmOB3UxuFmNYQRqHweXjWnuhqvER9/+0rLZNVBWu6Gq8RH3/7Sd0NV4iPv/wBpWXVTVQVruhqvER9/+0ndDVeIj7/9pWXVTVQVruhqvER9/wDtLBuk1QXFoomkjaPhGY/9SlMZxHcxqttrkeaOXp5P+lVRUOjkD2nhDPlvc535b8azOX1KnHvFdb8/ZcwcO2Wsz8eEz3Q1XiI+/wD2k7oKrxEff/tKZwyubMzWbkdjm8bXcn/a7NVaNL1vWLVncSqWrNZ1Pyh9E6R0VLGx4s4NaDbMXtnZTKwlkaxpc4hrQLkk2AHOVWqrS8OdqU0Lpjy5hvSABcjpsvSFoRVA4liJz3KJvNlftevO6aqi+cUwLeNzLgAdbh2hBbKmPWY5uzWa4X6RZVySvrIQ1jYInhrWt1g97b2FtmqpbCcZiqReN2Y2tOTx5OTnCkLIKrv5W+KxfeP9he7913ikf3j/AGFaHDI9BXzukztfPJUObzo4s1ia77t/ha43G9bfvrSb38rfFIvvH+wm/lb4rF94/wBhS+jg+IH2pPzFSdlbxX9SkX8xtXvXttNfCq7+VvisX3j/AGE38rfFYvvH+wrVZLLo8qrv5W+KxfeP9hN/K3xWL7x/sK1WSyCkYpNV1TWRvgYxokY8lr3OdweKxaFcaNlmNB5At1l6gIiICIiAiIghcfo4xG94aA8uj4Wdzd7QezJVSsP5T+qtGkOLU0bSyUlxNuAw8PI3FyCNXMDaVV3SumzhonFvK58ru0EBYvUOm35F949R/v8AENDicyuKurblecPoooxeNgaS0AkcfHmumWQNaXONgASSdgA2lU9uO1kIvJScEcgcO0ErmxzSUVMLYYmua97w14NtnEARtBNupbFa1rGojShMzM7lm578SmNyWU0ZyGwuPtei6tdDh7I2hrWhrRxD0k8ZWGD0LYo2sbsaOt3GV3ufZekMTE3kXNNE3iy9CzklXNJKgrmL4KQ7dafgSt4Vm5B3RyHsKndGcbFTHnYSMsHt2dDhzHsWuSRV6pl+CVjJhkx9xIByZa2XUekKBa8cw90rLxuc17b2AcWhw42mx6j61T4G2da1rXFthFsrKRqdMJJCRTQOI8J9/Q3Z1qGqKiqc/XdA3O1wL59NncmSyeodO9e0XpPv+F/icv0omtvhacAoHEiQlwaDdrQ4gOPhEXtb0ntsSqWF6XsuGTNdEdmy8Y7LjqVrikDgC0gg5gg3B6CtDj4a4aRSFTLknJbulkiIu7mIiICIiAiIgIiICrmkmNPa9tPTZzP2kZ6gPoNs+YKbxCqEUT5DsY1zrcthkPKVXtDaM6rqmTOSYuIPI2+duS57AEG/BtGY4QHyWll2lzuE0E+CDt6Tmph70keuaR6DJ0xC4TRQulbIWASNNwRlc8/Ks5HrrpKC+b/I31oOmI5Zc6GJx5FvAWLnoOOWndyhcNQHN2j9QpN71oe9BDSSpJRtmDQ5utmHAcV7cfWt1XTA5tyPJxH1Lvo49Vo5SFAxhw9jRY9Q4LR1L19OzwR2rN71pe9SODEMLY8WtfmP6HaFC0NbJQSbS6BzuE07WnlHIfSrG96j8RhD2kHjFj+h6VAtkErXtDmkFrgCCNhBWaqWgtYRulO85xnWb9kmzh0Xsf8AUrapBERAREQEREBERBXdPJdWjI8J7G+l39qkqVgjijYMtWNg6go/TiDXo3W+i5jvJex7HFdFNU7pBE8fSjb1gZjrug2yPXNI9JHrmc65soEjhsGsdc7Bs6eVSi1xMDWgcgWL3qRk9653vXj3rne9Bk960PesXvWoAu2f9KB496yp6jiPk9SGl5XdQWiSmI2O/RB1vetL3rW960vegze9aZHrBz1ig58JdqYmz+djgefgn2Ar4qHgbN0xIEbI2OJ5uDq+l6viQCIikEREBERAWEsga0ucbAAkk7ABmSVmqxprUOcIqaP5UzgD9kEbea/5SgjZ55sSkLYyY6ZpzOzW5zynm4lZqPDmxwiJlyG3sTmbnO63YdQthjbGwWa0ZnjJ4yecrpe6yCHlo38g6wuamad2YCLcIHPmz/RSs0q5RINdt+VBJPeuHEq9kMUksjtVkbHPedtmtFzlx5BbZHqB0yoXVNBUwx/Lkhe1nEC61wL8VyAPKgqg08r3wGsZhgNGLuF5wKp0Q2yhttlhe1usZrpxvTtzW0Jo6cVHw0P3MOlEBaWhp1TcEX4RBzy1eNQGH/4g08WFtpXNlFZHTim+DGKTdHSNj3MZ6tgDkc8+ZRFRgEkceB0z3yRP1qovdGdWWIyFr7A2IBGtbrQXjBdLJn10dHWUZpZJmPfCWzNqGPDA5zgS0cHJruroWehWn3w19Qx8AgEDddpD90EjA97HuzaLWLO1QODYeaPH4GvlkqRNSzbnJUu3SWJzdclsbsgLhh4thKqbXSQ0UUkbSXVBxXD3WyPx0l4yeYHX6yg+k6A6cOxIzh1PuO4iAj4zdNYSh5B+SLZMB8qtL3qg6A0whxHFWNFmsNAxuVhZscgV2e9QPZHLnJXrnLFAWqol1RkLuOTRyn1LYiCKbQSRWlikIlFy62x3GQOXoO1XLRzGxUx5jVkbYPb/AHDmKglwMm+DVccoya86sg4rG1/0PkQfRERFIIiICIiAqrV54vFf6MJt02ef17FaiqnpC7cq+mmPyXDczyDMi58knYgs+tYLlmkXsr1xTSIMZpVxSyr2aRcrnXUCXE+sAeVaXvXHTzWy4lm96D15F72F+W2a0PcvHOWKDupH8HoJR5C5YZLHpWb3oD3LU5y8Ll4gLxEQEREBRukA+J6HN9BCklGY3d25xD5T3j2R2u7EH0DD3kwxk7SxhPSWhdCwhbZoA4gB1LNSCIiAiIgxcoLSOi3eFzPpbWHkcPXs8qnnBcs8V0FfwLFN2ZucnBnj4JByLgOPp5VtqHEbclqxfAhIQ9h3OUbHjLovb0rgOJ1MI1Z4N1aPptzvz5C3WAoG97rrxc3dHDxwPB6Gn9QvDpFB9S/qb7SDqXpK4jpDD9U/qb7S8OkMP1T+pvrQdq8XCdIIvq39TfWsTj8f1b+pvrQSKXUYcej8B/UPWvDjrPAf2etBJoovfxngP7PWm/jPAf2etBKIovfxngP7PWm/jPAf2etBKIovfxngP7PWjcUe/KKFzj5SOxBIzzBjS5xsB/8AWC1aNUxlnNQ8Wa24jHPsv5M/KV5R4BLK4OqTYDZGD6bZD0q10tKGgAAADIAZADmQdsRW5a42rYpBERAREQF4QvUQanRLU6nXUvLIOB9KORa3Ug5FJ2XmqgiTScyx+Ccyl9RRuNNlbHrxOtq3LhZpu3lFxtHavGS/ZWba3rx8vVa9063pUqeoedrzsvsb6lNYZEXMuc+E4XNrqCpdotmLLc7Hvg7g3hObcuc1u532bCXbL5L5zpXJyWzatM23v7/21+dhpGP/AJiIWL4LzJ8F5lX5NPmj/wAV3llaD6FzVf8AiGwsIbBI0nInWY6w49XMZr6S09sb1tjxG50lcRqNU2Zbg7TYEX8H19XKu6gLZW6zRzOHGCq7BUCSEPAIDhcA2uM7Z2Ujo/DKXl0WrZtg9rnW1gc9lj5Dy+VYPH6jmtyu2Y3E/Txr992pl4mOMHdE+8fXz+/RNik5lmKPmUnqL3VX0DKR7aQcgW5tOuvVSyDS2FbGtWaICIiAiIgIiICIiAiIgIiIIvH8YFMwG2tI8kRsva5G1xPE0DaecDaQqDilbJMbzP3Q7Q35MLfsx7PKbnnU/pzETK1wz1Ijfls5+Z/2hUeeqQdkWKuYHcG5tweQHn5lFTVbjcnacytE9SuGWdccfHx47WtWNTLpfLe8RFp+HRNULhmnWiWdccsy7Oa7YdpVBHTsjdr6zW2Nm3F735VAY/j2vOyWme9jmttrAmN4NydoOxQJcvFRxdPxY8vqxvfv+Vm/KvfH6c60+s6Af4jvkkZTVpBc7KOcAN13cTJGjIOOdnCwOywNr/UGm6/MOHU7nPDm7Iy2Qnk1SCPLcBforR+pL4wSryslUREBERAREQEREBERAREQEREBERBX8Z+cD+kPzlVrF9HIpbubeNx425tPS31WU1pPXtiq4g7Jr43NLj8lrtcal+QG7hfoXk2xB83xDR2dl9XVeOY2PUfWoGqo5m7Yn9V/Qvp1YoSrQfO5I3+C4f6SsNxd4J6irZVqOlQQ7KVx4uvJSFHhAJ4bvIMu1ZR7VJ0yDodC1kDw0ADVOQX1nRTvQXyHE61sbA05ukLWho26pcNZ3QBfy2C+v6Kj4oIJxERAREQEREBERAREQEREBERAREQVbSmjbNLqO+pyO2x1jxcYVKnmqqLL5cQ2B13xAfyvHCZ0G4Fsgr9jJ/zI/o+h+fpHWuObYgo50rjd8uN7OUttIzyW4X+1ck+NwO2SAfaDmfmAU9ieEQvuTG2/K3gHsVardHYuJzx5QR2hBxVOIwnZLH57fWo+Wuj4ntPQdb0LbPgrR9N3lsuZ2HNHGexBqGINByDj0NI/NZZjE5XcGNtjy/Lf1bB2rKKkbfZfpUvSMA2ADoyQctJhJa18sp1n6ptc6xB5SeXm2BfbdFT8UF8qqO9P6F9V0U70EE6iIgIiICIiAiIgIiICIiAiIgIiIKXpvrtnjljPCijcSDfVLXPGsHAcR1RnxWB4rLio8filAaTuch+g82uf5HbH+TPlAVhxn5wP6X95VWxrRiOUEtOoTtFtaM9LeLyIN1YoOsUXUYRVwZRvdqjYGSXaBzMfkPIFGVOIVbflNJ+1F7NkHZVqOlXFLikx2tb5jh/cud1VMeTyMP6lB3x7V3CoawXe4NHPtPQONQDY5XfSd2M9Fiu2jwW5u93TbNx6XFBunr31B1YwWxsLZHE5OdqEEX5BcDLafIvuei3egvkhgayB4aLDVPl6eVfWtFO9BBOoiICIiAiIgIiICIiAiIgIiICIiCv6RcCWOQ/Ic0xOPE1xcCy/MbuF+XV5VyTbFZqmAPaWuAIIIIIuCDtBHGqhXYRPB3l2vHxRyXOrzMeOEBzHWHJZBH1ihKtd1ViBHfIZGc4G6t8mpwutoURVV8fhgfaBj/MAgjatR0q66qsj+sZ57fWuCSdp2OB6DrHsQYx7VJ0yjoY3k8GN5/0Fva6w7VMUWFzv2NDP97/ZB60GyU3AYM3PyA/luNZx5gO0gca+r6LNtEFVNHdESDrOBubXJzcek/psC+g0tOGNACDciIgIiICIiAiIgIiICIiAiIgIiIC8IuiIOWfDo37WhR0+jUTuJEQcb9D4jxIzRCMIiDqh0YibxKRgwyNmxoREHY1oGxeoiAiIgIiICIiAiIg//9k="/>
          <p:cNvSpPr>
            <a:spLocks noChangeAspect="1" noChangeArrowheads="1"/>
          </p:cNvSpPr>
          <p:nvPr/>
        </p:nvSpPr>
        <p:spPr bwMode="auto">
          <a:xfrm>
            <a:off x="155575" y="-1790700"/>
            <a:ext cx="30956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6" name="AutoShape 4" descr="data:image/jpeg;base64,/9j/4AAQSkZJRgABAQAAAQABAAD/2wCEAAkGBxQSEBQUEhIVFBQVFBAUFBUUFBUQDxQUFRUWFxYVFRYYHCkgGBolGxQUIjIiJSkrLi4vFx8zODMsNygtLisBCgoKDg0OGxAQGDEhHiIuLys3LC83LDEvLywsLzcsNzQsLy43NDcrNywrNC0yLDgsKyw0KyssLDEsLystNyssLP/AABEIAPcAzAMBIgACEQEDEQH/xAAcAAEAAgMBAQEAAAAAAAAAAAAABQYCAwQBBwj/xABKEAABAwICAwkKDAQGAwAAAAABAAIDBBEFIQYSMRMVIkFRYXGRoRYzUlSBkrHR0tMUIzI0QlNyk5SyweNVYnPCBySCorPhRKPw/8QAGgEBAAMBAQEAAAAAAAAAAAAAAAEEBQMCBv/EACcRAQACAgEDAwQDAQAAAAAAAAABAgMRBAUSURMhMUFhofCBsdEi/9oADAMBAAIRAxEAPwD602J8s0w3eRgY6NrWs3MCxja4/KYTe7jxrdvY7xqfri92mHd/qf6kX/DGqRUaOYgd11XyB5bV6zzVFzJ3Pqo5KcxscbRbnG1zdgtfVFwUF33sd41P1xe7Tex3jU/XF7tU7UxQukDS4StZFwi2PWMRq53BgdYROmEG53tlzgm66qqgxOSKVr5XtfqUpidC6GFhLBEZmuBBc2RzxLsJZqkC+1BZ97HeNT9cXu03sd41P1xe7Udg1LOyuqXvZJuMkVKGF8rZBuse6bodQOOprCRnyQB8Wea9iQR29jvGp+uL3ab2O8an64vdqRRBHb2O8an64vdpvY7xqfri92pFEEVoxXOmpYnvN3FjNY5Ak2zOWSlVX9BvmUX2W+hWBAREQaa1xEbyMiGPI6QCo6iwtromOMk9yxhP+Yl2kC/0l34h3mT7D/ylQ2N4ZJU4e2KJwDiKV2q5zmRyNY5j3xPc0Ehr2tLSbHJ2woJDehn1k/4ib2kGEM+sn/ETe0qVDofWxyRSRPii1PhIDGSyFlPFLVwTCKMbn8YwRxPGpZou8AWAC34bgmJXicycQR7lJaIgAske6oN5Iw3Vd3yE8oMZGWesFu3oZ9ZP+Im9pN6GfWT/AIib2lWRo5VEskeGSu+CTwyRTVc0sD5XEOa54MdpGE61wQLC1hxCf0Tw11NSRxPDWubr3DHF8Y1nudZl2t1WZ5NAs0WHEg37zt+sn/ETe0m87frJ/wARN7SkUQR287frJ/xE3tJvO36yf8RN7SkUQVzG2/BWxytfKfjo2kOmke0tdcEFriRydSnqeTWaDyhQOnfzZn9eD0lTVB3tvQEFarKStfVVBpahkTNaIFrmtJLtyZnnG7itx8S1xUOJuvq18LrEtNmxmzgbEG0O0HiVgw7v9T/Ui/4Y1EnRh4sI59QBkgu3XBBcJr2AdaxMrHHjvGOYtDlfRYmCAa+EE7AWxgnMDL4nlcB0kLPezFfHY/Mj9yu2LA5GgjWadbc+N1ow2pMtmXucmvy52DYMhYkFQ3sxXx2PzI/cpvZivjsfmR+5VvRBUN7MV8dj8yP3Kb2Yr47H5kfuVb0QVDezFfHY/Mj9ym9mK+Ox+ZH7lW9EFd0E+ZQ326jb9NlYlX9BvmcX2G+hWBAREQaK/vUn2H/lKp0GCVjYGOdisjW6ke1kNhrAAAfF8pAVwxDvMn2H/lK4zQtmp4WutZvwaTNocLxlrrWPRa6CF7nK7+KS+ZD7taosFrHEhuLSEi9wGwEiznN+r8Jjh5CuqDRMtDBuwOrYd7OeUY3X5eVR8V3z+d2WalsNw10bmkuBDI3xtte5DpC67ufVDPKXIITucrv4pL5kPu07nK7+KS+ZD7tW5EFR7nK7+KS+ZD7tO5yu/ikvmQ+7VuRBUe5yu/ikvmQ+7Tucrv4pL5kPu1bkQfPNIcHqomRumrpJ2btENRzY2gkk2N2sBy6VeqDvbegKF07+bM/rwekqaoO9t6AgiKyongmldHA2VsjmOB3UxuFmNYQRqHweXjWnuhqvER9/+0rLZNVBWu6Gq8RH3/7Sd0NV4iPv/wBpWXVTVQVruhqvER9/+0ndDVeIj7/9pWXVTVQVruhqvER9/wDtLBuk1QXFoomkjaPhGY/9SlMZxHcxqttrkeaOXp5P+lVRUOjkD2nhDPlvc535b8azOX1KnHvFdb8/ZcwcO2Wsz8eEz3Q1XiI+/wD2k7oKrxEff/tKZwyubMzWbkdjm8bXcn/a7NVaNL1vWLVncSqWrNZ1Pyh9E6R0VLGx4s4NaDbMXtnZTKwlkaxpc4hrQLkk2AHOVWqrS8OdqU0Lpjy5hvSABcjpsvSFoRVA4liJz3KJvNlftevO6aqi+cUwLeNzLgAdbh2hBbKmPWY5uzWa4X6RZVySvrIQ1jYInhrWt1g97b2FtmqpbCcZiqReN2Y2tOTx5OTnCkLIKrv5W+KxfeP9he7913ikf3j/AGFaHDI9BXzukztfPJUObzo4s1ia77t/ha43G9bfvrSb38rfFIvvH+wm/lb4rF94/wBhS+jg+IH2pPzFSdlbxX9SkX8xtXvXttNfCq7+VvisX3j/AGE38rfFYvvH+wrVZLLo8qrv5W+KxfeP9hN/K3xWL7x/sK1WSyCkYpNV1TWRvgYxokY8lr3OdweKxaFcaNlmNB5At1l6gIiICIiAiIghcfo4xG94aA8uj4Wdzd7QezJVSsP5T+qtGkOLU0bSyUlxNuAw8PI3FyCNXMDaVV3SumzhonFvK58ru0EBYvUOm35F949R/v8AENDicyuKurblecPoooxeNgaS0AkcfHmumWQNaXONgASSdgA2lU9uO1kIvJScEcgcO0ErmxzSUVMLYYmua97w14NtnEARtBNupbFa1rGojShMzM7lm578SmNyWU0ZyGwuPtei6tdDh7I2hrWhrRxD0k8ZWGD0LYo2sbsaOt3GV3ufZekMTE3kXNNE3iy9CzklXNJKgrmL4KQ7dafgSt4Vm5B3RyHsKndGcbFTHnYSMsHt2dDhzHsWuSRV6pl+CVjJhkx9xIByZa2XUekKBa8cw90rLxuc17b2AcWhw42mx6j61T4G2da1rXFthFsrKRqdMJJCRTQOI8J9/Q3Z1qGqKiqc/XdA3O1wL59NncmSyeodO9e0XpPv+F/icv0omtvhacAoHEiQlwaDdrQ4gOPhEXtb0ntsSqWF6XsuGTNdEdmy8Y7LjqVrikDgC0gg5gg3B6CtDj4a4aRSFTLknJbulkiIu7mIiICIiAiIgIiICrmkmNPa9tPTZzP2kZ6gPoNs+YKbxCqEUT5DsY1zrcthkPKVXtDaM6rqmTOSYuIPI2+duS57AEG/BtGY4QHyWll2lzuE0E+CDt6Tmph70keuaR6DJ0xC4TRQulbIWASNNwRlc8/Ks5HrrpKC+b/I31oOmI5Zc6GJx5FvAWLnoOOWndyhcNQHN2j9QpN71oe9BDSSpJRtmDQ5utmHAcV7cfWt1XTA5tyPJxH1Lvo49Vo5SFAxhw9jRY9Q4LR1L19OzwR2rN71pe9SODEMLY8WtfmP6HaFC0NbJQSbS6BzuE07WnlHIfSrG96j8RhD2kHjFj+h6VAtkErXtDmkFrgCCNhBWaqWgtYRulO85xnWb9kmzh0Xsf8AUrapBERAREQEREBERBXdPJdWjI8J7G+l39qkqVgjijYMtWNg6go/TiDXo3W+i5jvJex7HFdFNU7pBE8fSjb1gZjrug2yPXNI9JHrmc65soEjhsGsdc7Bs6eVSi1xMDWgcgWL3qRk9653vXj3rne9Bk960PesXvWoAu2f9KB496yp6jiPk9SGl5XdQWiSmI2O/RB1vetL3rW960vegze9aZHrBz1ig58JdqYmz+djgefgn2Ar4qHgbN0xIEbI2OJ5uDq+l6viQCIikEREBERAWEsga0ucbAAkk7ABmSVmqxprUOcIqaP5UzgD9kEbea/5SgjZ55sSkLYyY6ZpzOzW5zynm4lZqPDmxwiJlyG3sTmbnO63YdQthjbGwWa0ZnjJ4yecrpe6yCHlo38g6wuamad2YCLcIHPmz/RSs0q5RINdt+VBJPeuHEq9kMUksjtVkbHPedtmtFzlx5BbZHqB0yoXVNBUwx/Lkhe1nEC61wL8VyAPKgqg08r3wGsZhgNGLuF5wKp0Q2yhttlhe1usZrpxvTtzW0Jo6cVHw0P3MOlEBaWhp1TcEX4RBzy1eNQGH/4g08WFtpXNlFZHTim+DGKTdHSNj3MZ6tgDkc8+ZRFRgEkceB0z3yRP1qovdGdWWIyFr7A2IBGtbrQXjBdLJn10dHWUZpZJmPfCWzNqGPDA5zgS0cHJruroWehWn3w19Qx8AgEDddpD90EjA97HuzaLWLO1QODYeaPH4GvlkqRNSzbnJUu3SWJzdclsbsgLhh4thKqbXSQ0UUkbSXVBxXD3WyPx0l4yeYHX6yg+k6A6cOxIzh1PuO4iAj4zdNYSh5B+SLZMB8qtL3qg6A0whxHFWNFmsNAxuVhZscgV2e9QPZHLnJXrnLFAWqol1RkLuOTRyn1LYiCKbQSRWlikIlFy62x3GQOXoO1XLRzGxUx5jVkbYPb/AHDmKglwMm+DVccoya86sg4rG1/0PkQfRERFIIiICIiAqrV54vFf6MJt02ef17FaiqnpC7cq+mmPyXDczyDMi58knYgs+tYLlmkXsr1xTSIMZpVxSyr2aRcrnXUCXE+sAeVaXvXHTzWy4lm96D15F72F+W2a0PcvHOWKDupH8HoJR5C5YZLHpWb3oD3LU5y8Ll4gLxEQEREBRukA+J6HN9BCklGY3d25xD5T3j2R2u7EH0DD3kwxk7SxhPSWhdCwhbZoA4gB1LNSCIiAiIgxcoLSOi3eFzPpbWHkcPXs8qnnBcs8V0FfwLFN2ZucnBnj4JByLgOPp5VtqHEbclqxfAhIQ9h3OUbHjLovb0rgOJ1MI1Z4N1aPptzvz5C3WAoG97rrxc3dHDxwPB6Gn9QvDpFB9S/qb7SDqXpK4jpDD9U/qb7S8OkMP1T+pvrQdq8XCdIIvq39TfWsTj8f1b+pvrQSKXUYcej8B/UPWvDjrPAf2etBJoovfxngP7PWm/jPAf2etBKIovfxngP7PWm/jPAf2etBKIovfxngP7PWjcUe/KKFzj5SOxBIzzBjS5xsB/8AWC1aNUxlnNQ8Wa24jHPsv5M/KV5R4BLK4OqTYDZGD6bZD0q10tKGgAAADIAZADmQdsRW5a42rYpBERAREQF4QvUQanRLU6nXUvLIOB9KORa3Ug5FJ2XmqgiTScyx+Ccyl9RRuNNlbHrxOtq3LhZpu3lFxtHavGS/ZWba3rx8vVa9063pUqeoedrzsvsb6lNYZEXMuc+E4XNrqCpdotmLLc7Hvg7g3hObcuc1u532bCXbL5L5zpXJyWzatM23v7/21+dhpGP/AJiIWL4LzJ8F5lX5NPmj/wAV3llaD6FzVf8AiGwsIbBI0nInWY6w49XMZr6S09sb1tjxG50lcRqNU2Zbg7TYEX8H19XKu6gLZW6zRzOHGCq7BUCSEPAIDhcA2uM7Z2Ujo/DKXl0WrZtg9rnW1gc9lj5Dy+VYPH6jmtyu2Y3E/Txr992pl4mOMHdE+8fXz+/RNik5lmKPmUnqL3VX0DKR7aQcgW5tOuvVSyDS2FbGtWaICIiAiIgIiICIiAiIgIiIIvH8YFMwG2tI8kRsva5G1xPE0DaecDaQqDilbJMbzP3Q7Q35MLfsx7PKbnnU/pzETK1wz1Ijfls5+Z/2hUeeqQdkWKuYHcG5tweQHn5lFTVbjcnacytE9SuGWdccfHx47WtWNTLpfLe8RFp+HRNULhmnWiWdccsy7Oa7YdpVBHTsjdr6zW2Nm3F735VAY/j2vOyWme9jmttrAmN4NydoOxQJcvFRxdPxY8vqxvfv+Vm/KvfH6c60+s6Af4jvkkZTVpBc7KOcAN13cTJGjIOOdnCwOywNr/UGm6/MOHU7nPDm7Iy2Qnk1SCPLcBforR+pL4wSryslUREBERAREQEREBERAREQEREBERBX8Z+cD+kPzlVrF9HIpbubeNx425tPS31WU1pPXtiq4g7Jr43NLj8lrtcal+QG7hfoXk2xB83xDR2dl9XVeOY2PUfWoGqo5m7Yn9V/Qvp1YoSrQfO5I3+C4f6SsNxd4J6irZVqOlQQ7KVx4uvJSFHhAJ4bvIMu1ZR7VJ0yDodC1kDw0ADVOQX1nRTvQXyHE61sbA05ukLWho26pcNZ3QBfy2C+v6Kj4oIJxERAREQEREBERAREQEREBERAREQVbSmjbNLqO+pyO2x1jxcYVKnmqqLL5cQ2B13xAfyvHCZ0G4Fsgr9jJ/zI/o+h+fpHWuObYgo50rjd8uN7OUttIzyW4X+1ck+NwO2SAfaDmfmAU9ieEQvuTG2/K3gHsVardHYuJzx5QR2hBxVOIwnZLH57fWo+Wuj4ntPQdb0LbPgrR9N3lsuZ2HNHGexBqGINByDj0NI/NZZjE5XcGNtjy/Lf1bB2rKKkbfZfpUvSMA2ADoyQctJhJa18sp1n6ptc6xB5SeXm2BfbdFT8UF8qqO9P6F9V0U70EE6iIgIiICIiAiIgIiICIiAiIgIiIKXpvrtnjljPCijcSDfVLXPGsHAcR1RnxWB4rLio8filAaTuch+g82uf5HbH+TPlAVhxn5wP6X95VWxrRiOUEtOoTtFtaM9LeLyIN1YoOsUXUYRVwZRvdqjYGSXaBzMfkPIFGVOIVbflNJ+1F7NkHZVqOlXFLikx2tb5jh/cud1VMeTyMP6lB3x7V3CoawXe4NHPtPQONQDY5XfSd2M9Fiu2jwW5u93TbNx6XFBunr31B1YwWxsLZHE5OdqEEX5BcDLafIvuei3egvkhgayB4aLDVPl6eVfWtFO9BBOoiICIiAiIgIiICIiAiIgIiICIiCv6RcCWOQ/Ic0xOPE1xcCy/MbuF+XV5VyTbFZqmAPaWuAIIIIIuCDtBHGqhXYRPB3l2vHxRyXOrzMeOEBzHWHJZBH1ihKtd1ViBHfIZGc4G6t8mpwutoURVV8fhgfaBj/MAgjatR0q66qsj+sZ57fWuCSdp2OB6DrHsQYx7VJ0yjoY3k8GN5/0Fva6w7VMUWFzv2NDP97/ZB60GyU3AYM3PyA/luNZx5gO0gca+r6LNtEFVNHdESDrOBubXJzcek/psC+g0tOGNACDciIgIiICIiAiIgIiICIiAiIgIiIC8IuiIOWfDo37WhR0+jUTuJEQcb9D4jxIzRCMIiDqh0YibxKRgwyNmxoREHY1oGxeoiAiIgIiICIiAiIg//9k="/>
          <p:cNvSpPr>
            <a:spLocks noChangeAspect="1" noChangeArrowheads="1"/>
          </p:cNvSpPr>
          <p:nvPr/>
        </p:nvSpPr>
        <p:spPr bwMode="auto">
          <a:xfrm>
            <a:off x="307975" y="-1638300"/>
            <a:ext cx="30956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216" y="1407879"/>
            <a:ext cx="1148240" cy="139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9" y="4316399"/>
            <a:ext cx="277177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4278299"/>
            <a:ext cx="32004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21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	</a:t>
            </a:r>
            <a:r>
              <a:rPr lang="en-US" sz="4000" dirty="0" smtClean="0"/>
              <a:t>Database </a:t>
            </a:r>
            <a:r>
              <a:rPr lang="en-US" sz="4000" dirty="0"/>
              <a:t>model in views</a:t>
            </a:r>
            <a:endParaRPr lang="pl-PL" sz="4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Finder class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13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Based on </a:t>
            </a:r>
            <a:r>
              <a:rPr lang="en-IE" dirty="0" smtClean="0"/>
              <a:t>				course </a:t>
            </a:r>
            <a:r>
              <a:rPr lang="en-IE" dirty="0" smtClean="0"/>
              <a:t>by James </a:t>
            </a:r>
            <a:endParaRPr lang="en-IE" dirty="0" smtClean="0"/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					</a:t>
            </a:r>
            <a:r>
              <a:rPr lang="en-IE" dirty="0" smtClean="0"/>
              <a:t>Hughes</a:t>
            </a: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and </a:t>
            </a: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	</a:t>
            </a: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and </a:t>
            </a:r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57276"/>
            <a:ext cx="238124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100" y="3933056"/>
            <a:ext cx="2829399" cy="84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49" y="2791385"/>
            <a:ext cx="27622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2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History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sz="2800" b="1" dirty="0" smtClean="0">
                <a:solidFill>
                  <a:srgbClr val="FF0000"/>
                </a:solidFill>
              </a:rPr>
              <a:t>Play! 1 </a:t>
            </a:r>
            <a:r>
              <a:rPr lang="pl-PL" sz="2800" dirty="0" err="1" smtClean="0"/>
              <a:t>first</a:t>
            </a:r>
            <a:r>
              <a:rPr lang="pl-PL" sz="2800" dirty="0" smtClean="0"/>
              <a:t> </a:t>
            </a:r>
            <a:r>
              <a:rPr lang="pl-PL" sz="2800" dirty="0" err="1" smtClean="0"/>
              <a:t>published</a:t>
            </a:r>
            <a:r>
              <a:rPr lang="pl-PL" sz="2800" dirty="0" smtClean="0"/>
              <a:t> in 2008</a:t>
            </a:r>
          </a:p>
          <a:p>
            <a:r>
              <a:rPr lang="pl-PL" sz="2800" dirty="0" smtClean="0"/>
              <a:t>Play! 1 v1.0 </a:t>
            </a:r>
            <a:r>
              <a:rPr lang="pl-PL" sz="2800" dirty="0" err="1" smtClean="0"/>
              <a:t>released</a:t>
            </a:r>
            <a:r>
              <a:rPr lang="pl-PL" sz="2800" dirty="0" smtClean="0"/>
              <a:t> in </a:t>
            </a:r>
            <a:r>
              <a:rPr lang="pl-PL" sz="2800" dirty="0" err="1" smtClean="0"/>
              <a:t>Oct</a:t>
            </a:r>
            <a:r>
              <a:rPr lang="pl-PL" sz="2800" dirty="0" smtClean="0"/>
              <a:t> 2009</a:t>
            </a:r>
            <a:endParaRPr lang="en-IE" sz="2800" dirty="0" smtClean="0"/>
          </a:p>
          <a:p>
            <a:r>
              <a:rPr lang="en-IE" sz="2800" dirty="0" smtClean="0"/>
              <a:t>Created by </a:t>
            </a:r>
            <a:r>
              <a:rPr lang="pl-PL" sz="2800" dirty="0"/>
              <a:t>Guillaume </a:t>
            </a:r>
            <a:r>
              <a:rPr lang="pl-PL" sz="2800" dirty="0" smtClean="0"/>
              <a:t>Bort</a:t>
            </a:r>
            <a:r>
              <a:rPr lang="en-IE" sz="2800" dirty="0" smtClean="0"/>
              <a:t> (in </a:t>
            </a:r>
            <a:r>
              <a:rPr lang="en-IE" sz="2800" dirty="0" err="1" smtClean="0"/>
              <a:t>Zenexity</a:t>
            </a:r>
            <a:r>
              <a:rPr lang="en-IE" sz="2800" dirty="0" smtClean="0"/>
              <a:t>)</a:t>
            </a:r>
          </a:p>
          <a:p>
            <a:r>
              <a:rPr lang="en-IE" sz="2800" dirty="0" smtClean="0"/>
              <a:t>Other releases added support </a:t>
            </a:r>
            <a:r>
              <a:rPr lang="en-IE" sz="2800" dirty="0" smtClean="0"/>
              <a:t>for </a:t>
            </a:r>
            <a:r>
              <a:rPr lang="en-IE" sz="2400" dirty="0" err="1" smtClean="0"/>
              <a:t>Oauth</a:t>
            </a:r>
            <a:r>
              <a:rPr lang="en-IE" sz="2400" dirty="0" smtClean="0"/>
              <a:t>, HTTPS, Scala</a:t>
            </a:r>
          </a:p>
          <a:p>
            <a:r>
              <a:rPr lang="en-IE" dirty="0">
                <a:solidFill>
                  <a:srgbClr val="FF0000"/>
                </a:solidFill>
              </a:rPr>
              <a:t>Play! 2 </a:t>
            </a:r>
            <a:r>
              <a:rPr lang="en-IE" dirty="0"/>
              <a:t>released in March 2012</a:t>
            </a:r>
          </a:p>
          <a:p>
            <a:r>
              <a:rPr lang="en-IE" dirty="0"/>
              <a:t>part of 			 	stack</a:t>
            </a:r>
          </a:p>
          <a:p>
            <a:endParaRPr lang="en-IE" dirty="0"/>
          </a:p>
          <a:p>
            <a:r>
              <a:rPr lang="en-IE" dirty="0"/>
              <a:t>completely </a:t>
            </a:r>
            <a:r>
              <a:rPr lang="en-IE" b="1" dirty="0"/>
              <a:t>different</a:t>
            </a:r>
            <a:r>
              <a:rPr lang="en-IE" dirty="0"/>
              <a:t> framework</a:t>
            </a:r>
          </a:p>
          <a:p>
            <a:pPr lvl="1"/>
            <a:r>
              <a:rPr lang="en-IE" dirty="0"/>
              <a:t>core written in Scala with Java API (not the other way around)</a:t>
            </a:r>
          </a:p>
          <a:p>
            <a:pPr lvl="1"/>
            <a:r>
              <a:rPr lang="en-IE" dirty="0" err="1">
                <a:sym typeface="Wingdings" panose="05000000000000000000" pitchFamily="2" charset="2"/>
              </a:rPr>
              <a:t>Ebean</a:t>
            </a:r>
            <a:r>
              <a:rPr lang="en-IE" dirty="0">
                <a:sym typeface="Wingdings" panose="05000000000000000000" pitchFamily="2" charset="2"/>
              </a:rPr>
              <a:t> for </a:t>
            </a:r>
            <a:r>
              <a:rPr lang="en-IE" dirty="0" err="1">
                <a:sym typeface="Wingdings" panose="05000000000000000000" pitchFamily="2" charset="2"/>
              </a:rPr>
              <a:t>persistance</a:t>
            </a:r>
            <a:r>
              <a:rPr lang="en-IE" dirty="0">
                <a:sym typeface="Wingdings" panose="05000000000000000000" pitchFamily="2" charset="2"/>
              </a:rPr>
              <a:t> (not Hibernate)</a:t>
            </a:r>
          </a:p>
          <a:p>
            <a:pPr lvl="1"/>
            <a:r>
              <a:rPr lang="en-IE" dirty="0">
                <a:sym typeface="Wingdings" panose="05000000000000000000" pitchFamily="2" charset="2"/>
              </a:rPr>
              <a:t>Scala for templates (not Groovy)</a:t>
            </a:r>
          </a:p>
          <a:p>
            <a:endParaRPr lang="en-IE" sz="2400" dirty="0" smtClean="0"/>
          </a:p>
          <a:p>
            <a:endParaRPr lang="en-IE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80498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993" y="764704"/>
            <a:ext cx="2161113" cy="113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632" y="3501008"/>
            <a:ext cx="22002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01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Philosophy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IE" b="1" dirty="0" smtClean="0"/>
              <a:t>scaling horizontally </a:t>
            </a:r>
            <a:r>
              <a:rPr lang="en-IE" dirty="0" smtClean="0"/>
              <a:t>can be cheaper and more flexible</a:t>
            </a:r>
          </a:p>
          <a:p>
            <a:pPr>
              <a:buFontTx/>
              <a:buChar char="-"/>
            </a:pPr>
            <a:r>
              <a:rPr lang="en-IE" dirty="0" smtClean="0"/>
              <a:t>web apps can be deployed anywhere if they are self managed and </a:t>
            </a:r>
            <a:r>
              <a:rPr lang="en-IE" b="1" dirty="0" smtClean="0"/>
              <a:t>self hosted</a:t>
            </a:r>
          </a:p>
          <a:p>
            <a:pPr>
              <a:buFontTx/>
              <a:buChar char="-"/>
            </a:pPr>
            <a:r>
              <a:rPr lang="en-IE" dirty="0"/>
              <a:t>w</a:t>
            </a:r>
            <a:r>
              <a:rPr lang="en-IE" dirty="0" smtClean="0"/>
              <a:t>eb apps should be as </a:t>
            </a:r>
            <a:r>
              <a:rPr lang="en-IE" b="1" dirty="0" smtClean="0"/>
              <a:t>stateless</a:t>
            </a:r>
            <a:r>
              <a:rPr lang="en-IE" dirty="0" smtClean="0"/>
              <a:t> as possible to scale horizontally</a:t>
            </a:r>
          </a:p>
          <a:p>
            <a:pPr>
              <a:buFontTx/>
              <a:buChar char="-"/>
            </a:pPr>
            <a:r>
              <a:rPr lang="en-IE" dirty="0"/>
              <a:t>a</a:t>
            </a:r>
            <a:r>
              <a:rPr lang="en-IE" dirty="0" smtClean="0"/>
              <a:t>pps need to be non-blocking to support </a:t>
            </a:r>
            <a:r>
              <a:rPr lang="en-IE" b="1" dirty="0" smtClean="0"/>
              <a:t>high concurrency </a:t>
            </a:r>
          </a:p>
          <a:p>
            <a:pPr>
              <a:buFontTx/>
              <a:buChar char="-"/>
            </a:pPr>
            <a:endParaRPr lang="en-IE" dirty="0" smtClean="0"/>
          </a:p>
          <a:p>
            <a:pPr>
              <a:buFontTx/>
              <a:buChar char="-"/>
            </a:pPr>
            <a:endParaRPr lang="en-IE" dirty="0" smtClean="0"/>
          </a:p>
          <a:p>
            <a:pPr>
              <a:buFontTx/>
              <a:buChar char="-"/>
            </a:pP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80498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96165"/>
            <a:ext cx="1885392" cy="125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3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Technologies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E" dirty="0" smtClean="0"/>
              <a:t>Play executable and Play framework</a:t>
            </a:r>
          </a:p>
          <a:p>
            <a:endParaRPr lang="en-IE" dirty="0" smtClean="0"/>
          </a:p>
          <a:p>
            <a:r>
              <a:rPr lang="en-IE" dirty="0" smtClean="0"/>
              <a:t>Play framework libraries:</a:t>
            </a:r>
          </a:p>
          <a:p>
            <a:pPr lvl="1"/>
            <a:r>
              <a:rPr lang="en-IE" dirty="0" smtClean="0"/>
              <a:t>Netty (web server)</a:t>
            </a:r>
          </a:p>
          <a:p>
            <a:pPr lvl="1"/>
            <a:r>
              <a:rPr lang="en-IE" dirty="0" err="1" smtClean="0"/>
              <a:t>Akka</a:t>
            </a:r>
            <a:endParaRPr lang="en-IE" dirty="0" smtClean="0"/>
          </a:p>
          <a:p>
            <a:pPr lvl="1"/>
            <a:r>
              <a:rPr lang="en-IE" dirty="0" err="1" smtClean="0"/>
              <a:t>Logback</a:t>
            </a:r>
            <a:endParaRPr lang="en-IE" dirty="0" smtClean="0"/>
          </a:p>
          <a:p>
            <a:pPr lvl="1"/>
            <a:r>
              <a:rPr lang="pl-PL" dirty="0" err="1" smtClean="0"/>
              <a:t>Views</a:t>
            </a:r>
            <a:endParaRPr lang="en-IE" dirty="0" smtClean="0"/>
          </a:p>
          <a:p>
            <a:pPr lvl="1"/>
            <a:r>
              <a:rPr lang="en-IE" dirty="0" err="1" smtClean="0"/>
              <a:t>CoffeScript</a:t>
            </a:r>
            <a:r>
              <a:rPr lang="en-IE" dirty="0" smtClean="0"/>
              <a:t> and LESS</a:t>
            </a:r>
          </a:p>
          <a:p>
            <a:pPr lvl="1"/>
            <a:r>
              <a:rPr lang="pl-PL" dirty="0" err="1"/>
              <a:t>WebSockets</a:t>
            </a:r>
            <a:r>
              <a:rPr lang="pl-PL" dirty="0"/>
              <a:t> and Server-</a:t>
            </a:r>
            <a:r>
              <a:rPr lang="pl-PL" dirty="0" err="1"/>
              <a:t>Sent</a:t>
            </a:r>
            <a:r>
              <a:rPr lang="pl-PL" dirty="0"/>
              <a:t> </a:t>
            </a:r>
            <a:r>
              <a:rPr lang="pl-PL" dirty="0" err="1" smtClean="0"/>
              <a:t>Events</a:t>
            </a:r>
            <a:endParaRPr lang="en-IE" dirty="0" smtClean="0"/>
          </a:p>
          <a:p>
            <a:pPr lvl="1"/>
            <a:r>
              <a:rPr lang="en-IE" dirty="0" smtClean="0"/>
              <a:t>JDBC and JPA ORM</a:t>
            </a:r>
          </a:p>
          <a:p>
            <a:pPr lvl="1"/>
            <a:r>
              <a:rPr lang="en-IE" dirty="0" smtClean="0"/>
              <a:t>ORM: </a:t>
            </a:r>
            <a:r>
              <a:rPr lang="en-IE" dirty="0" err="1" smtClean="0"/>
              <a:t>Ebean</a:t>
            </a:r>
            <a:endParaRPr lang="en-IE" dirty="0" smtClean="0"/>
          </a:p>
          <a:p>
            <a:pPr lvl="1"/>
            <a:r>
              <a:rPr lang="en-IE" dirty="0" smtClean="0"/>
              <a:t>H2 in-memory database</a:t>
            </a:r>
          </a:p>
          <a:p>
            <a:pPr lvl="1"/>
            <a:r>
              <a:rPr lang="en-IE" dirty="0" smtClean="0"/>
              <a:t>Junit and Selenium</a:t>
            </a:r>
            <a:endParaRPr lang="en-IE" dirty="0"/>
          </a:p>
          <a:p>
            <a:pPr lvl="1"/>
            <a:endParaRPr lang="en-IE" dirty="0" smtClean="0"/>
          </a:p>
          <a:p>
            <a:pPr lvl="1"/>
            <a:endParaRPr lang="en-IE" dirty="0"/>
          </a:p>
          <a:p>
            <a:r>
              <a:rPr lang="en-IE" dirty="0" smtClean="0"/>
              <a:t>components can be overwritten</a:t>
            </a:r>
          </a:p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04664"/>
            <a:ext cx="1861178" cy="111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9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	Who is using it?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1407"/>
            <a:ext cx="3991209" cy="9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79987"/>
            <a:ext cx="4868667" cy="123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053" y="4341683"/>
            <a:ext cx="4324285" cy="91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904" y="1874195"/>
            <a:ext cx="2314250" cy="8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14" y="4247139"/>
            <a:ext cx="4155039" cy="110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9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E" sz="4000" dirty="0" smtClean="0"/>
              <a:t>Before new app is created</a:t>
            </a:r>
            <a:endParaRPr lang="pl-PL" sz="4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download binaries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and dependencies</a:t>
            </a:r>
          </a:p>
          <a:p>
            <a:r>
              <a:rPr lang="en-IE" dirty="0" smtClean="0"/>
              <a:t>documentation</a:t>
            </a:r>
          </a:p>
          <a:p>
            <a:r>
              <a:rPr lang="en-IE" dirty="0" smtClean="0"/>
              <a:t>tutorial</a:t>
            </a:r>
          </a:p>
          <a:p>
            <a:endParaRPr lang="en-IE" dirty="0"/>
          </a:p>
          <a:p>
            <a:r>
              <a:rPr lang="en-IE" dirty="0"/>
              <a:t>l</a:t>
            </a:r>
            <a:r>
              <a:rPr lang="en-IE" dirty="0" smtClean="0"/>
              <a:t>ink to external websites</a:t>
            </a:r>
          </a:p>
          <a:p>
            <a:r>
              <a:rPr lang="en-IE" dirty="0"/>
              <a:t>a</a:t>
            </a:r>
            <a:r>
              <a:rPr lang="en-IE" dirty="0" smtClean="0"/>
              <a:t>dd play to path</a:t>
            </a:r>
          </a:p>
          <a:p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99467"/>
            <a:ext cx="2457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79" y="3000463"/>
            <a:ext cx="2912484" cy="107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261" y="4485602"/>
            <a:ext cx="21050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2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		Create new app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653089" cy="441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8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compiles </a:t>
            </a:r>
            <a:r>
              <a:rPr lang="en-IE" b="1" dirty="0" smtClean="0"/>
              <a:t>and</a:t>
            </a:r>
            <a:r>
              <a:rPr lang="en-IE" dirty="0" smtClean="0"/>
              <a:t> builds the application</a:t>
            </a:r>
          </a:p>
          <a:p>
            <a:r>
              <a:rPr lang="en-IE" dirty="0" smtClean="0"/>
              <a:t>by default on port 9000</a:t>
            </a:r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Play! supports </a:t>
            </a:r>
            <a:r>
              <a:rPr lang="en-IE" dirty="0" smtClean="0">
                <a:solidFill>
                  <a:srgbClr val="FF0000"/>
                </a:solidFill>
              </a:rPr>
              <a:t>hot</a:t>
            </a:r>
            <a:r>
              <a:rPr lang="en-IE" dirty="0" smtClean="0"/>
              <a:t> deployment</a:t>
            </a:r>
            <a:endParaRPr lang="en-IE" dirty="0"/>
          </a:p>
          <a:p>
            <a:r>
              <a:rPr lang="en-IE" dirty="0"/>
              <a:t>p</a:t>
            </a:r>
            <a:r>
              <a:rPr lang="en-IE" dirty="0" smtClean="0"/>
              <a:t>lay compile, play test</a:t>
            </a:r>
          </a:p>
          <a:p>
            <a:r>
              <a:rPr lang="en-IE" dirty="0" smtClean="0"/>
              <a:t>IDE </a:t>
            </a:r>
            <a:r>
              <a:rPr lang="en-IE" dirty="0"/>
              <a:t>support - commands:</a:t>
            </a:r>
          </a:p>
          <a:p>
            <a:pPr marL="0" indent="0">
              <a:buNone/>
            </a:pPr>
            <a:r>
              <a:rPr lang="en-IE" dirty="0"/>
              <a:t>		- play eclipse</a:t>
            </a:r>
          </a:p>
          <a:p>
            <a:pPr marL="0" indent="0">
              <a:buNone/>
            </a:pPr>
            <a:r>
              <a:rPr lang="en-IE" dirty="0"/>
              <a:t>		- play idea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1395"/>
            <a:ext cx="1855177" cy="81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16" y="2561027"/>
            <a:ext cx="7551257" cy="55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01" y="3284984"/>
            <a:ext cx="109606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928" y="4903397"/>
            <a:ext cx="2011478" cy="57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273" y="5661248"/>
            <a:ext cx="943341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9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		Project structure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161931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IE" b="1" dirty="0" smtClean="0"/>
              <a:t>app</a:t>
            </a:r>
          </a:p>
          <a:p>
            <a:pPr lvl="1">
              <a:buFontTx/>
              <a:buChar char="-"/>
            </a:pPr>
            <a:r>
              <a:rPr lang="en-IE" dirty="0"/>
              <a:t>c</a:t>
            </a:r>
            <a:r>
              <a:rPr lang="en-IE" dirty="0" smtClean="0"/>
              <a:t>ontrollers</a:t>
            </a:r>
          </a:p>
          <a:p>
            <a:pPr lvl="1">
              <a:buFontTx/>
              <a:buChar char="-"/>
            </a:pPr>
            <a:r>
              <a:rPr lang="en-IE" dirty="0" smtClean="0"/>
              <a:t>views</a:t>
            </a:r>
          </a:p>
          <a:p>
            <a:pPr>
              <a:buFontTx/>
              <a:buChar char="-"/>
            </a:pPr>
            <a:r>
              <a:rPr lang="en-IE" b="1" dirty="0" err="1" smtClean="0"/>
              <a:t>conf</a:t>
            </a:r>
            <a:endParaRPr lang="en-IE" b="1" dirty="0" smtClean="0"/>
          </a:p>
          <a:p>
            <a:pPr lvl="1">
              <a:buFontTx/>
              <a:buChar char="-"/>
            </a:pPr>
            <a:r>
              <a:rPr lang="en-IE" dirty="0" err="1"/>
              <a:t>application.conf</a:t>
            </a:r>
            <a:endParaRPr lang="en-IE" dirty="0"/>
          </a:p>
          <a:p>
            <a:pPr lvl="1">
              <a:buFontTx/>
              <a:buChar char="-"/>
            </a:pPr>
            <a:r>
              <a:rPr lang="en-IE" dirty="0"/>
              <a:t>routes</a:t>
            </a:r>
          </a:p>
          <a:p>
            <a:pPr>
              <a:buFontTx/>
              <a:buChar char="-"/>
            </a:pPr>
            <a:r>
              <a:rPr lang="en-IE" b="1" dirty="0"/>
              <a:t>p</a:t>
            </a:r>
            <a:r>
              <a:rPr lang="en-IE" b="1" dirty="0" smtClean="0"/>
              <a:t>roject</a:t>
            </a:r>
          </a:p>
          <a:p>
            <a:pPr>
              <a:buFontTx/>
              <a:buChar char="-"/>
            </a:pPr>
            <a:r>
              <a:rPr lang="en-IE" b="1" dirty="0" smtClean="0"/>
              <a:t>public</a:t>
            </a:r>
          </a:p>
          <a:p>
            <a:pPr>
              <a:buFontTx/>
              <a:buChar char="-"/>
            </a:pPr>
            <a:r>
              <a:rPr lang="en-IE" b="1" dirty="0" smtClean="0"/>
              <a:t>test</a:t>
            </a:r>
          </a:p>
          <a:p>
            <a:pPr lvl="1">
              <a:buFontTx/>
              <a:buChar char="-"/>
            </a:pPr>
            <a:endParaRPr lang="en-IE" dirty="0" smtClean="0"/>
          </a:p>
          <a:p>
            <a:pPr>
              <a:buFontTx/>
              <a:buChar char="-"/>
            </a:pPr>
            <a:endParaRPr lang="en-IE" dirty="0" smtClean="0"/>
          </a:p>
          <a:p>
            <a:pPr>
              <a:buFontTx/>
              <a:buChar char="-"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2862"/>
            <a:ext cx="2016224" cy="6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91369"/>
            <a:ext cx="326707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11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1617</Words>
  <Application>Microsoft Office PowerPoint</Application>
  <PresentationFormat>Pokaz na ekranie (4:3)</PresentationFormat>
  <Paragraphs>299</Paragraphs>
  <Slides>17</Slides>
  <Notes>16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Motyw pakietu Office</vt:lpstr>
      <vt:lpstr>     - take 2</vt:lpstr>
      <vt:lpstr>History</vt:lpstr>
      <vt:lpstr>Philosophy</vt:lpstr>
      <vt:lpstr>Technologies</vt:lpstr>
      <vt:lpstr> Who is using it?</vt:lpstr>
      <vt:lpstr>Before new app is created</vt:lpstr>
      <vt:lpstr>  Create new app</vt:lpstr>
      <vt:lpstr>Prezentacja programu PowerPoint</vt:lpstr>
      <vt:lpstr>  Project structure</vt:lpstr>
      <vt:lpstr>  Router mechanics</vt:lpstr>
      <vt:lpstr> Routes in Play!</vt:lpstr>
      <vt:lpstr> Routing in action</vt:lpstr>
      <vt:lpstr> Controllers and actions</vt:lpstr>
      <vt:lpstr>Views</vt:lpstr>
      <vt:lpstr>  Database access</vt:lpstr>
      <vt:lpstr> Database model in views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Marta</dc:creator>
  <cp:lastModifiedBy>Marta</cp:lastModifiedBy>
  <cp:revision>236</cp:revision>
  <dcterms:created xsi:type="dcterms:W3CDTF">2014-10-30T19:24:09Z</dcterms:created>
  <dcterms:modified xsi:type="dcterms:W3CDTF">2014-11-18T23:07:24Z</dcterms:modified>
</cp:coreProperties>
</file>