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60" r:id="rId4"/>
    <p:sldId id="272" r:id="rId5"/>
    <p:sldId id="279" r:id="rId6"/>
    <p:sldId id="273" r:id="rId7"/>
    <p:sldId id="276" r:id="rId8"/>
    <p:sldId id="282" r:id="rId9"/>
    <p:sldId id="284" r:id="rId10"/>
    <p:sldId id="289" r:id="rId11"/>
    <p:sldId id="297" r:id="rId12"/>
    <p:sldId id="296" r:id="rId13"/>
    <p:sldId id="295" r:id="rId14"/>
    <p:sldId id="286" r:id="rId15"/>
    <p:sldId id="263" r:id="rId16"/>
  </p:sldIdLst>
  <p:sldSz cx="9144000" cy="6858000" type="screen4x3"/>
  <p:notesSz cx="6881813" cy="100155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16" autoAdjust="0"/>
  </p:normalViewPr>
  <p:slideViewPr>
    <p:cSldViewPr>
      <p:cViewPr varScale="1">
        <p:scale>
          <a:sx n="43" d="100"/>
          <a:sy n="43" d="100"/>
        </p:scale>
        <p:origin x="-21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/>
          <a:lstStyle>
            <a:lvl1pPr algn="r">
              <a:defRPr sz="1300"/>
            </a:lvl1pPr>
          </a:lstStyle>
          <a:p>
            <a:fld id="{82E2FA4E-EB83-4C4F-9DF4-F2553017DFC4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51" tIns="48276" rIns="96551" bIns="48276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8182" y="4757381"/>
            <a:ext cx="5505450" cy="4506992"/>
          </a:xfrm>
          <a:prstGeom prst="rect">
            <a:avLst/>
          </a:prstGeom>
        </p:spPr>
        <p:txBody>
          <a:bodyPr vert="horz" lIns="96551" tIns="48276" rIns="96551" bIns="48276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98102" y="9513023"/>
            <a:ext cx="2982119" cy="500777"/>
          </a:xfrm>
          <a:prstGeom prst="rect">
            <a:avLst/>
          </a:prstGeom>
        </p:spPr>
        <p:txBody>
          <a:bodyPr vert="horz" lIns="96551" tIns="48276" rIns="96551" bIns="48276" rtlCol="0" anchor="b"/>
          <a:lstStyle>
            <a:lvl1pPr algn="r">
              <a:defRPr sz="1300"/>
            </a:lvl1pPr>
          </a:lstStyle>
          <a:p>
            <a:fld id="{9CCF4A4B-2EF2-4B29-8BD9-956A2A33DB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8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-li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xample.com/" TargetMode="External"/><Relationship Id="rId4" Type="http://schemas.openxmlformats.org/officeDocument/2006/relationships/hyperlink" Target="http://en.wikipedia.org/wiki/Protocol_(computing)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programm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on-blocking_algorith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384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5515">
              <a:defRPr/>
            </a:pPr>
            <a:r>
              <a:rPr lang="en-IE" sz="1300" dirty="0"/>
              <a:t>- Actors send messages to each other by using the “!” method</a:t>
            </a:r>
          </a:p>
          <a:p>
            <a:pPr marL="181034" indent="-181034" defTabSz="965515">
              <a:buFontTx/>
              <a:buChar char="-"/>
              <a:defRPr/>
            </a:pPr>
            <a:r>
              <a:rPr lang="en-IE" sz="1300" dirty="0"/>
              <a:t>In the example above the actor receives a message by calling “receive”</a:t>
            </a:r>
          </a:p>
          <a:p>
            <a:r>
              <a:rPr lang="en-US" sz="1300" dirty="0"/>
              <a:t>- When an actor sends a message, it does not block, and when an actor receives a message, it is not interrupted.</a:t>
            </a:r>
          </a:p>
          <a:p>
            <a:pPr marL="181034" indent="-181034">
              <a:buFontTx/>
              <a:buChar char="-"/>
            </a:pPr>
            <a:r>
              <a:rPr lang="en-US" sz="1300" dirty="0"/>
              <a:t>The sent message waits in the receiving actor’s mailbox until the actor calls receive.</a:t>
            </a:r>
            <a:endParaRPr lang="en-IE" sz="1300" dirty="0"/>
          </a:p>
          <a:p>
            <a:pPr marL="181034" indent="-181034" defTabSz="965515">
              <a:buFontTx/>
              <a:buChar char="-"/>
              <a:defRPr/>
            </a:pPr>
            <a:r>
              <a:rPr lang="en-IE" sz="1300" dirty="0"/>
              <a:t>Note of “case” keyword, receive could have a few “case” statements.</a:t>
            </a:r>
          </a:p>
          <a:p>
            <a:r>
              <a:rPr lang="en-US" sz="1300" dirty="0"/>
              <a:t> -An actor will only process messages matching one of the cases.</a:t>
            </a:r>
          </a:p>
          <a:p>
            <a:endParaRPr lang="en-US" sz="1300" dirty="0"/>
          </a:p>
          <a:p>
            <a:r>
              <a:rPr lang="en-US" sz="1300" dirty="0"/>
              <a:t>- In my application I have a </a:t>
            </a:r>
            <a:r>
              <a:rPr lang="en-US" sz="1300" dirty="0" err="1"/>
              <a:t>RestServiceActor.scala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81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US" dirty="0" smtClean="0">
                <a:hlinkClick r:id="rId3" tooltip="Command-line"/>
              </a:rPr>
              <a:t>command-line</a:t>
            </a:r>
            <a:r>
              <a:rPr lang="en-US" dirty="0" smtClean="0"/>
              <a:t> tool for transferring data using various </a:t>
            </a:r>
            <a:r>
              <a:rPr lang="en-US" dirty="0" smtClean="0">
                <a:hlinkClick r:id="rId4" tooltip="Protocol (computing)"/>
              </a:rPr>
              <a:t>protocols</a:t>
            </a:r>
            <a:r>
              <a:rPr lang="en-US" dirty="0" smtClean="0"/>
              <a:t>. </a:t>
            </a:r>
          </a:p>
          <a:p>
            <a:pPr marL="181034" indent="-181034">
              <a:buFontTx/>
              <a:buChar char="-"/>
            </a:pPr>
            <a:r>
              <a:rPr lang="en-US" dirty="0" smtClean="0"/>
              <a:t>“-v” ?</a:t>
            </a:r>
          </a:p>
          <a:p>
            <a:pPr marL="181034" indent="-181034">
              <a:buFontTx/>
              <a:buChar char="-"/>
            </a:pPr>
            <a:r>
              <a:rPr lang="en-US" dirty="0" smtClean="0"/>
              <a:t>“-X”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"curl </a:t>
            </a:r>
            <a:r>
              <a:rPr lang="en-US" dirty="0" smtClean="0">
                <a:hlinkClick r:id="rId5"/>
              </a:rPr>
              <a:t>http://example.com</a:t>
            </a:r>
            <a:r>
              <a:rPr lang="en-US" dirty="0" smtClean="0"/>
              <a:t>" it will use GET. If you use -d or -F curl will use POST, -I will cause a HEAD and -T will make it a PUT. </a:t>
            </a:r>
          </a:p>
          <a:p>
            <a:pPr marL="181034" indent="-181034">
              <a:buFontTx/>
              <a:buChar char="-"/>
            </a:pPr>
            <a:r>
              <a:rPr lang="en-US" dirty="0" smtClean="0"/>
              <a:t>you can override those request methods by specifying -X [WHATEVER]</a:t>
            </a:r>
          </a:p>
          <a:p>
            <a:pPr marL="181034" indent="-181034">
              <a:buFontTx/>
              <a:buChar char="-"/>
            </a:pPr>
            <a:r>
              <a:rPr lang="en-IE" sz="1300" dirty="0"/>
              <a:t>“-H” </a:t>
            </a:r>
            <a:r>
              <a:rPr lang="en-IE" sz="1300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To make a simple HTTP POST with text/xml as content-type, do something like: </a:t>
            </a:r>
          </a:p>
          <a:p>
            <a:r>
              <a:rPr lang="en-US" dirty="0" smtClean="0"/>
              <a:t>curl -d "</a:t>
            </a:r>
            <a:r>
              <a:rPr lang="en-US" dirty="0" err="1" smtClean="0"/>
              <a:t>datatopost</a:t>
            </a:r>
            <a:r>
              <a:rPr lang="en-US" dirty="0" smtClean="0"/>
              <a:t>" -H "Content-Type: text/xml" [URL] </a:t>
            </a:r>
          </a:p>
          <a:p>
            <a:endParaRPr lang="en-US" dirty="0" smtClean="0"/>
          </a:p>
          <a:p>
            <a:r>
              <a:rPr lang="en-US" dirty="0" smtClean="0"/>
              <a:t>- Play is a web application framework</a:t>
            </a:r>
            <a:r>
              <a:rPr lang="en-US" baseline="0" dirty="0" smtClean="0"/>
              <a:t> , in my case I only created a “GUI” that calls to the application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2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 I</a:t>
            </a:r>
            <a:r>
              <a:rPr lang="en-IE" baseline="0" dirty="0" smtClean="0"/>
              <a:t> am not an expert in Scala or any of the technologies, I simply got familiar with its concepts.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6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IE" dirty="0" smtClean="0"/>
              <a:t>So Scala has integers same</a:t>
            </a:r>
            <a:r>
              <a:rPr lang="en-IE" baseline="0" dirty="0" smtClean="0"/>
              <a:t> way Java has integers</a:t>
            </a:r>
          </a:p>
          <a:p>
            <a:pPr marL="181034" indent="-181034">
              <a:buFontTx/>
              <a:buChar char="-"/>
            </a:pPr>
            <a:r>
              <a:rPr lang="en-IE" baseline="0" dirty="0" smtClean="0"/>
              <a:t>Scala uses loops same way Java uses loops</a:t>
            </a:r>
          </a:p>
          <a:p>
            <a:pPr marL="181034" indent="-181034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57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IE" dirty="0" smtClean="0"/>
              <a:t>Java’s println method</a:t>
            </a:r>
          </a:p>
          <a:p>
            <a:pPr marL="181034" indent="-181034">
              <a:buFontTx/>
              <a:buChar char="-"/>
            </a:pPr>
            <a:r>
              <a:rPr lang="en-IE" dirty="0" smtClean="0"/>
              <a:t>Int same as int in Java, but capital letter</a:t>
            </a:r>
          </a:p>
          <a:p>
            <a:pPr marL="181034" indent="-181034">
              <a:buFontTx/>
              <a:buChar char="-"/>
            </a:pPr>
            <a:r>
              <a:rPr lang="en-IE" dirty="0" smtClean="0"/>
              <a:t>The difference is how you define variables in Scala x: Int</a:t>
            </a:r>
            <a:r>
              <a:rPr lang="en-IE" baseline="0" dirty="0" smtClean="0"/>
              <a:t> instead of int x</a:t>
            </a:r>
          </a:p>
          <a:p>
            <a:pPr marL="181034" indent="-181034">
              <a:buFontTx/>
              <a:buChar char="-"/>
            </a:pPr>
            <a:r>
              <a:rPr lang="en-IE" baseline="0" dirty="0" smtClean="0"/>
              <a:t>def main starts a method definition – Scala’s syntax is more regular – all definitions start with a keyword</a:t>
            </a:r>
            <a:endParaRPr lang="en-IE" dirty="0" smtClean="0"/>
          </a:p>
          <a:p>
            <a:pPr marL="181034" indent="-181034">
              <a:buFontTx/>
              <a:buChar char="-"/>
            </a:pPr>
            <a:r>
              <a:rPr lang="en-IE" dirty="0" smtClean="0"/>
              <a:t>return type is Unit and not void like in Java</a:t>
            </a:r>
            <a:r>
              <a:rPr lang="en-IE" baseline="0" dirty="0" smtClean="0"/>
              <a:t> and is written after the function definition</a:t>
            </a:r>
          </a:p>
          <a:p>
            <a:pPr marL="181034" indent="-181034" defTabSz="965515">
              <a:buFontTx/>
              <a:buChar char="-"/>
              <a:defRPr/>
            </a:pPr>
            <a:r>
              <a:rPr lang="en-IE" dirty="0" smtClean="0"/>
              <a:t>Scala has class and object definitions</a:t>
            </a:r>
          </a:p>
          <a:p>
            <a:pPr marL="181034" indent="-181034" defTabSz="965515">
              <a:buFontTx/>
              <a:buChar char="-"/>
              <a:defRPr/>
            </a:pPr>
            <a:r>
              <a:rPr lang="en-IE" dirty="0" smtClean="0"/>
              <a:t>An </a:t>
            </a:r>
            <a:r>
              <a:rPr lang="en-IE" b="1" dirty="0" smtClean="0">
                <a:solidFill>
                  <a:srgbClr val="FF0000"/>
                </a:solidFill>
              </a:rPr>
              <a:t>object</a:t>
            </a:r>
            <a:r>
              <a:rPr lang="en-IE" dirty="0" smtClean="0"/>
              <a:t> defines a class with a single instance – this is sometimes called a singleton</a:t>
            </a:r>
            <a:r>
              <a:rPr lang="en-IE" baseline="0" dirty="0" smtClean="0"/>
              <a:t> object</a:t>
            </a:r>
          </a:p>
          <a:p>
            <a:pPr marL="181034" indent="-181034" defTabSz="965515">
              <a:buFontTx/>
              <a:buChar char="-"/>
              <a:defRPr/>
            </a:pPr>
            <a:endParaRPr lang="en-IE" dirty="0" smtClean="0"/>
          </a:p>
          <a:p>
            <a:pPr marL="181034" indent="-181034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06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IE" dirty="0" smtClean="0"/>
              <a:t>Java</a:t>
            </a:r>
            <a:r>
              <a:rPr lang="en-IE" baseline="0" dirty="0" smtClean="0"/>
              <a:t> is not a pure object-oriented language as it has primitive data types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63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- because u invoke a + method on object which value is 1 and u pass a parameter 2</a:t>
            </a:r>
          </a:p>
          <a:p>
            <a:r>
              <a:rPr lang="en-US" sz="1300" dirty="0"/>
              <a:t> - remember - everything is an object in </a:t>
            </a:r>
            <a:r>
              <a:rPr lang="en-US" sz="1300" u="sng" dirty="0"/>
              <a:t>Scala</a:t>
            </a:r>
          </a:p>
          <a:p>
            <a:endParaRPr lang="en-US" sz="1300" u="sng" dirty="0"/>
          </a:p>
          <a:p>
            <a:pPr rtl="0"/>
            <a:r>
              <a:rPr lang="en-US" sz="1300" dirty="0"/>
              <a:t>A function in Scala is a “first-class value”. Like any other value, it may be passed as a parameter or returned as a result. Functions which take other functions as parameters or return them as results are called </a:t>
            </a:r>
            <a:r>
              <a:rPr lang="en-US" sz="1300" b="1" dirty="0"/>
              <a:t>higher-order functions</a:t>
            </a:r>
            <a:r>
              <a:rPr lang="en-US" sz="1300" dirty="0"/>
              <a:t>. </a:t>
            </a:r>
          </a:p>
          <a:p>
            <a:pPr rtl="0"/>
            <a:endParaRPr lang="en-US" sz="1300" dirty="0"/>
          </a:p>
          <a:p>
            <a:pPr rtl="0"/>
            <a:r>
              <a:rPr lang="en-US" sz="1300" dirty="0"/>
              <a:t>def </a:t>
            </a:r>
            <a:r>
              <a:rPr lang="en-US" sz="1300" dirty="0" err="1"/>
              <a:t>sumInts</a:t>
            </a:r>
            <a:r>
              <a:rPr lang="en-US" sz="1300" dirty="0"/>
              <a:t>(a: Int, b: Int): Int = sum(id, a, b)</a:t>
            </a:r>
          </a:p>
          <a:p>
            <a:pPr rtl="0"/>
            <a:r>
              <a:rPr lang="en-US" sz="1300" dirty="0"/>
              <a:t>def </a:t>
            </a:r>
            <a:r>
              <a:rPr lang="en-US" sz="1300" dirty="0" err="1"/>
              <a:t>sumSquares</a:t>
            </a:r>
            <a:r>
              <a:rPr lang="en-US" sz="1300" dirty="0"/>
              <a:t>(a: Int, b: Int): Int = sum(square, a, b)</a:t>
            </a:r>
          </a:p>
          <a:p>
            <a:pPr rtl="0"/>
            <a:endParaRPr lang="en-US" sz="1300" dirty="0"/>
          </a:p>
          <a:p>
            <a:endParaRPr lang="en-US" sz="1300" u="sng" dirty="0"/>
          </a:p>
          <a:p>
            <a:r>
              <a:rPr lang="pl-PL" sz="1300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SOAP</a:t>
            </a:r>
            <a:r>
              <a:rPr lang="en-IE" baseline="0" dirty="0" smtClean="0"/>
              <a:t> is a protocol </a:t>
            </a:r>
            <a:r>
              <a:rPr lang="en-US" dirty="0" smtClean="0"/>
              <a:t>specification for exchanging structured information in the implementation of </a:t>
            </a:r>
            <a:r>
              <a:rPr lang="en-US" dirty="0" smtClean="0">
                <a:hlinkClick r:id="rId3" tooltip="Web Service"/>
              </a:rPr>
              <a:t>Web Services</a:t>
            </a:r>
            <a:r>
              <a:rPr lang="en-US" dirty="0" smtClean="0"/>
              <a:t> </a:t>
            </a:r>
            <a:endParaRPr lang="en-IE" baseline="0" dirty="0" smtClean="0"/>
          </a:p>
          <a:p>
            <a:r>
              <a:rPr lang="en-IE" baseline="0" dirty="0" smtClean="0"/>
              <a:t>and REST is an architectural style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The idea for the project was to create a </a:t>
            </a:r>
            <a:r>
              <a:rPr lang="en-IE" b="1" baseline="0" dirty="0" err="1" smtClean="0"/>
              <a:t>RESTful</a:t>
            </a:r>
            <a:r>
              <a:rPr lang="en-IE" b="1" baseline="0" dirty="0" smtClean="0"/>
              <a:t> web service that would be hosted on a server (locally or on </a:t>
            </a:r>
            <a:r>
              <a:rPr lang="en-IE" b="1" baseline="0" dirty="0" err="1" smtClean="0"/>
              <a:t>Heroku</a:t>
            </a:r>
            <a:r>
              <a:rPr lang="en-IE" b="1" baseline="0" dirty="0" smtClean="0"/>
              <a:t>).</a:t>
            </a:r>
          </a:p>
          <a:p>
            <a:r>
              <a:rPr lang="en-IE" b="1" baseline="0" dirty="0" smtClean="0"/>
              <a:t>The service provides basic CRUD operations and a withdraw() and deposit() functions.</a:t>
            </a:r>
          </a:p>
          <a:p>
            <a:r>
              <a:rPr lang="en-IE" b="1" baseline="0" dirty="0" smtClean="0"/>
              <a:t>We can send a HTTP request in a JSON format and get a response back also in a JSON format.</a:t>
            </a:r>
          </a:p>
          <a:p>
            <a:endParaRPr lang="en-IE" b="1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1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IE" dirty="0" smtClean="0"/>
              <a:t>Main problem with Java’s</a:t>
            </a:r>
            <a:r>
              <a:rPr lang="en-IE" baseline="0" dirty="0" smtClean="0"/>
              <a:t> concurrency</a:t>
            </a:r>
            <a:r>
              <a:rPr lang="en-IE" dirty="0" smtClean="0"/>
              <a:t> is that when running multiple threads</a:t>
            </a:r>
            <a:r>
              <a:rPr lang="en-IE" baseline="0" dirty="0" smtClean="0"/>
              <a:t> the programmer has to decide what locks to put when on what data</a:t>
            </a:r>
          </a:p>
          <a:p>
            <a:pPr marL="181034" indent="-181034" defTabSz="965515">
              <a:buFontTx/>
              <a:buChar char="-"/>
              <a:defRPr/>
            </a:pPr>
            <a:r>
              <a:rPr lang="en-IE" baseline="0" dirty="0" smtClean="0"/>
              <a:t>It leads to race conditions - a</a:t>
            </a:r>
            <a:r>
              <a:rPr lang="en-IE" sz="1300" dirty="0"/>
              <a:t> situation where two different threads access the same data and update the value of that data without locking (the actual value of data is compromised)</a:t>
            </a:r>
            <a:endParaRPr lang="en-IE" baseline="0" dirty="0" smtClean="0"/>
          </a:p>
          <a:p>
            <a:pPr marL="181034" indent="-181034">
              <a:buFontTx/>
              <a:buChar char="-"/>
            </a:pPr>
            <a:r>
              <a:rPr lang="en-IE" baseline="0" dirty="0" smtClean="0"/>
              <a:t>It leads to deadlocks – when one threads is waiting for the other to give access to the data, they can be waiting forever…</a:t>
            </a:r>
          </a:p>
          <a:p>
            <a:pPr marL="181034" indent="-181034">
              <a:buFontTx/>
              <a:buChar char="-"/>
            </a:pPr>
            <a:endParaRPr lang="en-IE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1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034" indent="-181034">
              <a:buFontTx/>
              <a:buChar char="-"/>
            </a:pPr>
            <a:r>
              <a:rPr lang="en-IE" baseline="0" dirty="0" smtClean="0"/>
              <a:t>An Actor is a thread-like entity that has a mailbox for receiving messages</a:t>
            </a:r>
            <a:endParaRPr lang="en-IE" sz="1300" dirty="0"/>
          </a:p>
          <a:p>
            <a:pPr marL="181034" indent="-181034">
              <a:buFontTx/>
              <a:buChar char="-"/>
            </a:pPr>
            <a:r>
              <a:rPr lang="en-IE" sz="1300" dirty="0"/>
              <a:t>the actor waits for a message to arrive to its mailbox</a:t>
            </a:r>
          </a:p>
          <a:p>
            <a:pPr marL="181034" indent="-181034">
              <a:buFontTx/>
              <a:buChar char="-"/>
            </a:pPr>
            <a:endParaRPr lang="en-IE" sz="1300" dirty="0"/>
          </a:p>
          <a:p>
            <a:pPr marL="181034" indent="-181034">
              <a:buFontTx/>
              <a:buChar char="-"/>
            </a:pPr>
            <a:endParaRPr lang="en-IE" sz="1300" dirty="0"/>
          </a:p>
          <a:p>
            <a:r>
              <a:rPr lang="en-IE" dirty="0" smtClean="0"/>
              <a:t>- concurrency is message-based and asynchronous</a:t>
            </a:r>
          </a:p>
          <a:p>
            <a:pPr marL="181034" indent="-181034">
              <a:buFontTx/>
              <a:buChar char="-"/>
            </a:pPr>
            <a:r>
              <a:rPr lang="en-IE" dirty="0" smtClean="0"/>
              <a:t>no mutable data is shared</a:t>
            </a:r>
          </a:p>
          <a:p>
            <a:pPr marL="181034" indent="-181034" defTabSz="965515">
              <a:buFontTx/>
              <a:buChar char="-"/>
              <a:defRPr/>
            </a:pPr>
            <a:r>
              <a:rPr lang="en-US" dirty="0" smtClean="0"/>
              <a:t>In </a:t>
            </a:r>
            <a:r>
              <a:rPr lang="en-US" dirty="0" smtClean="0">
                <a:hlinkClick r:id="rId3" tooltip="Computer programming"/>
              </a:rPr>
              <a:t>computer programming</a:t>
            </a:r>
            <a:r>
              <a:rPr lang="en-US" dirty="0" smtClean="0"/>
              <a:t>, </a:t>
            </a:r>
            <a:r>
              <a:rPr lang="en-US" b="1" dirty="0" smtClean="0"/>
              <a:t>asynchronous</a:t>
            </a:r>
            <a:r>
              <a:rPr lang="en-US" dirty="0" smtClean="0"/>
              <a:t> events are those occurring independently of the main program flow. </a:t>
            </a:r>
            <a:r>
              <a:rPr lang="en-US" b="1" dirty="0" smtClean="0"/>
              <a:t>Asynchronous</a:t>
            </a:r>
            <a:r>
              <a:rPr lang="en-US" dirty="0" smtClean="0"/>
              <a:t> actions are actions executed in a </a:t>
            </a:r>
            <a:r>
              <a:rPr lang="en-US" dirty="0" smtClean="0">
                <a:hlinkClick r:id="rId4" tooltip="Non-blocking algorithm"/>
              </a:rPr>
              <a:t>non-blocking</a:t>
            </a:r>
            <a:r>
              <a:rPr lang="en-US" dirty="0" smtClean="0"/>
              <a:t> scheme, allowing the main program flow to continue processing.</a:t>
            </a:r>
            <a:endParaRPr lang="pl-PL" dirty="0" smtClean="0"/>
          </a:p>
          <a:p>
            <a:pPr marL="181034" indent="-181034">
              <a:buFontTx/>
              <a:buChar char="-"/>
            </a:pPr>
            <a:endParaRPr lang="en-IE" dirty="0" smtClean="0"/>
          </a:p>
          <a:p>
            <a:pPr marL="181034" indent="-181034">
              <a:buFontTx/>
              <a:buChar char="-"/>
            </a:pPr>
            <a:endParaRPr lang="en-IE" sz="13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4A4B-2EF2-4B29-8BD9-956A2A33DB7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69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9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2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23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7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2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6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20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7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49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D8D7-FB9D-42CE-A002-64FC1557CC3D}" type="datetimeFigureOut">
              <a:rPr lang="pl-PL" smtClean="0"/>
              <a:t>2014-04-25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BE6-FDAA-4F82-A210-E3DD19DB37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41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Scala </a:t>
            </a:r>
            <a:r>
              <a:rPr lang="en-IE" dirty="0"/>
              <a:t>Spray </a:t>
            </a:r>
            <a:r>
              <a:rPr lang="en-IE" dirty="0" err="1"/>
              <a:t>Akka</a:t>
            </a:r>
            <a:r>
              <a:rPr lang="en-IE" dirty="0"/>
              <a:t> </a:t>
            </a:r>
            <a:r>
              <a:rPr lang="en-IE" dirty="0" err="1"/>
              <a:t>RESTful</a:t>
            </a:r>
            <a:r>
              <a:rPr lang="en-IE" dirty="0"/>
              <a:t> application</a:t>
            </a:r>
            <a:br>
              <a:rPr lang="en-IE" dirty="0"/>
            </a:br>
            <a:r>
              <a:rPr lang="en-IE" sz="2000" dirty="0" smtClean="0"/>
              <a:t>by Marta </a:t>
            </a:r>
            <a:r>
              <a:rPr lang="en-IE" sz="2000" dirty="0" err="1" smtClean="0"/>
              <a:t>Doberschuetz</a:t>
            </a:r>
            <a:r>
              <a:rPr lang="pl-PL" sz="3200" dirty="0"/>
              <a:t/>
            </a:r>
            <a:br>
              <a:rPr lang="pl-PL" sz="3200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E" dirty="0" smtClean="0"/>
          </a:p>
          <a:p>
            <a:endParaRPr lang="en-IE" dirty="0"/>
          </a:p>
          <a:p>
            <a:pPr marL="0" indent="0">
              <a:buNone/>
            </a:pPr>
            <a:r>
              <a:rPr lang="en-IE" sz="4100" dirty="0"/>
              <a:t>Project goals </a:t>
            </a:r>
            <a:endParaRPr lang="pl-PL" sz="4100" dirty="0"/>
          </a:p>
          <a:p>
            <a:endParaRPr lang="en-IE" dirty="0" smtClean="0"/>
          </a:p>
          <a:p>
            <a:r>
              <a:rPr lang="en-IE" dirty="0" smtClean="0"/>
              <a:t>to get familiar with Scala programming language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web service concept and a broad range of technologies</a:t>
            </a:r>
          </a:p>
          <a:p>
            <a:r>
              <a:rPr lang="en-IE" dirty="0"/>
              <a:t>t</a:t>
            </a:r>
            <a:r>
              <a:rPr lang="en-IE" dirty="0" smtClean="0"/>
              <a:t>o get familiar with Actor paradigm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06" y="2518470"/>
            <a:ext cx="144016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4" descr="COLOUR WITH CIRCL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78311"/>
            <a:ext cx="1380260" cy="1440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336704" cy="46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1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  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7980515" cy="469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9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show Play! Application</a:t>
            </a:r>
          </a:p>
          <a:p>
            <a:pPr marL="0" indent="0">
              <a:buNone/>
            </a:pPr>
            <a:r>
              <a:rPr lang="en-IE" dirty="0" smtClean="0"/>
              <a:t>	forms</a:t>
            </a:r>
          </a:p>
          <a:p>
            <a:pPr marL="0" indent="0">
              <a:buNone/>
            </a:pPr>
            <a:r>
              <a:rPr lang="en-IE" dirty="0" smtClean="0"/>
              <a:t>	routing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functions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46175"/>
            <a:ext cx="3736875" cy="12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36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	show Spray application: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application configuration files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domain files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DAO files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- path</a:t>
            </a:r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410898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38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Running the application </a:t>
            </a:r>
            <a:r>
              <a:rPr lang="en-IE" dirty="0" smtClean="0">
                <a:solidFill>
                  <a:srgbClr val="FF0000"/>
                </a:solidFill>
              </a:rPr>
              <a:t>locally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i="1" dirty="0" err="1" smtClean="0"/>
              <a:t>sbt</a:t>
            </a:r>
            <a:r>
              <a:rPr lang="en-IE" i="1" dirty="0" smtClean="0"/>
              <a:t> run </a:t>
            </a:r>
            <a:r>
              <a:rPr lang="en-IE" dirty="0" smtClean="0"/>
              <a:t>command</a:t>
            </a:r>
          </a:p>
          <a:p>
            <a:r>
              <a:rPr lang="en-IE" dirty="0" smtClean="0"/>
              <a:t>call to it with </a:t>
            </a:r>
            <a:r>
              <a:rPr lang="en-IE" b="1" dirty="0" err="1" smtClean="0"/>
              <a:t>cURL</a:t>
            </a:r>
            <a:r>
              <a:rPr lang="en-IE" b="1" dirty="0" smtClean="0"/>
              <a:t> </a:t>
            </a:r>
            <a:r>
              <a:rPr lang="en-IE" dirty="0" smtClean="0"/>
              <a:t>first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/>
              <a:t>d</a:t>
            </a:r>
            <a:r>
              <a:rPr lang="en-IE" dirty="0" smtClean="0"/>
              <a:t>ata is sent in JSON format</a:t>
            </a:r>
          </a:p>
          <a:p>
            <a:r>
              <a:rPr lang="en-IE" dirty="0"/>
              <a:t>n</a:t>
            </a:r>
            <a:r>
              <a:rPr lang="en-IE" dirty="0" smtClean="0"/>
              <a:t>ote the HTTP code status response</a:t>
            </a:r>
          </a:p>
          <a:p>
            <a:endParaRPr lang="en-IE" dirty="0" smtClean="0"/>
          </a:p>
          <a:p>
            <a:r>
              <a:rPr lang="en-IE" dirty="0" smtClean="0"/>
              <a:t>call to it with </a:t>
            </a:r>
          </a:p>
          <a:p>
            <a:endParaRPr lang="pl-P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9" y="2874075"/>
            <a:ext cx="7669360" cy="59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64455"/>
            <a:ext cx="2445006" cy="81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 smtClean="0"/>
              <a:t>Deploying the application to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sample </a:t>
            </a:r>
            <a:r>
              <a:rPr lang="en-IE" dirty="0" err="1" smtClean="0"/>
              <a:t>Web.scala</a:t>
            </a:r>
            <a:r>
              <a:rPr lang="en-IE" dirty="0" smtClean="0"/>
              <a:t> Scala application</a:t>
            </a:r>
          </a:p>
          <a:p>
            <a:r>
              <a:rPr lang="en-IE" dirty="0"/>
              <a:t>d</a:t>
            </a:r>
            <a:r>
              <a:rPr lang="en-IE" dirty="0" smtClean="0"/>
              <a:t>efine your dependencies, </a:t>
            </a:r>
            <a:r>
              <a:rPr lang="en-IE" dirty="0"/>
              <a:t>build properties, </a:t>
            </a:r>
            <a:r>
              <a:rPr lang="en-IE" dirty="0" smtClean="0"/>
              <a:t>processes</a:t>
            </a:r>
            <a:r>
              <a:rPr lang="en-IE" dirty="0"/>
              <a:t> </a:t>
            </a:r>
            <a:r>
              <a:rPr lang="en-IE" dirty="0" smtClean="0"/>
              <a:t>with </a:t>
            </a:r>
            <a:r>
              <a:rPr lang="en-IE" b="1" dirty="0" err="1" smtClean="0"/>
              <a:t>Procfile</a:t>
            </a:r>
            <a:endParaRPr lang="en-IE" b="1" dirty="0" smtClean="0"/>
          </a:p>
          <a:p>
            <a:r>
              <a:rPr lang="en-IE" dirty="0"/>
              <a:t>u</a:t>
            </a:r>
            <a:r>
              <a:rPr lang="en-IE" dirty="0" smtClean="0"/>
              <a:t>se 		 to push your files to </a:t>
            </a:r>
            <a:r>
              <a:rPr lang="en-IE" dirty="0" err="1" smtClean="0"/>
              <a:t>Heroku</a:t>
            </a:r>
            <a:endParaRPr lang="en-IE" dirty="0" smtClean="0"/>
          </a:p>
        </p:txBody>
      </p:sp>
      <p:sp>
        <p:nvSpPr>
          <p:cNvPr id="4" name="AutoShape 2" descr="data:image/jpeg;base64,/9j/4AAQSkZJRgABAQAAAQABAAD/2wCEAAkGBxQQERIUEBQSFBAXFRQUFhgUGBIZEhkaFhgWFxUXFRUZHSgkGBolJxQVITEhJSorLy4uFx8/ODMsNygtLiwBCgoKDg0OGhAQGywmHyQuLCwrKywsMi8sLDcsNywsLSwsLywsLCwsLSwsLCwsLCwsLCwsLCwsNCwsLCwsLCwsLP/AABEIAH0BkgMBIgACEQEDEQH/xAAcAAEBAQADAQEBAAAAAAAAAAAABwYDBAUCAQj/xABKEAABAwIABwkLCwMEAwEAAAABAAIDBBEFBgcSITFzNEFRYXFykbGyExciMjNUgZKhwtIUFSM1QlKDk7PB0VNi4SSCoqMWY/B0/8QAGQEBAAMBAQAAAAAAAAAAAAAAAAECAwQF/8QAKBEAAgEDAgUFAQEBAAAAAAAAAAECAwQRMTMSITJRcRNBgZGhUmFE/9oADAMBAAIRAxEAPwCz4Rr46eN0krg1g1k+wAb54liqjKRdxENO54/udZ3LmtabdK4cfC6prqelBs3wel5N3W37NHXwrc4MwdHTRiOFoa0dJ43HfPGt0oQinJZbIMT3w5fND67/AIE74cvmh9d/wKgoo9Sn/H6ySfd8OXzQ+u/4E74cvmh9d/wKgonqU/4/WCfd8OXzQ+u/4E74cvmh9d/wKgonqU/4/WCfd8OXzQ+u/wCBO+HL5ofXf8CoKJ6lP+P1gn3fDl80/wCb/gXcwVlDikcGzxmG5tnXzmDnaAW9BW1Wbx1wDHUwSPzQJ2NL2uGs5ouWuO+Dbf1KVKnJ4ccfJBo2m+kal+rJ5Nq50tJmuN+5PLAf7bBzR6M4jkAWsWU48MmiQiIqgIiIAiIgCIiAIiIAiIgCIiAIiIAiIgCIiAIiIAiIgCIiAIiIAiIgCIiAIiIAiIgCIiAn2Gfryn/D6nqgqfYZ+vKf8PqcqCtqukfBCCwuEMofcpZI/k+dmSPZfulr5ji29sziW6UMw9uqp28/6jle2pxm3xBm+wNj78onji7hm57s3O7pe2gnVmC+pbVRbE3d1Nz/AHXK0qLiEYSSiEEReJjfhr5JTOcD9K7wIx/cftcg19HCsIpt4RJ4uFsoDYJpI2wmQMdm52eACR41hmnUbj0LqjKUN6mJPFJp7Cni12TzAfd5u7PH0URuOB0msD/body5q75UaUI5aK5KhTuJa0uGa4gEtvexI0i+/ZcGFvITbKTsldtdTC3kJtlJ2SuBaljJ5KtzzbX3GrbrEZKdzzbX3GrbrSvuMBEWPxnxzdRzmIQteM1rrl5brvotmngVIQc3hA2CLJYq44urZzEYWsAjc+4eXai0Wtmj73sWtScHB4YCIiqAiIgCIiAIiIAiIgCIiAIiIAiIgCIiAIiIAi8zGTCppKd8waHlpaM0mwOc4N12PCsYcpj/ADZv5h+BaQpTmspAoyL4gkzmtdquAekXX2swEREAREQBERAEREAREQE+wz9eU/4fU5UFT7DP15T/AIfU5UFbVdI+CEFDMPbqqdvP+o5XNQzD26qnbz/qOW1nqwztYm7upuf7rlaVFsTj/rqbn+65U6vxspIbh0zXO4I7vPIc24HpUXUW5rHYI9tYTGnFesrZy/OpxG3wY2l8lw3hP0fjHWfRwLkqMpEI8nDK7nFjeq66rcpmnTTaOKW56O5qlOnVi8pA85mTqquLvpwLi5DpCQN8gZgufSFSMF0DKeJkUQsxotxnhJ4zrXh4Hx3pqhwa4uiedAEls0ngDwbdNlplWtOo+UyQuphbyE2yk7JXbXUwt5CbZSdkrJagyeSnc8219xq26xGSnc8219xq260r7jAUmyk7uOzj95VlSbKTu47OP3lpa7hDOTJju12wf241VVKsmO7XbB/bjVUJS63Aj9RdWTCcLTZ00QPG9g/dc8UzXi7HNcOFpBHSFzYJPtERAERcMtUxnjvY3nOaOtAcyLp/O0H9aH8xn8rsxStcLtIcOEEEdIU4B9oiKAEREAREBQBEX4TbWgP1F1H4UgBsZoQeN7Aetc0NQx/iOa7mkHqU4YOVERQDN5Q9wS86L9RqkDtRVfyh7gl50X6jVIHaivQtOj5KsvtF5OPmN6guZcNF5OPmN6guZeeWCIiAIiIAiIgCIiAIiICfYZ+vKf8AD6nKgqfYZ+vKf8PqcqCtqukfBCChmH911X/6J/1HK5qP1eL1TU1dT3KJxb8on8J3gs8o77R1+i60tZJN5DM6ioODcm+o1M3+2Ie+7+FqKDFWkhtmwsJ4X+G7l8K9vQt5XUFpzIwRqGBz/Ea53NBPUv2enezx2PZzmub1hXxrQBYCw4tS8/GGFr6WoDwHDuUhseENJB5QQCs1d89CcEOVXydYWdPTFkhu+IhtzrLSLsueHQ4egKULe5Jz4dVzYeuRbXMU6bfYhFFXUwt5CbZSdkrtrqYW8hNspOyV5q1LGTyU7nm2vuNW3WIyU7nm2vuNW3WlfcYCk2Undx2cfvKsqTZSd3HZx+8tLXcIZ4WC8JyUzy+B2a8tLL2BsCQTYHRfwQvitwjLMbzSyP5ziR6BqHoXqYm4HZWVPc5S4MEbn+CQCbFote2rwlUKHFylht3OCO433DOd6zrldNWtCEtOYIiLcS7WD6+SneHwvcxw4NR4nDURxFXV8DSC0taWkWIIFiOAhQzC8IjqJ2NFmtlkaBwAOIAU0qyq5TRGCx4t4WFXTsltZxu144HN0G3FvjiIXJjBXGnpppR4zWOLeDOOhvtIWYyVOPcJxvCUHpY2/UF3spM2bQuH35I29Bz/AHFxOC9Xh/0sTWtw1UT+VmlcODOIb6osPYvPNuJckEWe5rRrc4N6Tb91d4KGOMAMjY0Dga0dQXbVqqlhJFSCLno6t8Lg6J7mO4WkjptrHEr0WDgHQp1lKwHHEI54mhmc7MeGizSSC5rrDUfBdfh0KlO5U3wtE4PcxIxoNY0xzW+UMF7jQHt1Z1t4jRccYtxatRLFWrMNZTuH9RrDyPOYe1f0K2rmuKahLkEZPDuPUNO5zI2mWVpLTbwWAg2ILiNJHEPSsdX48Vct817Ym8EbRf1nXPRZeRh3dVTt5u25aHETFuGsEr588hjmtDQc0G4vpI09BC6VTp04cTQMzUV8snlJZX857z1lWDE3cNNsx1lfUGLFIzVTxHnNDz0uuvTYxsbbNDWsaNQADQBwAalz1qymkkiUeDjdjQ2iaGtAfO4Xa06gPvPtvcA31LcJ4XmqTeeRz+K9mDkYNAX5hnCBqZ5JXfacSBwN1MHoFlqcQcV2VAM9QM6MEtYw+K4jW53CBqtwgrpjCNGHE9SDEaF9RvzSC0kHeINj0hX2KnYwAMa1rRqDQAOgLzMN4uQVTCHsa19vBkaAHg7xuNY4iqK7TfNDBhMWceJYXNZUuMkJsM46ZGcd9bxwg6epVBjw4Agggi4I1EHUQVBKqndE97H+MxzmnlabHqVRybYRMtLmONzE7MHNIu3o0j0KtzSWOOIR2Moe4JedF+o1SB2oqv5Q9wS86L9RqkDtRWlp0fJDL7ReTj5jeoL5r6tsEb5JDZjGlx9G8OM6vSvqi8nHzG9QU6yi4w91d8miN2MN5CNReNTeRu/x8i46dNzlgsZatwvLLI+QyPBe4usHOAF9QGnUNXoW6ybYPkIdUyueQbsjDnOIt9p9ieLNHI5Y3FnAjq2YMFxGLOkd91v8nUP8K0U8DY2NYwBrGgNaBqAAsAuq5morgRCPKxyeW0NQWkghmggkHWNRUd+XS/1JPXf/ACrBjruCp5n7hRhTaJcL8hlzwA4mlpidJMMRJOvxGrvrz8XtyU2wh7DV6C4ZakmTylyubSNLXOae7MF2kg+K/fCmUdbLcfSSax9t/wDKpeU/cbdszsvUtj8Yco616Fsl6ZDP6AREXnEk+wz9eU/4fU5UFT7DP15T/h9TlQVtV0j4IQREWJIREQBdLDe5qjYy9grurpYb3NUbGXsFStQQoLe5J/HqubF1yLBBb3JP49VzYuuRencbbKooq6mFvITbKTsldtdTC3kJtlJ2SvMWpYyeSnc8219xq26xGSnc8219xq260r7jAUmyk7uOzj95VlSbKTu47OP3lpa7hDOTJju12wf241VVKsmO7XbB/bjVVS63AgoZh/dVTtpe25XNQzD+6qnbS9tytZ9TDN1kq8jPtG9kLmypu/00Q4Zh7GPXDkq8jPtG9kLlyqD/AE0O2HYeo/6PkexNqabub2PABLXNcAdRzSDY8Wha/vj1H9KD/s+JZGjYHSRtd4pewHkLgCql3v6Tgl9f/C6K0qaa40QjN98eo/pQf9nxLzcP43S1kQjkZG1ucHXbnXuARvnjW2739JwS+v8A4Tvf0nBL6/8AhZKpQTykTzJbRm0kZ4HsP/IK+LLMxBpAQQJbgg+PwehalZXFWM8YCIXh3dVTt5u25bnJT5Ko57OyVhsO7qqdvN23Lc5KfJVHPZ2Sumvs/Q9zdrzMZ5cyjqSNfcZLelpH7r015ONrL0VTsnnoF/2XBDqRJE1bMU4QyipgN+JjvS8Zx7RUTVwxbfejpT/6IuwF23nSiEekiIuAkjePUebX1Ft8sd0xsJ9t172SiT6SpbvFsZ6C8e8vCx8kzq+e28WDojZf917mShn0lSd4MjHSXW7JXo1Nj4RHuaPKHuCXnRfqNUhIVeyh7gl50X6jVISotOj5IZsKrH+Z0JjjjbG7NDQ8OJcNFiQLaDx7yycEee9rS4NznAZzvFFza7jwKjnJ9A+G7HytkLAQXFpaCRfSM3Up1W0r4ZHRyDNe02cP/tYOu/Gr0ZU3lQDLVi/geOjhEcek63O33O3yf2G8vSWIydYw91b8mlP0jB9GTrcwfZ5W9XItuvPqRcZNS1LHiY67gqeZ+4UYVnx13BU8z9wowu2z6X5IZcsXtyU2wh7DV6C8/F7clNsIew1eguCWrJMjlP3G3bM7L1LY/GHKOtVLKfuNu2Z2XqWx+MOUda9C22yrP6AREXnFifYZ+vKf8PqcqCp9hn68p/w+pyoK2q6R8EIKb02NTqOuqY5bupjPJcaywlx8Jo4OEekaddIURxn3ZU7aTtFXtoKTafYMtcEzXtDmEOa4AgjSCDqIK+1Msm+E5xL3BrS+nN3O4I/7geA/d39fCqasqtPglgkLpYb3NUbGXsFd1dLDe5qjYy9gqi1BCgt7kn8eq5sXXIsEFvck/j1XNi65F6dxtsqiirqYW8hNspOyV211MLeQm2UnZK8xaljJ5KdzzbX3GrbrEZKdzzbX3GrbrSvuMBSbKTu47OP3lWVJspO7js4/eWlruEM5MmO7XbB/bjVVUqyY7tdsH9uNVVLrcCChmH91VO2l7blc1DMP7qqdtL23K1n1MM3WSryM+0b2QvRyj02fROI+w9j/AG5h7a87JV5GfaN7IWzq6ZsrHxvF2PaWuHERYrOpLhrN/wCggd+DWrrgbCLamGOVhBDmi44HfaaeMG6juH8CSUchZIDmknMf9l43uQ8I3vautQ4RlgJMMj47681xAPKNR9K7KtNVUmmQXhfE0zWAue5rWjWXEAdJUXkxnq3CxqJfQc09IsvMqKh0hvI9zzwvcXHpJWCs37snJbcH4cgqJHxwyB7mAF2bfNsTbQ7UfQvRUzyc4OqGVAlMT2wFjmuc7wRpsW5oOl2lo0hUxc9WChLCZJC8O7qqdvN23Lc5KfJVHPZ2SsNhzdVTt5u25bnJT5Ko57OyV219n6IN2uGspxLG+M6nscw8jgQetcyLziSATRFjnMdoc0lrhwFpsR7FUMnOGGy04hJHdYri2+WE3aRyXt6BwrzsfcVHPcamnaXE+VYPGuPttG/xj/Kn8by0gtJa4HQQSHA8RGor0mlXgVP6AXSwvhOOlidJKbNA0Dfcd5rRvkqQsxnq2iwqJbcZBPSRdefV1kkzs6V75HcL3E25L6ljG0eebJyflbUumkfI/wAZ7nPPK43sOJUzJlQGOmdIRYyvuOazwR7c5YvFfFiSteCQW04PhP4eFrOE8eoexWCnhbG1rGABjQGtA1AAWAVrqoscCCM/lD3BLzov1GqQO1FV/KHuCXnRfqNUgdqKtadHyQy+0Xk4+Y3qCyGUfAXdY/lEY+kjHh2+0zh5W6+QniWvovJx8xvUFyvaCCCLgggg6iDrC4oTcJZRYglJUuie2SM2e0hzTxj9lbcBYUbVQMlZ9oaR91w0Ob6D7LKPYw4MNLUyxfZBuzjY7S32aOUFe7k5wz3GfuLz9HLq4BIPF6dXLmruuIKcOJEI3GOm4anmfuFGFesIUomikjd4r2OYeLOBF1Da+ifBI6OUZr2mx4DwEcIOsFUs5LDQZasXTekpthF2Gr0FDqLDtRC3MimkazeAOgcl9XoXHVYXnl0STSuHAXuzfVvZVdpJvUZN7lMwhE6nbE2RhlErXFoILgAHAkgatY1qbx6xyjrX3S0r5XZsTHPdwMBJ9mpbDAeT+V5DqlwibrzW2dIfTqb7eRbrhoxw2RqU1EReYWJ9hn68p/w+pyoKn2Gfryn/AA+p6oK2q6R8EIKRVWBpKzCNTHENHdnl7j4rBnHSePgG/wBJVdXBS0bIs/MaAXvc9x3y5xuSSop1XDOCTr4FwTHSRCOIaNbifGcd9zjwrvoizby8sBdLDe5qjYy9grurjqYBIx7HXzXNc0212cCDbpRaggIW9yT+PVc2LrkXtd76k/8Ab6/+F6mAsXYaIvMOfd4aDnOv4t7W0cZXZVuITg0iEj111MLeQm2UnZK7a6mFvITbKTslca1JMnkp3PNtfcatusRkp3PNtfcatutK+4wF0azA1PM7Plhie+wF3NaTYahcrvIs02tAdGjwPBC7Ohhijfa12NANjYkXG9oHQu8iI3nUBebLi/SucXOp4S4kkksaSSdJJPCvSRE2tAdahwfFACIY2Rgm5DAACdVzZdlEUag46inbI0tka17TrDgC08oK8GoxJonm/cs0/wBj3gdF7LRIrKUo6MGZjxDoxrY88sj/ANiF6tBgKng0xQxtd96wL/WNyvRRHOT1YCIiqDzJMX6Vzi51PCXEkkljbknSSdGtdqhwfFACIY2Rg6TmAC9uGy7KKeJvkAiIoAXmYRxfpqg3mhY533gM1/pc2xK9NFKbWgMw7EKjP2Hjkkf+67VHihRxEEQtcf7y5/scSPYvdRWdSb92D8a0DQNA9i/URUBw1dKyVpZK1r2G12uALTY3Ggrof+N0nm0HqN/heqilSa0B+NaAABoA0BfqIoB0q3BEEzg6aGORwFgXtaTbSbXO9pPSuBmLtKCCKeEEEEEMbcEaiCvURTxPuAujhTA8NSAJ42vtqJ0OHI4aQu8iJtaAy/8A4FR38STk7o+y7VNidRx6oGuP95e72OJC95Fb1J92Dip6dkYzY2tY3gaAB0BcqIqAIiICf5RKSSGeCsi+zmtdwBzXEsLuI3I9HGtFgnG6lnYCZWRPt4TJHBpB37E6HDjC9yWMOBa4BzSLEEAgg6wRvrLVWIFI9xLe6x8THDN9GcDZbKcJRSn7e4Pb+faXzin/ADI/5T59pfOKf8yP+Vnu9zS/fqPWj+BO9zS/fqPWj+BMUu7+gaH59pfOKf8AMj/lPn2l84p/zI/5We73VL9+o9aP4E73NL9+o9aP4ExS7v6Bofn2l84p/wAyP+U+faXzin/Mj/lZ7vdUv36j1o/gTvdUv36j1o/gTFLu/oGh+faXzin/ADI/5T59pfOKf8yP+Vnu9zS/fqPWj+BO91S/fqPWj+BMUu7+gaH59pvOKf8AMj/lZjHLHCIQvhp3iSR4LC5uljWnQ7wt82uNGpc3e5pfv1HrR/AvRwTidS0zg9rXPeNTpDnW4wAAL8dlK9KLzzZBx4hYKdTUg7oLSSOMhB1gEANB47AH0rSIiylJybbJCIiq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55575" y="-1189038"/>
            <a:ext cx="79248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172" name="Picture 4" descr="http://blog.exadel.com/wp-content/uploads/2013/10/heroku-Logo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05985"/>
            <a:ext cx="2938143" cy="9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365104"/>
            <a:ext cx="1243856" cy="124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T</a:t>
            </a:r>
            <a:r>
              <a:rPr lang="en-IE" dirty="0" smtClean="0"/>
              <a:t>he project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s not about the language</a:t>
            </a:r>
          </a:p>
          <a:p>
            <a:pPr marL="0" indent="0">
              <a:buNone/>
            </a:pPr>
            <a:r>
              <a:rPr lang="en-IE" dirty="0"/>
              <a:t>i</a:t>
            </a:r>
            <a:r>
              <a:rPr lang="en-IE" dirty="0" smtClean="0"/>
              <a:t>t is about the concepts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sz="4800" dirty="0" smtClean="0"/>
              <a:t>The technologies: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REST	</a:t>
            </a:r>
            <a:r>
              <a:rPr lang="en-IE" dirty="0"/>
              <a:t>	</a:t>
            </a:r>
            <a:r>
              <a:rPr lang="en-IE" dirty="0" err="1" smtClean="0"/>
              <a:t>Akka</a:t>
            </a:r>
            <a:endParaRPr lang="en-IE" dirty="0"/>
          </a:p>
          <a:p>
            <a:r>
              <a:rPr lang="en-IE" dirty="0" smtClean="0"/>
              <a:t>Spray		Slick</a:t>
            </a:r>
            <a:endParaRPr lang="en-IE" dirty="0"/>
          </a:p>
          <a:p>
            <a:r>
              <a:rPr lang="en-IE" dirty="0"/>
              <a:t>c</a:t>
            </a:r>
            <a:r>
              <a:rPr lang="en-IE" dirty="0" smtClean="0"/>
              <a:t>url			Play</a:t>
            </a:r>
            <a:r>
              <a:rPr lang="en-IE" dirty="0"/>
              <a:t>!</a:t>
            </a:r>
          </a:p>
          <a:p>
            <a:r>
              <a:rPr lang="en-IE" dirty="0" err="1" smtClean="0"/>
              <a:t>Heroku</a:t>
            </a:r>
            <a:r>
              <a:rPr lang="en-IE" dirty="0" smtClean="0"/>
              <a:t>		</a:t>
            </a:r>
            <a:r>
              <a:rPr lang="en-IE" dirty="0" err="1" smtClean="0"/>
              <a:t>Github</a:t>
            </a:r>
            <a:endParaRPr lang="en-IE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2696"/>
            <a:ext cx="1152128" cy="15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144" y="4487397"/>
            <a:ext cx="1580208" cy="10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3600" dirty="0" smtClean="0"/>
              <a:t>          </a:t>
            </a:r>
            <a:br>
              <a:rPr lang="en-IE" sz="3600" dirty="0" smtClean="0"/>
            </a:br>
            <a:r>
              <a:rPr lang="en-IE" sz="3600" dirty="0"/>
              <a:t> </a:t>
            </a:r>
            <a:r>
              <a:rPr lang="en-IE" sz="3600" dirty="0" smtClean="0"/>
              <a:t>       programs </a:t>
            </a:r>
            <a:r>
              <a:rPr lang="en-IE" sz="3600" dirty="0"/>
              <a:t>resemble  </a:t>
            </a:r>
            <a:r>
              <a:rPr lang="en-IE" dirty="0"/>
              <a:t/>
            </a:r>
            <a:br>
              <a:rPr lang="en-IE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	 </a:t>
            </a:r>
            <a:r>
              <a:rPr lang="en-IE" dirty="0" smtClean="0"/>
              <a:t>     programs and they can seamlessly 		      interact with code written in Java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/>
              <a:t>- Scala shares most of the operators, data types, and control structures with Java and C#</a:t>
            </a:r>
          </a:p>
          <a:p>
            <a:pPr marL="171450" indent="-171450">
              <a:buFontTx/>
              <a:buChar char="-"/>
            </a:pPr>
            <a:r>
              <a:rPr lang="en-IE" dirty="0"/>
              <a:t>Scala can interact with main platforms: Java and C#</a:t>
            </a:r>
          </a:p>
          <a:p>
            <a:pPr marL="171450" indent="-171450">
              <a:buFontTx/>
              <a:buChar char="-"/>
            </a:pPr>
            <a:r>
              <a:rPr lang="en-IE" sz="2200" dirty="0"/>
              <a:t>Example1</a:t>
            </a:r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387"/>
            <a:ext cx="2232248" cy="61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95821"/>
            <a:ext cx="10801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7" y="5229200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Example1.scala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8" y="1628800"/>
            <a:ext cx="6984776" cy="409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OO and functional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sz="5900" dirty="0" smtClean="0"/>
              <a:t>Scala uses a pure </a:t>
            </a:r>
            <a:r>
              <a:rPr lang="en-IE" sz="5900" b="1" dirty="0" smtClean="0"/>
              <a:t>object-oriented model</a:t>
            </a:r>
            <a:r>
              <a:rPr lang="en-IE" sz="5900" dirty="0" smtClean="0"/>
              <a:t>: 	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value is an object and</a:t>
            </a:r>
          </a:p>
          <a:p>
            <a:pPr marL="0" indent="0">
              <a:buNone/>
            </a:pPr>
            <a:r>
              <a:rPr lang="en-IE" sz="5900" dirty="0" smtClean="0"/>
              <a:t>	every operation is an invocation of a method</a:t>
            </a:r>
          </a:p>
          <a:p>
            <a:r>
              <a:rPr lang="en-IE" sz="5900" dirty="0"/>
              <a:t>Scala is a </a:t>
            </a:r>
            <a:r>
              <a:rPr lang="en-IE" sz="5900" b="1" dirty="0"/>
              <a:t>functional</a:t>
            </a:r>
            <a:r>
              <a:rPr lang="en-IE" sz="5900" dirty="0"/>
              <a:t> </a:t>
            </a:r>
            <a:r>
              <a:rPr lang="en-IE" sz="5900" dirty="0" smtClean="0"/>
              <a:t>language:</a:t>
            </a:r>
            <a:endParaRPr lang="en-IE" sz="5900" dirty="0"/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every </a:t>
            </a:r>
            <a:r>
              <a:rPr lang="en-IE" sz="5900" dirty="0"/>
              <a:t>function is a value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so </a:t>
            </a:r>
            <a:r>
              <a:rPr lang="en-IE" sz="5900" dirty="0"/>
              <a:t>we can pass a function as a </a:t>
            </a:r>
            <a:r>
              <a:rPr lang="en-IE" sz="5900" dirty="0" smtClean="0"/>
              <a:t>parameter into 	another </a:t>
            </a:r>
            <a:r>
              <a:rPr lang="en-IE" sz="5900" dirty="0"/>
              <a:t>function</a:t>
            </a:r>
          </a:p>
          <a:p>
            <a:pPr marL="0" indent="0">
              <a:buNone/>
            </a:pPr>
            <a:r>
              <a:rPr lang="en-IE" sz="5900" dirty="0"/>
              <a:t>	</a:t>
            </a:r>
            <a:r>
              <a:rPr lang="en-IE" sz="5900" dirty="0" smtClean="0"/>
              <a:t>or </a:t>
            </a:r>
            <a:r>
              <a:rPr lang="en-IE" sz="5900" dirty="0"/>
              <a:t>return them as a result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Example2 &amp; Example3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51" y="328732"/>
            <a:ext cx="976313" cy="117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Example2.scala           Example3.scala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" y="1994160"/>
            <a:ext cx="4151801" cy="341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0888"/>
            <a:ext cx="5489810" cy="167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5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E" dirty="0" err="1" smtClean="0"/>
              <a:t>RESTful</a:t>
            </a:r>
            <a:r>
              <a:rPr lang="en-IE" dirty="0" smtClean="0"/>
              <a:t> web service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  </a:t>
            </a:r>
            <a:endParaRPr lang="pl-P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94429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toolkit that allows to create concurrent applications</a:t>
            </a:r>
          </a:p>
          <a:p>
            <a:r>
              <a:rPr lang="en-IE" dirty="0" smtClean="0"/>
              <a:t>no race conditions or deadlocks</a:t>
            </a:r>
          </a:p>
          <a:p>
            <a:r>
              <a:rPr lang="en-IE" dirty="0"/>
              <a:t>t</a:t>
            </a:r>
            <a:r>
              <a:rPr lang="en-IE" dirty="0" smtClean="0"/>
              <a:t>hread safety</a:t>
            </a:r>
          </a:p>
          <a:p>
            <a:r>
              <a:rPr lang="en-IE" dirty="0" err="1" smtClean="0"/>
              <a:t>Akka</a:t>
            </a:r>
            <a:r>
              <a:rPr lang="en-IE" dirty="0" smtClean="0"/>
              <a:t> uses Actors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80"/>
            <a:ext cx="1705224" cy="13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25" y="4221088"/>
            <a:ext cx="860963" cy="15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Actor paradigm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messages</a:t>
            </a:r>
          </a:p>
          <a:p>
            <a:r>
              <a:rPr lang="en-IE" dirty="0"/>
              <a:t>m</a:t>
            </a:r>
            <a:r>
              <a:rPr lang="en-IE" dirty="0" smtClean="0"/>
              <a:t>ailboxes</a:t>
            </a:r>
          </a:p>
          <a:p>
            <a:r>
              <a:rPr lang="en-IE" dirty="0" smtClean="0"/>
              <a:t>Example5.scala</a:t>
            </a:r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6184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870</Words>
  <Application>Microsoft Office PowerPoint</Application>
  <PresentationFormat>Pokaz na ekranie (4:3)</PresentationFormat>
  <Paragraphs>157</Paragraphs>
  <Slides>15</Slides>
  <Notes>12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 Scala Spray Akka RESTful application by Marta Doberschuetz </vt:lpstr>
      <vt:lpstr>The project</vt:lpstr>
      <vt:lpstr>                   programs resemble   </vt:lpstr>
      <vt:lpstr>Example1.scala</vt:lpstr>
      <vt:lpstr>OO and functional</vt:lpstr>
      <vt:lpstr>Example2.scala           Example3.scala</vt:lpstr>
      <vt:lpstr>RESTful web service</vt:lpstr>
      <vt:lpstr>  </vt:lpstr>
      <vt:lpstr>Actor paradigm</vt:lpstr>
      <vt:lpstr>Example5.scala</vt:lpstr>
      <vt:lpstr>  </vt:lpstr>
      <vt:lpstr>  </vt:lpstr>
      <vt:lpstr>  </vt:lpstr>
      <vt:lpstr>Running the application locally</vt:lpstr>
      <vt:lpstr>Deploying the application 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</dc:creator>
  <cp:lastModifiedBy>Marta</cp:lastModifiedBy>
  <cp:revision>207</cp:revision>
  <cp:lastPrinted>2014-04-24T22:19:36Z</cp:lastPrinted>
  <dcterms:created xsi:type="dcterms:W3CDTF">2014-03-09T22:15:16Z</dcterms:created>
  <dcterms:modified xsi:type="dcterms:W3CDTF">2014-04-25T08:34:40Z</dcterms:modified>
</cp:coreProperties>
</file>