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2C5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CDD1"/>
          </a:solidFill>
        </a:fill>
      </a:tcStyle>
    </a:wholeTbl>
    <a:band2H>
      <a:tcTxStyle b="def" i="def"/>
      <a:tcStyle>
        <a:tcBdr/>
        <a:fill>
          <a:solidFill>
            <a:srgbClr val="F8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6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F0"/>
          </a:solidFill>
        </a:fill>
      </a:tcStyle>
    </a:wholeTbl>
    <a:band2H>
      <a:tcTxStyle b="def" i="def"/>
      <a:tcStyle>
        <a:tcBdr/>
        <a:fill>
          <a:solidFill>
            <a:srgbClr val="E6EA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0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C5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solidFill>
            <a:srgbClr val="002C5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solidFill>
            <a:srgbClr val="002C58">
              <a:alpha val="20000"/>
            </a:srgbClr>
          </a:solidFill>
        </a:fill>
      </a:tcStyle>
    </a:firstCol>
    <a:la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50800" cap="flat">
              <a:solidFill>
                <a:srgbClr val="002C58"/>
              </a:solidFill>
              <a:prstDash val="solid"/>
              <a:round/>
            </a:ln>
          </a:top>
          <a:bottom>
            <a:ln w="127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2C58"/>
        </a:fontRef>
        <a:srgbClr val="002C58"/>
      </a:tcTxStyle>
      <a:tcStyle>
        <a:tcBdr>
          <a:left>
            <a:ln w="12700" cap="flat">
              <a:solidFill>
                <a:srgbClr val="002C58"/>
              </a:solidFill>
              <a:prstDash val="solid"/>
              <a:round/>
            </a:ln>
          </a:left>
          <a:right>
            <a:ln w="12700" cap="flat">
              <a:solidFill>
                <a:srgbClr val="002C58"/>
              </a:solidFill>
              <a:prstDash val="solid"/>
              <a:round/>
            </a:ln>
          </a:right>
          <a:top>
            <a:ln w="12700" cap="flat">
              <a:solidFill>
                <a:srgbClr val="002C58"/>
              </a:solidFill>
              <a:prstDash val="solid"/>
              <a:round/>
            </a:ln>
          </a:top>
          <a:bottom>
            <a:ln w="25400" cap="flat">
              <a:solidFill>
                <a:srgbClr val="002C58"/>
              </a:solidFill>
              <a:prstDash val="solid"/>
              <a:round/>
            </a:ln>
          </a:bottom>
          <a:insideH>
            <a:ln w="12700" cap="flat">
              <a:solidFill>
                <a:srgbClr val="002C58"/>
              </a:solidFill>
              <a:prstDash val="solid"/>
              <a:round/>
            </a:ln>
          </a:insideH>
          <a:insideV>
            <a:ln w="12700" cap="flat">
              <a:solidFill>
                <a:srgbClr val="002C5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 tytułowy"/>
          <p:cNvSpPr txBox="1"/>
          <p:nvPr>
            <p:ph type="title"/>
          </p:nvPr>
        </p:nvSpPr>
        <p:spPr>
          <a:xfrm>
            <a:off x="520698" y="4521810"/>
            <a:ext cx="9650415" cy="38779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Tekst tytułowy</a:t>
            </a:r>
          </a:p>
        </p:txBody>
      </p:sp>
      <p:sp>
        <p:nvSpPr>
          <p:cNvPr id="15" name="Treść - poziom 1…"/>
          <p:cNvSpPr txBox="1"/>
          <p:nvPr>
            <p:ph type="body" sz="quarter" idx="1"/>
          </p:nvPr>
        </p:nvSpPr>
        <p:spPr>
          <a:xfrm>
            <a:off x="520700" y="5093084"/>
            <a:ext cx="9650415" cy="75277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4DC0E2"/>
                </a:solidFill>
              </a:defRPr>
            </a:lvl1pPr>
            <a:lvl2pPr marL="228600" indent="381000">
              <a:buSzTx/>
              <a:buNone/>
              <a:defRPr sz="1600">
                <a:solidFill>
                  <a:srgbClr val="4DC0E2"/>
                </a:solidFill>
              </a:defRPr>
            </a:lvl2pPr>
            <a:lvl3pPr marL="228600" indent="838200">
              <a:buSzTx/>
              <a:buNone/>
              <a:defRPr sz="1600">
                <a:solidFill>
                  <a:srgbClr val="4DC0E2"/>
                </a:solidFill>
              </a:defRPr>
            </a:lvl3pPr>
            <a:lvl4pPr marL="228600" indent="1295400">
              <a:buSzTx/>
              <a:buNone/>
              <a:defRPr sz="1600">
                <a:solidFill>
                  <a:srgbClr val="4DC0E2"/>
                </a:solidFill>
              </a:defRPr>
            </a:lvl4pPr>
            <a:lvl5pPr marL="228600" indent="1752600">
              <a:buSzTx/>
              <a:buNone/>
              <a:defRPr sz="1600">
                <a:solidFill>
                  <a:srgbClr val="4DC0E2"/>
                </a:solidFill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6" name="Google Shape;18;p2"/>
          <p:cNvSpPr/>
          <p:nvPr/>
        </p:nvSpPr>
        <p:spPr>
          <a:xfrm>
            <a:off x="520699" y="435052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7" name="Google Shape;19;p2" descr="Google Shape;1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698" y="774785"/>
            <a:ext cx="3057145" cy="61264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Google Shape;20;p2"/>
          <p:cNvSpPr/>
          <p:nvPr/>
        </p:nvSpPr>
        <p:spPr>
          <a:xfrm>
            <a:off x="520699" y="539999"/>
            <a:ext cx="9650415" cy="1"/>
          </a:xfrm>
          <a:prstGeom prst="line">
            <a:avLst/>
          </a:prstGeom>
          <a:ln w="50800"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Google Shape;21;p2"/>
          <p:cNvSpPr/>
          <p:nvPr/>
        </p:nvSpPr>
        <p:spPr>
          <a:xfrm>
            <a:off x="520699" y="681977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Numer slajdu"/>
          <p:cNvSpPr txBox="1"/>
          <p:nvPr>
            <p:ph type="sldNum" sz="quarter" idx="2"/>
          </p:nvPr>
        </p:nvSpPr>
        <p:spPr>
          <a:xfrm>
            <a:off x="5162338" y="7003756"/>
            <a:ext cx="2492164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ajd tytuł + treść - 1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8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9" name="Google Shape;52;p5"/>
          <p:cNvSpPr txBox="1"/>
          <p:nvPr>
            <p:ph type="body" sz="quarter" idx="21"/>
          </p:nvPr>
        </p:nvSpPr>
        <p:spPr>
          <a:xfrm>
            <a:off x="520699" y="6413500"/>
            <a:ext cx="2884490" cy="284164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</p:txBody>
      </p:sp>
      <p:sp>
        <p:nvSpPr>
          <p:cNvPr id="3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520700" y="774882"/>
            <a:ext cx="9650414" cy="44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520700" y="1538712"/>
            <a:ext cx="9650414" cy="477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Google Shape;47;p5"/>
          <p:cNvSpPr/>
          <p:nvPr/>
        </p:nvSpPr>
        <p:spPr>
          <a:xfrm>
            <a:off x="520699" y="6819775"/>
            <a:ext cx="9650415" cy="1"/>
          </a:xfrm>
          <a:prstGeom prst="line">
            <a:avLst/>
          </a:prstGeom>
          <a:ln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Google Shape;48;p5"/>
          <p:cNvSpPr/>
          <p:nvPr/>
        </p:nvSpPr>
        <p:spPr>
          <a:xfrm>
            <a:off x="520699" y="539999"/>
            <a:ext cx="9650415" cy="1"/>
          </a:xfrm>
          <a:prstGeom prst="line">
            <a:avLst/>
          </a:prstGeom>
          <a:ln w="50800">
            <a:solidFill>
              <a:srgbClr val="002C5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6" name="Google Shape;53;p5" descr="Google Shape;53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6933021"/>
            <a:ext cx="1834286" cy="36758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Numer slajdu"/>
          <p:cNvSpPr txBox="1"/>
          <p:nvPr>
            <p:ph type="sldNum" sz="quarter" idx="2"/>
          </p:nvPr>
        </p:nvSpPr>
        <p:spPr>
          <a:xfrm>
            <a:off x="9988897" y="7006700"/>
            <a:ext cx="182216" cy="1728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2C58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048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5pPr>
      <a:lvl6pPr marL="2612564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6pPr>
      <a:lvl7pPr marL="3069764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7pPr>
      <a:lvl8pPr marL="3526963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8pPr>
      <a:lvl9pPr marL="3984163" marR="0" indent="-223947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002C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79;p18"/>
          <p:cNvSpPr txBox="1"/>
          <p:nvPr>
            <p:ph type="ctrTitle"/>
          </p:nvPr>
        </p:nvSpPr>
        <p:spPr>
          <a:xfrm>
            <a:off x="520698" y="4521810"/>
            <a:ext cx="9650415" cy="387799"/>
          </a:xfrm>
          <a:prstGeom prst="rect">
            <a:avLst/>
          </a:prstGeom>
        </p:spPr>
        <p:txBody>
          <a:bodyPr/>
          <a:lstStyle>
            <a:lvl1pPr algn="r" defTabSz="905255">
              <a:defRPr sz="2772"/>
            </a:lvl1pPr>
          </a:lstStyle>
          <a:p>
            <a:pPr/>
            <a:r>
              <a:t>Marta Dziel</a:t>
            </a:r>
          </a:p>
        </p:txBody>
      </p:sp>
      <p:sp>
        <p:nvSpPr>
          <p:cNvPr id="40" name="Google Shape;180;p18"/>
          <p:cNvSpPr txBox="1"/>
          <p:nvPr>
            <p:ph type="subTitle" sz="quarter" idx="1"/>
          </p:nvPr>
        </p:nvSpPr>
        <p:spPr>
          <a:xfrm>
            <a:off x="520699" y="5093084"/>
            <a:ext cx="9650416" cy="752770"/>
          </a:xfrm>
          <a:prstGeom prst="rect">
            <a:avLst/>
          </a:prstGeom>
        </p:spPr>
        <p:txBody>
          <a:bodyPr/>
          <a:lstStyle>
            <a:lvl1pPr marL="0" algn="r">
              <a:spcBef>
                <a:spcPts val="0"/>
              </a:spcBef>
              <a:defRPr b="1">
                <a:solidFill>
                  <a:srgbClr val="002C58"/>
                </a:solidFill>
              </a:defRPr>
            </a:lvl1pPr>
          </a:lstStyle>
          <a:p>
            <a:pPr/>
            <a:r>
              <a:t>Promotor: dr Krzysztof Ziółkowski</a:t>
            </a:r>
          </a:p>
        </p:txBody>
      </p:sp>
      <p:sp>
        <p:nvSpPr>
          <p:cNvPr id="41" name="pole tekstowe 1"/>
          <p:cNvSpPr txBox="1"/>
          <p:nvPr/>
        </p:nvSpPr>
        <p:spPr>
          <a:xfrm>
            <a:off x="1731645" y="2076450"/>
            <a:ext cx="7566660" cy="17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Analiza populacji psów w Zurychu w latach 2015 - 2023 - instrukcja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Instrukcja (1/2)</a:t>
            </a:r>
          </a:p>
        </p:txBody>
      </p:sp>
      <p:sp>
        <p:nvSpPr>
          <p:cNvPr id="44" name="Symbol zastępczy tekstu 3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</p:txBody>
      </p:sp>
      <p:grpSp>
        <p:nvGrpSpPr>
          <p:cNvPr id="47" name="Owal 11"/>
          <p:cNvGrpSpPr/>
          <p:nvPr/>
        </p:nvGrpSpPr>
        <p:grpSpPr>
          <a:xfrm>
            <a:off x="541278" y="1427564"/>
            <a:ext cx="327005" cy="326389"/>
            <a:chOff x="0" y="0"/>
            <a:chExt cx="327003" cy="326387"/>
          </a:xfrm>
        </p:grpSpPr>
        <p:sp>
          <p:nvSpPr>
            <p:cNvPr id="45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" name="1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1.</a:t>
              </a:r>
            </a:p>
          </p:txBody>
        </p:sp>
      </p:grpSp>
      <p:sp>
        <p:nvSpPr>
          <p:cNvPr id="48" name="Proszę zapisać plik „KUL100D1001.csv” na dysku w folderze, który ma pełnić rolę Working Directory"/>
          <p:cNvSpPr txBox="1"/>
          <p:nvPr/>
        </p:nvSpPr>
        <p:spPr>
          <a:xfrm>
            <a:off x="1178281" y="1446346"/>
            <a:ext cx="7996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Proszę zapisać plik „KUL100D1001.csv” na dysku w folderze, który ma pełnić rolę Working Directory</a:t>
            </a:r>
          </a:p>
        </p:txBody>
      </p:sp>
      <p:grpSp>
        <p:nvGrpSpPr>
          <p:cNvPr id="51" name="Owal 11"/>
          <p:cNvGrpSpPr/>
          <p:nvPr/>
        </p:nvGrpSpPr>
        <p:grpSpPr>
          <a:xfrm>
            <a:off x="548717" y="1963434"/>
            <a:ext cx="327005" cy="326389"/>
            <a:chOff x="0" y="0"/>
            <a:chExt cx="327003" cy="326387"/>
          </a:xfrm>
        </p:grpSpPr>
        <p:sp>
          <p:nvSpPr>
            <p:cNvPr id="49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2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2.</a:t>
              </a:r>
            </a:p>
          </p:txBody>
        </p:sp>
      </p:grpSp>
      <p:sp>
        <p:nvSpPr>
          <p:cNvPr id="52" name="Proszę otworzyć R studio i wybrać wspomniany folder"/>
          <p:cNvSpPr txBox="1"/>
          <p:nvPr/>
        </p:nvSpPr>
        <p:spPr>
          <a:xfrm>
            <a:off x="1185721" y="1982217"/>
            <a:ext cx="43433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Proszę otworzyć R studio i wybrać wspomniany folder</a:t>
            </a:r>
          </a:p>
        </p:txBody>
      </p:sp>
      <p:pic>
        <p:nvPicPr>
          <p:cNvPr id="53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739" y="2402672"/>
            <a:ext cx="4016408" cy="388162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Linia"/>
          <p:cNvSpPr/>
          <p:nvPr/>
        </p:nvSpPr>
        <p:spPr>
          <a:xfrm flipH="1">
            <a:off x="2966421" y="2628797"/>
            <a:ext cx="3270984" cy="1557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57" name="Owal 11"/>
          <p:cNvGrpSpPr/>
          <p:nvPr/>
        </p:nvGrpSpPr>
        <p:grpSpPr>
          <a:xfrm>
            <a:off x="6424829" y="2472483"/>
            <a:ext cx="327005" cy="326389"/>
            <a:chOff x="0" y="0"/>
            <a:chExt cx="327003" cy="326387"/>
          </a:xfrm>
        </p:grpSpPr>
        <p:sp>
          <p:nvSpPr>
            <p:cNvPr id="55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" name="3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3.</a:t>
              </a:r>
            </a:p>
          </p:txBody>
        </p:sp>
      </p:grpSp>
      <p:sp>
        <p:nvSpPr>
          <p:cNvPr id="58" name="Proszę wybrać opcję „Set as Working Directory”"/>
          <p:cNvSpPr txBox="1"/>
          <p:nvPr/>
        </p:nvSpPr>
        <p:spPr>
          <a:xfrm>
            <a:off x="6848369" y="2491266"/>
            <a:ext cx="3097952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Proszę wybrać opcję „Set as Working Directory”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ytuł 1"/>
          <p:cNvSpPr txBox="1"/>
          <p:nvPr>
            <p:ph type="title"/>
          </p:nvPr>
        </p:nvSpPr>
        <p:spPr>
          <a:xfrm>
            <a:off x="520699" y="774882"/>
            <a:ext cx="9650415" cy="443199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pPr/>
            <a:r>
              <a:t>Instrukcja (2/2)</a:t>
            </a:r>
          </a:p>
        </p:txBody>
      </p:sp>
      <p:sp>
        <p:nvSpPr>
          <p:cNvPr id="61" name="Symbol zastępczy tekstu 3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</p:txBody>
      </p:sp>
      <p:pic>
        <p:nvPicPr>
          <p:cNvPr id="62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091" y="1302666"/>
            <a:ext cx="6959082" cy="551711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Linia"/>
          <p:cNvSpPr/>
          <p:nvPr/>
        </p:nvSpPr>
        <p:spPr>
          <a:xfrm flipH="1">
            <a:off x="3704556" y="6268703"/>
            <a:ext cx="4089902" cy="2177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6" name="Owal 11"/>
          <p:cNvGrpSpPr/>
          <p:nvPr/>
        </p:nvGrpSpPr>
        <p:grpSpPr>
          <a:xfrm>
            <a:off x="7811558" y="5751276"/>
            <a:ext cx="327005" cy="326389"/>
            <a:chOff x="0" y="0"/>
            <a:chExt cx="327003" cy="326387"/>
          </a:xfrm>
        </p:grpSpPr>
        <p:sp>
          <p:nvSpPr>
            <p:cNvPr id="64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" name="4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4.</a:t>
              </a:r>
            </a:p>
          </p:txBody>
        </p:sp>
      </p:grpSp>
      <p:sp>
        <p:nvSpPr>
          <p:cNvPr id="67" name="Proszę skopiować całą linię z podanym linkiem oraz"/>
          <p:cNvSpPr txBox="1"/>
          <p:nvPr/>
        </p:nvSpPr>
        <p:spPr>
          <a:xfrm>
            <a:off x="8199842" y="5758306"/>
            <a:ext cx="2264804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Proszę skopiować całą linię z podanym linkiem oraz </a:t>
            </a:r>
          </a:p>
        </p:txBody>
      </p:sp>
      <p:grpSp>
        <p:nvGrpSpPr>
          <p:cNvPr id="70" name="Owal 11"/>
          <p:cNvGrpSpPr/>
          <p:nvPr/>
        </p:nvGrpSpPr>
        <p:grpSpPr>
          <a:xfrm>
            <a:off x="7809287" y="1776847"/>
            <a:ext cx="327005" cy="326389"/>
            <a:chOff x="0" y="0"/>
            <a:chExt cx="327003" cy="326387"/>
          </a:xfrm>
        </p:grpSpPr>
        <p:sp>
          <p:nvSpPr>
            <p:cNvPr id="68" name="Koło"/>
            <p:cNvSpPr/>
            <p:nvPr/>
          </p:nvSpPr>
          <p:spPr>
            <a:xfrm>
              <a:off x="0" y="0"/>
              <a:ext cx="327004" cy="326388"/>
            </a:xfrm>
            <a:prstGeom prst="ellipse">
              <a:avLst/>
            </a:prstGeom>
            <a:solidFill>
              <a:srgbClr val="D9D9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" name="5."/>
            <p:cNvSpPr txBox="1"/>
            <p:nvPr/>
          </p:nvSpPr>
          <p:spPr>
            <a:xfrm>
              <a:off x="54238" y="68514"/>
              <a:ext cx="218528" cy="18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5.</a:t>
              </a:r>
            </a:p>
          </p:txBody>
        </p:sp>
      </p:grpSp>
      <p:sp>
        <p:nvSpPr>
          <p:cNvPr id="71" name="oraz wkleić to w linii 30 zamiast podanej ścieżki"/>
          <p:cNvSpPr txBox="1"/>
          <p:nvPr/>
        </p:nvSpPr>
        <p:spPr>
          <a:xfrm>
            <a:off x="8197571" y="1783878"/>
            <a:ext cx="226480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oraz wkleić to w linii 30 zamiast podanej ścieżki</a:t>
            </a:r>
          </a:p>
        </p:txBody>
      </p:sp>
      <p:sp>
        <p:nvSpPr>
          <p:cNvPr id="72" name="Linia"/>
          <p:cNvSpPr/>
          <p:nvPr/>
        </p:nvSpPr>
        <p:spPr>
          <a:xfrm flipV="1">
            <a:off x="10019673" y="2323382"/>
            <a:ext cx="1" cy="33863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" name="Linia"/>
          <p:cNvSpPr/>
          <p:nvPr/>
        </p:nvSpPr>
        <p:spPr>
          <a:xfrm flipH="1" flipV="1">
            <a:off x="3902550" y="1810322"/>
            <a:ext cx="389190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2C58"/>
      </a:dk1>
      <a:lt1>
        <a:srgbClr val="FFFFFF"/>
      </a:lt1>
      <a:dk2>
        <a:srgbClr val="A7A7A7"/>
      </a:dk2>
      <a:lt2>
        <a:srgbClr val="535353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2C5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