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06807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CDD1"/>
          </a:solidFill>
        </a:fill>
      </a:tcStyle>
    </a:wholeTbl>
    <a:band2H>
      <a:tcTxStyle b="def" i="def"/>
      <a:tcStyle>
        <a:tcBdr/>
        <a:fill>
          <a:solidFill>
            <a:srgbClr val="F8E8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6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F0"/>
          </a:solidFill>
        </a:fill>
      </a:tcStyle>
    </a:wholeTbl>
    <a:band2H>
      <a:tcTxStyle b="def" i="def"/>
      <a:tcStyle>
        <a:tcBdr/>
        <a:fill>
          <a:solidFill>
            <a:srgbClr val="E6EA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2C58"/>
        </a:fontRef>
        <a:srgbClr val="002C5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2C58"/>
              </a:solidFill>
              <a:prstDash val="solid"/>
              <a:round/>
            </a:ln>
          </a:top>
          <a:bottom>
            <a:ln w="254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2C58"/>
              </a:solidFill>
              <a:prstDash val="solid"/>
              <a:round/>
            </a:ln>
          </a:top>
          <a:bottom>
            <a:ln w="254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0"/>
          </a:solidFill>
        </a:fill>
      </a:tcStyle>
    </a:wholeTbl>
    <a:band2H>
      <a:tcTxStyle b="def" i="def"/>
      <a:tcStyle>
        <a:tcBdr/>
        <a:fill>
          <a:solidFill>
            <a:srgbClr val="E6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C5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C5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C5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002C58"/>
              </a:solidFill>
              <a:prstDash val="solid"/>
              <a:round/>
            </a:ln>
          </a:left>
          <a:right>
            <a:ln w="12700" cap="flat">
              <a:solidFill>
                <a:srgbClr val="002C58"/>
              </a:solidFill>
              <a:prstDash val="solid"/>
              <a:round/>
            </a:ln>
          </a:right>
          <a:top>
            <a:ln w="12700" cap="flat">
              <a:solidFill>
                <a:srgbClr val="002C58"/>
              </a:solidFill>
              <a:prstDash val="solid"/>
              <a:round/>
            </a:ln>
          </a:top>
          <a:bottom>
            <a:ln w="127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solidFill>
                <a:srgbClr val="002C58"/>
              </a:solidFill>
              <a:prstDash val="solid"/>
              <a:round/>
            </a:ln>
          </a:insideH>
          <a:insideV>
            <a:ln w="12700" cap="flat">
              <a:solidFill>
                <a:srgbClr val="002C58"/>
              </a:solidFill>
              <a:prstDash val="solid"/>
              <a:round/>
            </a:ln>
          </a:insideV>
        </a:tcBdr>
        <a:fill>
          <a:solidFill>
            <a:srgbClr val="002C5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002C58"/>
              </a:solidFill>
              <a:prstDash val="solid"/>
              <a:round/>
            </a:ln>
          </a:left>
          <a:right>
            <a:ln w="12700" cap="flat">
              <a:solidFill>
                <a:srgbClr val="002C58"/>
              </a:solidFill>
              <a:prstDash val="solid"/>
              <a:round/>
            </a:ln>
          </a:right>
          <a:top>
            <a:ln w="12700" cap="flat">
              <a:solidFill>
                <a:srgbClr val="002C58"/>
              </a:solidFill>
              <a:prstDash val="solid"/>
              <a:round/>
            </a:ln>
          </a:top>
          <a:bottom>
            <a:ln w="127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solidFill>
                <a:srgbClr val="002C58"/>
              </a:solidFill>
              <a:prstDash val="solid"/>
              <a:round/>
            </a:ln>
          </a:insideH>
          <a:insideV>
            <a:ln w="12700" cap="flat">
              <a:solidFill>
                <a:srgbClr val="002C58"/>
              </a:solidFill>
              <a:prstDash val="solid"/>
              <a:round/>
            </a:ln>
          </a:insideV>
        </a:tcBdr>
        <a:fill>
          <a:solidFill>
            <a:srgbClr val="002C58">
              <a:alpha val="20000"/>
            </a:srgbClr>
          </a:solidFill>
        </a:fill>
      </a:tcStyle>
    </a:firstCol>
    <a:lastRow>
      <a:tcTxStyle b="on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002C58"/>
              </a:solidFill>
              <a:prstDash val="solid"/>
              <a:round/>
            </a:ln>
          </a:left>
          <a:right>
            <a:ln w="12700" cap="flat">
              <a:solidFill>
                <a:srgbClr val="002C58"/>
              </a:solidFill>
              <a:prstDash val="solid"/>
              <a:round/>
            </a:ln>
          </a:right>
          <a:top>
            <a:ln w="50800" cap="flat">
              <a:solidFill>
                <a:srgbClr val="002C58"/>
              </a:solidFill>
              <a:prstDash val="solid"/>
              <a:round/>
            </a:ln>
          </a:top>
          <a:bottom>
            <a:ln w="127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solidFill>
                <a:srgbClr val="002C58"/>
              </a:solidFill>
              <a:prstDash val="solid"/>
              <a:round/>
            </a:ln>
          </a:insideH>
          <a:insideV>
            <a:ln w="12700" cap="flat">
              <a:solidFill>
                <a:srgbClr val="002C5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002C58"/>
              </a:solidFill>
              <a:prstDash val="solid"/>
              <a:round/>
            </a:ln>
          </a:left>
          <a:right>
            <a:ln w="12700" cap="flat">
              <a:solidFill>
                <a:srgbClr val="002C58"/>
              </a:solidFill>
              <a:prstDash val="solid"/>
              <a:round/>
            </a:ln>
          </a:right>
          <a:top>
            <a:ln w="12700" cap="flat">
              <a:solidFill>
                <a:srgbClr val="002C58"/>
              </a:solidFill>
              <a:prstDash val="solid"/>
              <a:round/>
            </a:ln>
          </a:top>
          <a:bottom>
            <a:ln w="254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solidFill>
                <a:srgbClr val="002C58"/>
              </a:solidFill>
              <a:prstDash val="solid"/>
              <a:round/>
            </a:ln>
          </a:insideH>
          <a:insideV>
            <a:ln w="12700" cap="flat">
              <a:solidFill>
                <a:srgbClr val="002C5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 tytułowy"/>
          <p:cNvSpPr txBox="1"/>
          <p:nvPr>
            <p:ph type="title"/>
          </p:nvPr>
        </p:nvSpPr>
        <p:spPr>
          <a:xfrm>
            <a:off x="520698" y="4521810"/>
            <a:ext cx="9650415" cy="38779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Tekst tytułowy</a:t>
            </a:r>
          </a:p>
        </p:txBody>
      </p:sp>
      <p:sp>
        <p:nvSpPr>
          <p:cNvPr id="15" name="Treść - poziom 1…"/>
          <p:cNvSpPr txBox="1"/>
          <p:nvPr>
            <p:ph type="body" sz="quarter" idx="1"/>
          </p:nvPr>
        </p:nvSpPr>
        <p:spPr>
          <a:xfrm>
            <a:off x="520700" y="5093084"/>
            <a:ext cx="9650415" cy="75277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4DC0E2"/>
                </a:solidFill>
              </a:defRPr>
            </a:lvl1pPr>
            <a:lvl2pPr marL="228600" indent="381000">
              <a:buSzTx/>
              <a:buNone/>
              <a:defRPr sz="1600">
                <a:solidFill>
                  <a:srgbClr val="4DC0E2"/>
                </a:solidFill>
              </a:defRPr>
            </a:lvl2pPr>
            <a:lvl3pPr marL="228600" indent="838200">
              <a:buSzTx/>
              <a:buNone/>
              <a:defRPr sz="1600">
                <a:solidFill>
                  <a:srgbClr val="4DC0E2"/>
                </a:solidFill>
              </a:defRPr>
            </a:lvl3pPr>
            <a:lvl4pPr marL="228600" indent="1295400">
              <a:buSzTx/>
              <a:buNone/>
              <a:defRPr sz="1600">
                <a:solidFill>
                  <a:srgbClr val="4DC0E2"/>
                </a:solidFill>
              </a:defRPr>
            </a:lvl4pPr>
            <a:lvl5pPr marL="228600" indent="1752600">
              <a:buSzTx/>
              <a:buNone/>
              <a:defRPr sz="1600">
                <a:solidFill>
                  <a:srgbClr val="4DC0E2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6" name="Google Shape;18;p2"/>
          <p:cNvSpPr/>
          <p:nvPr/>
        </p:nvSpPr>
        <p:spPr>
          <a:xfrm>
            <a:off x="520699" y="4350525"/>
            <a:ext cx="9650415" cy="1"/>
          </a:xfrm>
          <a:prstGeom prst="line">
            <a:avLst/>
          </a:prstGeom>
          <a:ln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7" name="Google Shape;19;p2" descr="Google Shape;1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698" y="774785"/>
            <a:ext cx="3057145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Google Shape;20;p2"/>
          <p:cNvSpPr/>
          <p:nvPr/>
        </p:nvSpPr>
        <p:spPr>
          <a:xfrm>
            <a:off x="520699" y="539999"/>
            <a:ext cx="9650415" cy="1"/>
          </a:xfrm>
          <a:prstGeom prst="line">
            <a:avLst/>
          </a:prstGeom>
          <a:ln w="50800"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Google Shape;21;p2"/>
          <p:cNvSpPr/>
          <p:nvPr/>
        </p:nvSpPr>
        <p:spPr>
          <a:xfrm>
            <a:off x="520699" y="6819775"/>
            <a:ext cx="9650415" cy="1"/>
          </a:xfrm>
          <a:prstGeom prst="line">
            <a:avLst/>
          </a:prstGeom>
          <a:ln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Numer slajdu"/>
          <p:cNvSpPr txBox="1"/>
          <p:nvPr>
            <p:ph type="sldNum" sz="quarter" idx="2"/>
          </p:nvPr>
        </p:nvSpPr>
        <p:spPr>
          <a:xfrm>
            <a:off x="5162338" y="7003756"/>
            <a:ext cx="249216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ajd tytuł + treść - 1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28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9" name="Google Shape;52;p5"/>
          <p:cNvSpPr txBox="1"/>
          <p:nvPr>
            <p:ph type="body" sz="quarter" idx="21"/>
          </p:nvPr>
        </p:nvSpPr>
        <p:spPr>
          <a:xfrm>
            <a:off x="520699" y="6413500"/>
            <a:ext cx="2884490" cy="284164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</a:p>
        </p:txBody>
      </p:sp>
      <p:sp>
        <p:nvSpPr>
          <p:cNvPr id="3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520700" y="774882"/>
            <a:ext cx="9650414" cy="44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520700" y="1538712"/>
            <a:ext cx="9650414" cy="4772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Google Shape;47;p5"/>
          <p:cNvSpPr/>
          <p:nvPr/>
        </p:nvSpPr>
        <p:spPr>
          <a:xfrm>
            <a:off x="520699" y="6819775"/>
            <a:ext cx="9650415" cy="1"/>
          </a:xfrm>
          <a:prstGeom prst="line">
            <a:avLst/>
          </a:prstGeom>
          <a:ln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Google Shape;48;p5"/>
          <p:cNvSpPr/>
          <p:nvPr/>
        </p:nvSpPr>
        <p:spPr>
          <a:xfrm>
            <a:off x="520699" y="539999"/>
            <a:ext cx="9650415" cy="1"/>
          </a:xfrm>
          <a:prstGeom prst="line">
            <a:avLst/>
          </a:prstGeom>
          <a:ln w="50800"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6" name="Google Shape;53;p5" descr="Google Shape;53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6933021"/>
            <a:ext cx="1834286" cy="36758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Numer slajdu"/>
          <p:cNvSpPr txBox="1"/>
          <p:nvPr>
            <p:ph type="sldNum" sz="quarter" idx="2"/>
          </p:nvPr>
        </p:nvSpPr>
        <p:spPr>
          <a:xfrm>
            <a:off x="9988897" y="7006700"/>
            <a:ext cx="182216" cy="1728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048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048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3048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048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5pPr>
      <a:lvl6pPr marL="2612564" marR="0" indent="-223947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6pPr>
      <a:lvl7pPr marL="3069764" marR="0" indent="-223947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7pPr>
      <a:lvl8pPr marL="3526963" marR="0" indent="-223947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8pPr>
      <a:lvl9pPr marL="3984163" marR="0" indent="-223947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79;p18"/>
          <p:cNvSpPr txBox="1"/>
          <p:nvPr>
            <p:ph type="ctrTitle"/>
          </p:nvPr>
        </p:nvSpPr>
        <p:spPr>
          <a:xfrm>
            <a:off x="520698" y="4521810"/>
            <a:ext cx="9650415" cy="387799"/>
          </a:xfrm>
          <a:prstGeom prst="rect">
            <a:avLst/>
          </a:prstGeom>
        </p:spPr>
        <p:txBody>
          <a:bodyPr/>
          <a:lstStyle>
            <a:lvl1pPr algn="r" defTabSz="905255">
              <a:defRPr sz="2772"/>
            </a:lvl1pPr>
          </a:lstStyle>
          <a:p>
            <a:pPr/>
            <a:r>
              <a:t>Marta Dziel</a:t>
            </a:r>
          </a:p>
        </p:txBody>
      </p:sp>
      <p:sp>
        <p:nvSpPr>
          <p:cNvPr id="40" name="Google Shape;180;p18"/>
          <p:cNvSpPr txBox="1"/>
          <p:nvPr>
            <p:ph type="subTitle" sz="quarter" idx="1"/>
          </p:nvPr>
        </p:nvSpPr>
        <p:spPr>
          <a:xfrm>
            <a:off x="520699" y="5093084"/>
            <a:ext cx="9650416" cy="752770"/>
          </a:xfrm>
          <a:prstGeom prst="rect">
            <a:avLst/>
          </a:prstGeom>
        </p:spPr>
        <p:txBody>
          <a:bodyPr/>
          <a:lstStyle>
            <a:lvl1pPr marL="0" algn="r">
              <a:spcBef>
                <a:spcPts val="0"/>
              </a:spcBef>
              <a:defRPr b="1">
                <a:solidFill>
                  <a:srgbClr val="002C58"/>
                </a:solidFill>
              </a:defRPr>
            </a:lvl1pPr>
          </a:lstStyle>
          <a:p>
            <a:pPr/>
            <a:r>
              <a:t>Promotor: dr Krzysztof Ziółkowski</a:t>
            </a:r>
          </a:p>
        </p:txBody>
      </p:sp>
      <p:sp>
        <p:nvSpPr>
          <p:cNvPr id="41" name="Google Shape;181;p18"/>
          <p:cNvSpPr txBox="1"/>
          <p:nvPr/>
        </p:nvSpPr>
        <p:spPr>
          <a:xfrm>
            <a:off x="7924800" y="6981300"/>
            <a:ext cx="160248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17 czerwca 2023</a:t>
            </a:r>
          </a:p>
        </p:txBody>
      </p:sp>
      <p:sp>
        <p:nvSpPr>
          <p:cNvPr id="42" name="pole tekstowe 1"/>
          <p:cNvSpPr txBox="1"/>
          <p:nvPr/>
        </p:nvSpPr>
        <p:spPr>
          <a:xfrm>
            <a:off x="1731645" y="2076450"/>
            <a:ext cx="7566660" cy="1217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Analiza populacji psów w Zurychu w latach 2015 - 2023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01;p21"/>
          <p:cNvSpPr txBox="1"/>
          <p:nvPr>
            <p:ph type="title"/>
          </p:nvPr>
        </p:nvSpPr>
        <p:spPr>
          <a:xfrm>
            <a:off x="520699" y="774882"/>
            <a:ext cx="9650415" cy="443199"/>
          </a:xfrm>
          <a:prstGeom prst="rect">
            <a:avLst/>
          </a:prstGeom>
        </p:spPr>
        <p:txBody>
          <a:bodyPr/>
          <a:lstStyle>
            <a:lvl1pPr defTabSz="886968">
              <a:defRPr sz="3104"/>
            </a:lvl1pPr>
          </a:lstStyle>
          <a:p>
            <a:pPr/>
            <a:r>
              <a:t>Plan prezentacji</a:t>
            </a:r>
          </a:p>
        </p:txBody>
      </p:sp>
      <p:sp>
        <p:nvSpPr>
          <p:cNvPr id="45" name="Google Shape;204;p21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i="1"/>
            </a:pPr>
          </a:p>
        </p:txBody>
      </p:sp>
      <p:sp>
        <p:nvSpPr>
          <p:cNvPr id="46" name="pole tekstowe 5"/>
          <p:cNvSpPr txBox="1"/>
          <p:nvPr/>
        </p:nvSpPr>
        <p:spPr>
          <a:xfrm>
            <a:off x="1990042" y="1990209"/>
            <a:ext cx="4613327" cy="198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Cel pracy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Instalowane biblioteki oraz użyte narzędzia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Przykładowa część kodu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Wyzwania w pisaniu projektu</a:t>
            </a:r>
          </a:p>
        </p:txBody>
      </p:sp>
      <p:grpSp>
        <p:nvGrpSpPr>
          <p:cNvPr id="49" name="Owal 11"/>
          <p:cNvGrpSpPr/>
          <p:nvPr/>
        </p:nvGrpSpPr>
        <p:grpSpPr>
          <a:xfrm>
            <a:off x="1617318" y="1990377"/>
            <a:ext cx="327005" cy="326389"/>
            <a:chOff x="0" y="0"/>
            <a:chExt cx="327003" cy="326387"/>
          </a:xfrm>
        </p:grpSpPr>
        <p:sp>
          <p:nvSpPr>
            <p:cNvPr id="47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" name="1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1.</a:t>
              </a:r>
            </a:p>
          </p:txBody>
        </p:sp>
      </p:grpSp>
      <p:grpSp>
        <p:nvGrpSpPr>
          <p:cNvPr id="52" name="Owal 12"/>
          <p:cNvGrpSpPr/>
          <p:nvPr/>
        </p:nvGrpSpPr>
        <p:grpSpPr>
          <a:xfrm>
            <a:off x="1617318" y="2399060"/>
            <a:ext cx="327005" cy="326389"/>
            <a:chOff x="0" y="0"/>
            <a:chExt cx="327003" cy="326387"/>
          </a:xfrm>
        </p:grpSpPr>
        <p:sp>
          <p:nvSpPr>
            <p:cNvPr id="50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" name="2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2.</a:t>
              </a:r>
            </a:p>
          </p:txBody>
        </p:sp>
      </p:grpSp>
      <p:grpSp>
        <p:nvGrpSpPr>
          <p:cNvPr id="55" name="Owal 13"/>
          <p:cNvGrpSpPr/>
          <p:nvPr/>
        </p:nvGrpSpPr>
        <p:grpSpPr>
          <a:xfrm>
            <a:off x="1617318" y="2807743"/>
            <a:ext cx="327005" cy="326389"/>
            <a:chOff x="0" y="0"/>
            <a:chExt cx="327003" cy="326387"/>
          </a:xfrm>
        </p:grpSpPr>
        <p:sp>
          <p:nvSpPr>
            <p:cNvPr id="53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" name="3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3.</a:t>
              </a:r>
            </a:p>
          </p:txBody>
        </p:sp>
      </p:grpSp>
      <p:grpSp>
        <p:nvGrpSpPr>
          <p:cNvPr id="58" name="Owal 14"/>
          <p:cNvGrpSpPr/>
          <p:nvPr/>
        </p:nvGrpSpPr>
        <p:grpSpPr>
          <a:xfrm>
            <a:off x="1617318" y="3216426"/>
            <a:ext cx="327005" cy="326389"/>
            <a:chOff x="0" y="0"/>
            <a:chExt cx="327003" cy="326387"/>
          </a:xfrm>
        </p:grpSpPr>
        <p:sp>
          <p:nvSpPr>
            <p:cNvPr id="56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" name="4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4.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ytuł 1"/>
          <p:cNvSpPr txBox="1"/>
          <p:nvPr>
            <p:ph type="title"/>
          </p:nvPr>
        </p:nvSpPr>
        <p:spPr>
          <a:xfrm>
            <a:off x="520699" y="774882"/>
            <a:ext cx="9650415" cy="443199"/>
          </a:xfrm>
          <a:prstGeom prst="rect">
            <a:avLst/>
          </a:prstGeom>
        </p:spPr>
        <p:txBody>
          <a:bodyPr/>
          <a:lstStyle>
            <a:lvl1pPr defTabSz="886968">
              <a:defRPr sz="3104"/>
            </a:lvl1pPr>
          </a:lstStyle>
          <a:p>
            <a:pPr/>
            <a:r>
              <a:t>Cel pracy</a:t>
            </a:r>
          </a:p>
        </p:txBody>
      </p:sp>
      <p:grpSp>
        <p:nvGrpSpPr>
          <p:cNvPr id="63" name="Owal 12"/>
          <p:cNvGrpSpPr/>
          <p:nvPr/>
        </p:nvGrpSpPr>
        <p:grpSpPr>
          <a:xfrm>
            <a:off x="118718" y="833287"/>
            <a:ext cx="327005" cy="326389"/>
            <a:chOff x="0" y="0"/>
            <a:chExt cx="327003" cy="326387"/>
          </a:xfrm>
        </p:grpSpPr>
        <p:sp>
          <p:nvSpPr>
            <p:cNvPr id="61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" name="1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1.</a:t>
              </a:r>
            </a:p>
          </p:txBody>
        </p:sp>
      </p:grpSp>
      <p:sp>
        <p:nvSpPr>
          <p:cNvPr id="64" name="pole tekstowe 5"/>
          <p:cNvSpPr txBox="1"/>
          <p:nvPr/>
        </p:nvSpPr>
        <p:spPr>
          <a:xfrm>
            <a:off x="550709" y="1547044"/>
            <a:ext cx="8495548" cy="47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50394" indent="-150394" algn="just">
              <a:lnSpc>
                <a:spcPct val="150000"/>
              </a:lnSpc>
              <a:buSzPct val="100000"/>
              <a:buChar char="•"/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Szwajcaria jest krajem, w którym posiadanie zwierząt domowych jest uregulowane - każdy zwierzak musi być zarejestrowany, właściciel musi uiszczać roczny podatek od posiadania zwierzęcia, posiadać wymagane ubezpieczenia (obowiązkowe OC oraz opcjonalne ubezpieczenie zdrowotne zwierzęcia), a także zrobić wymagane szkolenia (w przypadku psów powyżej 45cm / 15 kg jest to wymagane 10-20 lekcji). </a:t>
            </a:r>
          </a:p>
          <a:p>
            <a:pPr marL="150394" indent="-150394" algn="just">
              <a:lnSpc>
                <a:spcPct val="150000"/>
              </a:lnSpc>
              <a:buSzPct val="100000"/>
              <a:buChar char="•"/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Jednocześnie, psy są mile widziane w miejscach takich jak komunikacja miejska, czy restauracje. </a:t>
            </a:r>
          </a:p>
          <a:p>
            <a:pPr marL="150394" indent="-150394" algn="just">
              <a:lnSpc>
                <a:spcPct val="150000"/>
              </a:lnSpc>
              <a:buSzPct val="100000"/>
              <a:buChar char="•"/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Powyższe czynniki wpływają na to, że właściciele psów są świadomi kosztów, które muszą ponieść, ale jednocześnie zazwyczaj są w stanie pokryć te wydatki. Dlatego też biznes związany z tematyką zwierzęcą jest jednym z dobrze działających przedsięwzięć o niesłabnącym zainteresowaniu.</a:t>
            </a:r>
          </a:p>
          <a:p>
            <a:pPr marL="150394" indent="-150394" algn="just">
              <a:lnSpc>
                <a:spcPct val="150000"/>
              </a:lnSpc>
              <a:buSzPct val="100000"/>
              <a:buChar char="•"/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Celem pracy było zrozumienie jakie trendy występują w populacji psów w Zurychu w kontekście prowadzenia biznesu oraz sprawdzenie, czy w ostatnich latach pandemia miała swój wpływ na liczbę psów w Zurychu.</a:t>
            </a:r>
          </a:p>
          <a:p>
            <a:pPr algn="just">
              <a:lnSpc>
                <a:spcPct val="150000"/>
              </a:lnSpc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just">
              <a:lnSpc>
                <a:spcPct val="150000"/>
              </a:lnSpc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just">
              <a:lnSpc>
                <a:spcPct val="150000"/>
              </a:lnSpc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ytuł 1"/>
          <p:cNvSpPr txBox="1"/>
          <p:nvPr>
            <p:ph type="title"/>
          </p:nvPr>
        </p:nvSpPr>
        <p:spPr>
          <a:xfrm>
            <a:off x="520699" y="774882"/>
            <a:ext cx="9650415" cy="443199"/>
          </a:xfrm>
          <a:prstGeom prst="rect">
            <a:avLst/>
          </a:prstGeom>
        </p:spPr>
        <p:txBody>
          <a:bodyPr/>
          <a:lstStyle>
            <a:lvl1pPr defTabSz="886968">
              <a:defRPr sz="3104"/>
            </a:lvl1pPr>
          </a:lstStyle>
          <a:p>
            <a:pPr/>
            <a:r>
              <a:t>Instalowane biblioteki i użyte narzędzia</a:t>
            </a:r>
          </a:p>
        </p:txBody>
      </p:sp>
      <p:sp>
        <p:nvSpPr>
          <p:cNvPr id="67" name="pole tekstowe 9"/>
          <p:cNvSpPr txBox="1"/>
          <p:nvPr/>
        </p:nvSpPr>
        <p:spPr>
          <a:xfrm>
            <a:off x="540885" y="1417888"/>
            <a:ext cx="3071548" cy="2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Zainstalowane biblioteki:</a:t>
            </a:r>
          </a:p>
        </p:txBody>
      </p:sp>
      <p:sp>
        <p:nvSpPr>
          <p:cNvPr id="68" name="Łącznik prosty 25"/>
          <p:cNvSpPr/>
          <p:nvPr/>
        </p:nvSpPr>
        <p:spPr>
          <a:xfrm>
            <a:off x="5195794" y="1714074"/>
            <a:ext cx="492228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" name="pole tekstowe 26"/>
          <p:cNvSpPr txBox="1"/>
          <p:nvPr/>
        </p:nvSpPr>
        <p:spPr>
          <a:xfrm>
            <a:off x="5199893" y="1419007"/>
            <a:ext cx="3687002" cy="24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Zastosowane narzędzia:</a:t>
            </a:r>
          </a:p>
        </p:txBody>
      </p:sp>
      <p:sp>
        <p:nvSpPr>
          <p:cNvPr id="70" name="Łącznik prosty 28"/>
          <p:cNvSpPr/>
          <p:nvPr/>
        </p:nvSpPr>
        <p:spPr>
          <a:xfrm>
            <a:off x="540885" y="1714074"/>
            <a:ext cx="4411292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3" name="Owal 12"/>
          <p:cNvGrpSpPr/>
          <p:nvPr/>
        </p:nvGrpSpPr>
        <p:grpSpPr>
          <a:xfrm>
            <a:off x="118718" y="833287"/>
            <a:ext cx="327005" cy="326389"/>
            <a:chOff x="0" y="0"/>
            <a:chExt cx="327003" cy="326387"/>
          </a:xfrm>
        </p:grpSpPr>
        <p:sp>
          <p:nvSpPr>
            <p:cNvPr id="71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" name="2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2.</a:t>
              </a:r>
            </a:p>
          </p:txBody>
        </p:sp>
      </p:grpSp>
      <p:pic>
        <p:nvPicPr>
          <p:cNvPr id="74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9380" y="2917955"/>
            <a:ext cx="1414302" cy="1630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Obrazek" descr="Obrazek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4347" y="4318465"/>
            <a:ext cx="948968" cy="1099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Obrazek" descr="Obrazek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0772" y="4318465"/>
            <a:ext cx="952318" cy="1099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Obrazek" descr="Obraze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54747" y="3185400"/>
            <a:ext cx="948968" cy="1095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Obrazek" descr="Obraze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34508" y="2080132"/>
            <a:ext cx="944846" cy="1095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Obrazek" descr="Obrazek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39980" y="2962080"/>
            <a:ext cx="1414302" cy="163234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pole tekstowe 9"/>
          <p:cNvSpPr txBox="1"/>
          <p:nvPr/>
        </p:nvSpPr>
        <p:spPr>
          <a:xfrm>
            <a:off x="5341485" y="5351814"/>
            <a:ext cx="3071548" cy="2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Wersja oprogramowania:</a:t>
            </a:r>
          </a:p>
        </p:txBody>
      </p:sp>
      <p:sp>
        <p:nvSpPr>
          <p:cNvPr id="81" name="Łącznik prosty 28"/>
          <p:cNvSpPr/>
          <p:nvPr/>
        </p:nvSpPr>
        <p:spPr>
          <a:xfrm>
            <a:off x="5341485" y="5648000"/>
            <a:ext cx="4411293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82" name="Obrazek" descr="Obrazek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139519" y="5740910"/>
            <a:ext cx="2815225" cy="869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ytuł 1"/>
          <p:cNvSpPr txBox="1"/>
          <p:nvPr>
            <p:ph type="title"/>
          </p:nvPr>
        </p:nvSpPr>
        <p:spPr>
          <a:xfrm>
            <a:off x="520699" y="774882"/>
            <a:ext cx="9650415" cy="443199"/>
          </a:xfrm>
          <a:prstGeom prst="rect">
            <a:avLst/>
          </a:prstGeom>
        </p:spPr>
        <p:txBody>
          <a:bodyPr/>
          <a:lstStyle>
            <a:lvl1pPr defTabSz="886968">
              <a:defRPr sz="3104"/>
            </a:lvl1pPr>
          </a:lstStyle>
          <a:p>
            <a:pPr/>
            <a:r>
              <a:t>Przykładowa część kodu</a:t>
            </a:r>
          </a:p>
        </p:txBody>
      </p:sp>
      <p:sp>
        <p:nvSpPr>
          <p:cNvPr id="85" name="pole tekstowe 7"/>
          <p:cNvSpPr txBox="1"/>
          <p:nvPr/>
        </p:nvSpPr>
        <p:spPr>
          <a:xfrm>
            <a:off x="540885" y="1561772"/>
            <a:ext cx="4327853" cy="2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Wzrost wyrażony w liczbach absolutnych</a:t>
            </a:r>
          </a:p>
        </p:txBody>
      </p:sp>
      <p:sp>
        <p:nvSpPr>
          <p:cNvPr id="86" name="Łącznik prosty 10"/>
          <p:cNvSpPr/>
          <p:nvPr/>
        </p:nvSpPr>
        <p:spPr>
          <a:xfrm>
            <a:off x="540884" y="1857959"/>
            <a:ext cx="4327855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9" name="Owal 12"/>
          <p:cNvGrpSpPr/>
          <p:nvPr/>
        </p:nvGrpSpPr>
        <p:grpSpPr>
          <a:xfrm>
            <a:off x="118718" y="833287"/>
            <a:ext cx="327005" cy="326389"/>
            <a:chOff x="0" y="0"/>
            <a:chExt cx="327003" cy="326387"/>
          </a:xfrm>
        </p:grpSpPr>
        <p:sp>
          <p:nvSpPr>
            <p:cNvPr id="87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" name="3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3.</a:t>
              </a:r>
            </a:p>
          </p:txBody>
        </p:sp>
      </p:grpSp>
      <p:sp>
        <p:nvSpPr>
          <p:cNvPr id="90" name="Google Shape;204;p21"/>
          <p:cNvSpPr txBox="1"/>
          <p:nvPr/>
        </p:nvSpPr>
        <p:spPr>
          <a:xfrm>
            <a:off x="520699" y="6413500"/>
            <a:ext cx="2884490" cy="28416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defRPr i="1" sz="1200"/>
            </a:pPr>
          </a:p>
        </p:txBody>
      </p:sp>
      <p:pic>
        <p:nvPicPr>
          <p:cNvPr id="91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1912497"/>
            <a:ext cx="4980543" cy="4793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Obrazek" descr="Obrazek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0745" y="1913641"/>
            <a:ext cx="4652389" cy="3276426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ytuł 1"/>
          <p:cNvSpPr txBox="1"/>
          <p:nvPr>
            <p:ph type="title"/>
          </p:nvPr>
        </p:nvSpPr>
        <p:spPr>
          <a:xfrm>
            <a:off x="520699" y="774882"/>
            <a:ext cx="9650415" cy="443199"/>
          </a:xfrm>
          <a:prstGeom prst="rect">
            <a:avLst/>
          </a:prstGeom>
        </p:spPr>
        <p:txBody>
          <a:bodyPr/>
          <a:lstStyle>
            <a:lvl1pPr defTabSz="886968">
              <a:defRPr sz="3104"/>
            </a:lvl1pPr>
          </a:lstStyle>
          <a:p>
            <a:pPr/>
            <a:r>
              <a:t>Przykładowa część kodu</a:t>
            </a:r>
          </a:p>
        </p:txBody>
      </p:sp>
      <p:sp>
        <p:nvSpPr>
          <p:cNvPr id="95" name="pole tekstowe 7"/>
          <p:cNvSpPr txBox="1"/>
          <p:nvPr/>
        </p:nvSpPr>
        <p:spPr>
          <a:xfrm>
            <a:off x="540885" y="1561772"/>
            <a:ext cx="4327853" cy="2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Wzrost wyrażony procentowo</a:t>
            </a:r>
          </a:p>
        </p:txBody>
      </p:sp>
      <p:sp>
        <p:nvSpPr>
          <p:cNvPr id="96" name="Łącznik prosty 10"/>
          <p:cNvSpPr/>
          <p:nvPr/>
        </p:nvSpPr>
        <p:spPr>
          <a:xfrm>
            <a:off x="540884" y="1857959"/>
            <a:ext cx="4327855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9" name="Owal 12"/>
          <p:cNvGrpSpPr/>
          <p:nvPr/>
        </p:nvGrpSpPr>
        <p:grpSpPr>
          <a:xfrm>
            <a:off x="118718" y="833287"/>
            <a:ext cx="327005" cy="326389"/>
            <a:chOff x="0" y="0"/>
            <a:chExt cx="327003" cy="326387"/>
          </a:xfrm>
        </p:grpSpPr>
        <p:sp>
          <p:nvSpPr>
            <p:cNvPr id="97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" name="3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3.</a:t>
              </a:r>
            </a:p>
          </p:txBody>
        </p:sp>
      </p:grpSp>
      <p:sp>
        <p:nvSpPr>
          <p:cNvPr id="100" name="Google Shape;204;p21"/>
          <p:cNvSpPr txBox="1"/>
          <p:nvPr/>
        </p:nvSpPr>
        <p:spPr>
          <a:xfrm>
            <a:off x="520699" y="6413500"/>
            <a:ext cx="2884490" cy="28416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defRPr i="1" sz="1200"/>
            </a:pPr>
          </a:p>
        </p:txBody>
      </p:sp>
      <p:pic>
        <p:nvPicPr>
          <p:cNvPr id="101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1912053"/>
            <a:ext cx="4960978" cy="4266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Obrazek" descr="Obrazek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7803" y="1908278"/>
            <a:ext cx="4658274" cy="3312552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ytuł 1"/>
          <p:cNvSpPr txBox="1"/>
          <p:nvPr>
            <p:ph type="title"/>
          </p:nvPr>
        </p:nvSpPr>
        <p:spPr>
          <a:xfrm>
            <a:off x="520699" y="774882"/>
            <a:ext cx="9650415" cy="443199"/>
          </a:xfrm>
          <a:prstGeom prst="rect">
            <a:avLst/>
          </a:prstGeom>
        </p:spPr>
        <p:txBody>
          <a:bodyPr/>
          <a:lstStyle>
            <a:lvl1pPr defTabSz="886968">
              <a:defRPr sz="3104"/>
            </a:lvl1pPr>
          </a:lstStyle>
          <a:p>
            <a:pPr/>
            <a:r>
              <a:t>Wyzwania w pisaniu projektu</a:t>
            </a:r>
          </a:p>
        </p:txBody>
      </p:sp>
      <p:sp>
        <p:nvSpPr>
          <p:cNvPr id="105" name="Symbol zastępczy tekstu 3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</a:p>
        </p:txBody>
      </p:sp>
      <p:grpSp>
        <p:nvGrpSpPr>
          <p:cNvPr id="108" name="Owal 12"/>
          <p:cNvGrpSpPr/>
          <p:nvPr/>
        </p:nvGrpSpPr>
        <p:grpSpPr>
          <a:xfrm>
            <a:off x="118718" y="833287"/>
            <a:ext cx="327005" cy="326389"/>
            <a:chOff x="0" y="0"/>
            <a:chExt cx="327003" cy="326387"/>
          </a:xfrm>
        </p:grpSpPr>
        <p:sp>
          <p:nvSpPr>
            <p:cNvPr id="106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" name="4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4.</a:t>
              </a:r>
            </a:p>
          </p:txBody>
        </p:sp>
      </p:grpSp>
      <p:sp>
        <p:nvSpPr>
          <p:cNvPr id="109" name="pole tekstowe 5"/>
          <p:cNvSpPr txBox="1"/>
          <p:nvPr/>
        </p:nvSpPr>
        <p:spPr>
          <a:xfrm>
            <a:off x="1092576" y="1771106"/>
            <a:ext cx="7880931" cy="363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Połączenie trzech języków w trakcie pracy: niemiecki (baza danych), angielski (kod), polski (analiza),</a:t>
            </a:r>
          </a:p>
          <a:p>
            <a:pPr algn="just"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Dane kumulowane, przechodzenie Właściciela z jednej kategorii wiekowej do następnej w trakcie badanego okresu, </a:t>
            </a:r>
          </a:p>
          <a:p>
            <a:pPr algn="just"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Trendy zgodne z trendami wynikającymi z piramidy wieku,</a:t>
            </a:r>
          </a:p>
          <a:p>
            <a:pPr algn="just"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Dane niewystarczające do stworzenia modelu głębokiego uczenia.</a:t>
            </a:r>
          </a:p>
          <a:p>
            <a:pPr algn="just"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just">
              <a:lnSpc>
                <a:spcPct val="150000"/>
              </a:lnSpc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" name="Owal 11"/>
          <p:cNvSpPr/>
          <p:nvPr/>
        </p:nvSpPr>
        <p:spPr>
          <a:xfrm>
            <a:off x="711385" y="1787177"/>
            <a:ext cx="327005" cy="326389"/>
          </a:xfrm>
          <a:prstGeom prst="ellipse">
            <a:avLst/>
          </a:prstGeom>
          <a:solidFill>
            <a:srgbClr val="D9D9D9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1" name="Owal 13"/>
          <p:cNvSpPr/>
          <p:nvPr/>
        </p:nvSpPr>
        <p:spPr>
          <a:xfrm>
            <a:off x="711385" y="2604543"/>
            <a:ext cx="327005" cy="326389"/>
          </a:xfrm>
          <a:prstGeom prst="ellipse">
            <a:avLst/>
          </a:prstGeom>
          <a:solidFill>
            <a:srgbClr val="D9D9D9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" name="Owal 14"/>
          <p:cNvSpPr/>
          <p:nvPr/>
        </p:nvSpPr>
        <p:spPr>
          <a:xfrm>
            <a:off x="711385" y="3419626"/>
            <a:ext cx="327005" cy="326389"/>
          </a:xfrm>
          <a:prstGeom prst="ellipse">
            <a:avLst/>
          </a:prstGeom>
          <a:solidFill>
            <a:srgbClr val="D9D9D9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" name="Owal 14"/>
          <p:cNvSpPr/>
          <p:nvPr/>
        </p:nvSpPr>
        <p:spPr>
          <a:xfrm>
            <a:off x="711385" y="3828309"/>
            <a:ext cx="327005" cy="326389"/>
          </a:xfrm>
          <a:prstGeom prst="ellipse">
            <a:avLst/>
          </a:prstGeom>
          <a:solidFill>
            <a:srgbClr val="D9D9D9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2C58"/>
      </a:dk1>
      <a:lt1>
        <a:srgbClr val="FFFFFF"/>
      </a:lt1>
      <a:dk2>
        <a:srgbClr val="A7A7A7"/>
      </a:dk2>
      <a:lt2>
        <a:srgbClr val="535353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C5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C5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C5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C5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