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51"/>
  </p:handoutMasterIdLst>
  <p:sldIdLst>
    <p:sldId id="257" r:id="rId2"/>
    <p:sldId id="256" r:id="rId3"/>
    <p:sldId id="320" r:id="rId4"/>
    <p:sldId id="258" r:id="rId5"/>
    <p:sldId id="321" r:id="rId6"/>
    <p:sldId id="322" r:id="rId7"/>
    <p:sldId id="349" r:id="rId8"/>
    <p:sldId id="350" r:id="rId9"/>
    <p:sldId id="323" r:id="rId10"/>
    <p:sldId id="260" r:id="rId11"/>
    <p:sldId id="262" r:id="rId12"/>
    <p:sldId id="261" r:id="rId13"/>
    <p:sldId id="263" r:id="rId14"/>
    <p:sldId id="289" r:id="rId15"/>
    <p:sldId id="324" r:id="rId16"/>
    <p:sldId id="325" r:id="rId17"/>
    <p:sldId id="326" r:id="rId18"/>
    <p:sldId id="264" r:id="rId19"/>
    <p:sldId id="327" r:id="rId20"/>
    <p:sldId id="265" r:id="rId21"/>
    <p:sldId id="276" r:id="rId22"/>
    <p:sldId id="266" r:id="rId23"/>
    <p:sldId id="301" r:id="rId24"/>
    <p:sldId id="267" r:id="rId25"/>
    <p:sldId id="328" r:id="rId26"/>
    <p:sldId id="268" r:id="rId27"/>
    <p:sldId id="269" r:id="rId28"/>
    <p:sldId id="351" r:id="rId29"/>
    <p:sldId id="274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283" r:id="rId44"/>
    <p:sldId id="284" r:id="rId45"/>
    <p:sldId id="346" r:id="rId46"/>
    <p:sldId id="347" r:id="rId47"/>
    <p:sldId id="285" r:id="rId48"/>
    <p:sldId id="348" r:id="rId49"/>
    <p:sldId id="286" r:id="rId50"/>
  </p:sldIdLst>
  <p:sldSz cx="12192000" cy="6858000"/>
  <p:notesSz cx="6888163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922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835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835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5758CC26-D170-4ECD-922C-47ED373AD168}" type="datetimeFigureOut">
              <a:rPr lang="es-ES" smtClean="0"/>
              <a:t>12/07/2016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519055"/>
            <a:ext cx="2984871" cy="50283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01698" y="9519055"/>
            <a:ext cx="2984871" cy="50283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A7A1FCB7-3761-47F1-A99E-190556A4D9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7592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61BEF0D-F0BB-DE4B-95CE-6DB70DBA9567}" type="datetimeFigureOut">
              <a:rPr lang="en-US" smtClean="0"/>
              <a:pPr/>
              <a:t>7/12/2016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  <a:latin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Arial" panose="020B0604020202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7729" y="0"/>
            <a:ext cx="11479510" cy="68580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Clr>
                <a:srgbClr val="353535"/>
              </a:buClr>
              <a:buNone/>
            </a:pPr>
            <a:endParaRPr lang="es-ES" sz="2400" b="1" dirty="0" smtClean="0"/>
          </a:p>
          <a:p>
            <a:pPr marL="0" indent="0" algn="ctr">
              <a:lnSpc>
                <a:spcPct val="150000"/>
              </a:lnSpc>
              <a:buClr>
                <a:srgbClr val="353535"/>
              </a:buClr>
              <a:buNone/>
            </a:pPr>
            <a:endParaRPr lang="es-ES" sz="2400" b="1" dirty="0" smtClean="0"/>
          </a:p>
          <a:p>
            <a:pPr marL="0" indent="0" algn="ctr">
              <a:lnSpc>
                <a:spcPct val="150000"/>
              </a:lnSpc>
              <a:buClr>
                <a:srgbClr val="353535"/>
              </a:buClr>
              <a:buNone/>
            </a:pPr>
            <a:endParaRPr lang="es-ES" sz="800" b="1" dirty="0" smtClean="0"/>
          </a:p>
          <a:p>
            <a:pPr marL="0" indent="0" algn="ctr">
              <a:lnSpc>
                <a:spcPct val="110000"/>
              </a:lnSpc>
              <a:buClr>
                <a:srgbClr val="353535"/>
              </a:buClr>
              <a:buNone/>
            </a:pPr>
            <a:r>
              <a:rPr lang="es-ES" sz="2400" b="1" dirty="0"/>
              <a:t>Universidad de Oviedo</a:t>
            </a:r>
          </a:p>
          <a:p>
            <a:pPr marL="0" indent="0" algn="ctr">
              <a:lnSpc>
                <a:spcPct val="110000"/>
              </a:lnSpc>
              <a:buClr>
                <a:srgbClr val="353535"/>
              </a:buClr>
              <a:buNone/>
            </a:pPr>
            <a:r>
              <a:rPr lang="es-ES" sz="2400" b="1" dirty="0" smtClean="0"/>
              <a:t>Escuela Politécnica de Ingeniería de Gijón</a:t>
            </a:r>
            <a:endParaRPr lang="es-ES" sz="2400" b="1" dirty="0"/>
          </a:p>
          <a:p>
            <a:pPr marL="0" indent="0" algn="ctr">
              <a:lnSpc>
                <a:spcPct val="110000"/>
              </a:lnSpc>
              <a:buClr>
                <a:srgbClr val="353535"/>
              </a:buClr>
              <a:buNone/>
            </a:pPr>
            <a:r>
              <a:rPr lang="es-ES" sz="2000" b="1" dirty="0"/>
              <a:t>Área de Tecnología Electrónica</a:t>
            </a:r>
          </a:p>
          <a:p>
            <a:pPr marL="0" lvl="0" indent="0" algn="ctr">
              <a:buClr>
                <a:srgbClr val="353535"/>
              </a:buClr>
              <a:buNone/>
            </a:pPr>
            <a:endParaRPr lang="es-ES" sz="8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 algn="ctr">
              <a:buClr>
                <a:srgbClr val="353535"/>
              </a:buClr>
              <a:buNone/>
            </a:pPr>
            <a:r>
              <a:rPr lang="es-E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Proyecto </a:t>
            </a:r>
            <a:r>
              <a:rPr lang="es-E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Fin de Carrera</a:t>
            </a:r>
          </a:p>
          <a:p>
            <a:pPr marL="0" indent="0" algn="ctr">
              <a:buNone/>
            </a:pPr>
            <a:r>
              <a:rPr lang="es-ES" sz="3200" b="1" dirty="0" smtClean="0"/>
              <a:t>Desarrollo de un teclado virtual controlado</a:t>
            </a:r>
          </a:p>
          <a:p>
            <a:pPr marL="0" indent="0" algn="ctr">
              <a:buNone/>
            </a:pPr>
            <a:r>
              <a:rPr lang="es-ES" sz="3200" b="1" dirty="0"/>
              <a:t>m</a:t>
            </a:r>
            <a:r>
              <a:rPr lang="es-ES" sz="3200" b="1" dirty="0" smtClean="0"/>
              <a:t>ediante señales electrooculográficas</a:t>
            </a:r>
          </a:p>
          <a:p>
            <a:pPr marL="0" indent="0">
              <a:buNone/>
            </a:pPr>
            <a:endParaRPr lang="es-ES" sz="900" b="1" dirty="0"/>
          </a:p>
          <a:p>
            <a:pPr marL="0" indent="0" algn="ctr">
              <a:buNone/>
            </a:pPr>
            <a:r>
              <a:rPr lang="es-ES" sz="2000" b="1" dirty="0" smtClean="0"/>
              <a:t>Autor: David Yangüela Carbajosa</a:t>
            </a:r>
            <a:endParaRPr lang="es-ES" sz="2000" b="1" dirty="0"/>
          </a:p>
          <a:p>
            <a:pPr marL="0" indent="0" algn="ctr">
              <a:buNone/>
            </a:pPr>
            <a:r>
              <a:rPr lang="es-ES" sz="2000" b="1" dirty="0"/>
              <a:t>Tutor: Francisco Javier Ferrero </a:t>
            </a:r>
            <a:r>
              <a:rPr lang="es-ES" sz="2000" b="1" dirty="0" smtClean="0"/>
              <a:t>Martín</a:t>
            </a:r>
          </a:p>
          <a:p>
            <a:pPr marL="0" indent="0" algn="ctr">
              <a:buNone/>
            </a:pPr>
            <a:r>
              <a:rPr lang="es-ES" sz="2000" b="1" dirty="0" smtClean="0"/>
              <a:t>Fecha: 13 </a:t>
            </a:r>
            <a:r>
              <a:rPr lang="es-ES" sz="2000" b="1" dirty="0"/>
              <a:t>de julio de </a:t>
            </a:r>
            <a:r>
              <a:rPr lang="es-ES" sz="2000" b="1" dirty="0" smtClean="0"/>
              <a:t>2016</a:t>
            </a:r>
            <a:endParaRPr lang="es-ES" sz="20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910" y="221417"/>
            <a:ext cx="1837926" cy="15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8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1027" y="726066"/>
            <a:ext cx="5074350" cy="455433"/>
          </a:xfrm>
        </p:spPr>
        <p:txBody>
          <a:bodyPr>
            <a:noAutofit/>
          </a:bodyPr>
          <a:lstStyle/>
          <a:p>
            <a:r>
              <a:rPr lang="es-ES" sz="2400" b="1" dirty="0"/>
              <a:t>ANATOMÍA DEL OJO HUMANO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27" y="1625600"/>
            <a:ext cx="8501190" cy="428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8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6936" y="716544"/>
            <a:ext cx="8010101" cy="455433"/>
          </a:xfrm>
        </p:spPr>
        <p:txBody>
          <a:bodyPr>
            <a:noAutofit/>
          </a:bodyPr>
          <a:lstStyle/>
          <a:p>
            <a:r>
              <a:rPr lang="es-ES" sz="2400" b="1" dirty="0" smtClean="0"/>
              <a:t>CLASIFICACIÓN DE LOS MOVIMIENTOS OCULARES</a:t>
            </a:r>
            <a:endParaRPr lang="es-ES" sz="2400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7843942" cy="4712246"/>
          </a:xfrm>
        </p:spPr>
        <p:txBody>
          <a:bodyPr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/>
              <a:t>Movimientos compensatorios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/>
              <a:t>Movimientos sacádicos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/>
              <a:t>Micro-movimientos </a:t>
            </a:r>
            <a:r>
              <a:rPr lang="es-ES" sz="2000" b="1" dirty="0"/>
              <a:t>de </a:t>
            </a:r>
            <a:r>
              <a:rPr lang="es-ES" sz="2000" b="1" dirty="0" smtClean="0"/>
              <a:t>fijación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/>
              <a:t>Movimientos </a:t>
            </a:r>
            <a:r>
              <a:rPr lang="es-ES" sz="2000" b="1" dirty="0"/>
              <a:t>de seguimiento o persecución </a:t>
            </a:r>
            <a:r>
              <a:rPr lang="es-ES" sz="2000" b="1" dirty="0" smtClean="0"/>
              <a:t>lenta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/>
              <a:t>Movimientos </a:t>
            </a:r>
            <a:r>
              <a:rPr lang="es-ES" sz="2000" b="1" dirty="0"/>
              <a:t>de </a:t>
            </a:r>
            <a:r>
              <a:rPr lang="es-ES" sz="2000" b="1" dirty="0" smtClean="0"/>
              <a:t>vergencia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/>
              <a:t>Nistagmo </a:t>
            </a:r>
            <a:r>
              <a:rPr lang="es-ES" sz="2000" b="1" dirty="0"/>
              <a:t>ocular</a:t>
            </a:r>
          </a:p>
        </p:txBody>
      </p:sp>
    </p:spTree>
    <p:extLst>
      <p:ext uri="{BB962C8B-B14F-4D97-AF65-F5344CB8AC3E}">
        <p14:creationId xmlns:p14="http://schemas.microsoft.com/office/powerpoint/2010/main" val="33025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73498" y="673804"/>
            <a:ext cx="5316653" cy="485294"/>
          </a:xfrm>
        </p:spPr>
        <p:txBody>
          <a:bodyPr>
            <a:noAutofit/>
          </a:bodyPr>
          <a:lstStyle/>
          <a:p>
            <a:r>
              <a:rPr lang="es-ES" sz="2400" b="1" dirty="0" smtClean="0"/>
              <a:t>MODELO ELÉCTRICO DEL OJO</a:t>
            </a:r>
            <a:endParaRPr lang="es-ES" sz="2400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4559" y="1416146"/>
            <a:ext cx="5608668" cy="3877597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073498" y="1558343"/>
            <a:ext cx="4372272" cy="359320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 smtClean="0"/>
              <a:t>Potencial córnea-retina: el dipolo ocular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 smtClean="0"/>
              <a:t>Variaciones subjetivas y de exposición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 smtClean="0"/>
              <a:t>Valores estándar:</a:t>
            </a:r>
          </a:p>
          <a:p>
            <a:pPr lvl="1"/>
            <a:r>
              <a:rPr lang="es-ES" sz="2000" b="1" dirty="0" smtClean="0"/>
              <a:t>  - Amplitud = [50, 3500] </a:t>
            </a:r>
            <a:r>
              <a:rPr lang="el-GR" sz="2000" b="1" dirty="0"/>
              <a:t>μ</a:t>
            </a:r>
            <a:r>
              <a:rPr lang="es-ES" sz="2000" b="1" dirty="0"/>
              <a:t>V</a:t>
            </a:r>
            <a:endParaRPr lang="es-ES" sz="2000" b="1" dirty="0" smtClean="0"/>
          </a:p>
          <a:p>
            <a:pPr lvl="1"/>
            <a:r>
              <a:rPr lang="es-ES" sz="2000" b="1" dirty="0" smtClean="0"/>
              <a:t>  - Frecuencia = [1, 50] Hz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46926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61178" y="626392"/>
            <a:ext cx="5838638" cy="725889"/>
          </a:xfrm>
        </p:spPr>
        <p:txBody>
          <a:bodyPr>
            <a:noAutofit/>
          </a:bodyPr>
          <a:lstStyle/>
          <a:p>
            <a:r>
              <a:rPr lang="es-ES" sz="2400" b="1" dirty="0" smtClean="0"/>
              <a:t>TECNOLOGÍAS DE SEGUIMIENTO Y MEDIDA DEL MOVIMIENTO OCULAR</a:t>
            </a:r>
            <a:endParaRPr lang="es-ES" sz="2400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189967" y="1598613"/>
            <a:ext cx="3985982" cy="42624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Seguimiento mediante sensorizado invasivo (Bobina de búsqueda</a:t>
            </a:r>
            <a:r>
              <a:rPr lang="es-ES" sz="2000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Seguimiento mediante sensorizado no invasivo (Videooculograma</a:t>
            </a:r>
            <a:r>
              <a:rPr lang="es-ES" sz="2000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Seguimiento mediante potenciales eléctricos (Electrooculograma)</a:t>
            </a:r>
            <a:endParaRPr lang="es-ES" sz="2000" b="1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221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61177" y="626392"/>
            <a:ext cx="5553825" cy="725889"/>
          </a:xfrm>
        </p:spPr>
        <p:txBody>
          <a:bodyPr>
            <a:noAutofit/>
          </a:bodyPr>
          <a:lstStyle/>
          <a:p>
            <a:r>
              <a:rPr lang="es-ES" sz="2400" b="1" dirty="0"/>
              <a:t>TECNOLOGÍAS DE SEGUIMIENTO Y MEDIDA DEL MOVIMIENTO OCULAR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0957" y="1824346"/>
            <a:ext cx="5564718" cy="3541147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189966" y="1598613"/>
            <a:ext cx="3970991" cy="42624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</a:rPr>
              <a:t>Seguimiento mediante sensorizado invasivo (Bobina de búsqueda</a:t>
            </a:r>
            <a:r>
              <a:rPr lang="es-ES" sz="2000" b="1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Seguimiento mediante sensorizado no invasivo (Videooculograma</a:t>
            </a: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Seguimiento mediante potenciales eléctricos (Electrooculograma)</a:t>
            </a:r>
            <a:endParaRPr lang="es-ES" sz="2000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598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61177" y="626392"/>
            <a:ext cx="5553825" cy="725889"/>
          </a:xfrm>
        </p:spPr>
        <p:txBody>
          <a:bodyPr>
            <a:noAutofit/>
          </a:bodyPr>
          <a:lstStyle/>
          <a:p>
            <a:r>
              <a:rPr lang="es-ES" sz="2400" b="1" dirty="0"/>
              <a:t>TECNOLOGÍAS DE SEGUIMIENTO Y MEDIDA DEL MOVIMIENTO OCULAR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189966" y="1598613"/>
            <a:ext cx="3970991" cy="42624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Seguimiento mediante sensorizado invasivo (Bobina de búsqueda</a:t>
            </a: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</a:rPr>
              <a:t>Seguimiento mediante sensorizado no invasivo (Videooculograma</a:t>
            </a:r>
            <a:r>
              <a:rPr lang="es-ES" sz="2000" b="1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Seguimiento mediante potenciales eléctricos (Electrooculograma)</a:t>
            </a:r>
            <a:endParaRPr lang="es-ES" sz="2000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006" y="1598613"/>
            <a:ext cx="4719537" cy="394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6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61177" y="626392"/>
            <a:ext cx="5553825" cy="725889"/>
          </a:xfrm>
        </p:spPr>
        <p:txBody>
          <a:bodyPr>
            <a:noAutofit/>
          </a:bodyPr>
          <a:lstStyle/>
          <a:p>
            <a:r>
              <a:rPr lang="es-ES" sz="2400" b="1" dirty="0"/>
              <a:t>TECNOLOGÍAS DE SEGUIMIENTO Y MEDIDA DEL MOVIMIENTO OCULAR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189966" y="1598613"/>
            <a:ext cx="3970991" cy="42624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Seguimiento mediante sensorizado invasivo (Bobina de búsqueda</a:t>
            </a: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Seguimiento mediante sensorizado no invasivo (Videooculograma</a:t>
            </a: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</a:rPr>
              <a:t>Seguimiento mediante potenciales eléctricos (Electrooculograma)</a:t>
            </a:r>
            <a:endParaRPr lang="es-ES" sz="2000" b="1" dirty="0" smtClean="0">
              <a:solidFill>
                <a:schemeClr val="tx1"/>
              </a:solidFill>
            </a:endParaRP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709" y="1500758"/>
            <a:ext cx="5040260" cy="445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3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8452" y="1120462"/>
            <a:ext cx="6013875" cy="67923"/>
          </a:xfrm>
        </p:spPr>
        <p:txBody>
          <a:bodyPr>
            <a:noAutofit/>
          </a:bodyPr>
          <a:lstStyle/>
          <a:p>
            <a:r>
              <a:rPr lang="es-ES" sz="2400" b="1" dirty="0" smtClean="0"/>
              <a:t>ÍNDICE</a:t>
            </a:r>
            <a:endParaRPr lang="es-ES" sz="2400" b="1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3795044" y="550203"/>
            <a:ext cx="8100812" cy="5739301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INTRODUCCIÓN</a:t>
            </a: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ANATOMÍA </a:t>
            </a: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DEL OJO </a:t>
            </a: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HUMANO</a:t>
            </a:r>
          </a:p>
          <a:p>
            <a:pPr>
              <a:spcAft>
                <a:spcPts val="600"/>
              </a:spcAft>
            </a:pPr>
            <a:r>
              <a:rPr lang="es-ES" sz="2000" b="1" dirty="0">
                <a:solidFill>
                  <a:schemeClr val="tx1"/>
                </a:solidFill>
              </a:rPr>
              <a:t>LA </a:t>
            </a:r>
            <a:r>
              <a:rPr lang="es-ES" sz="2000" b="1" dirty="0" smtClean="0">
                <a:solidFill>
                  <a:schemeClr val="tx1"/>
                </a:solidFill>
              </a:rPr>
              <a:t>ELECTROOCULOGRAFÍA</a:t>
            </a:r>
          </a:p>
          <a:p>
            <a:pPr>
              <a:spcAft>
                <a:spcPts val="600"/>
              </a:spcAft>
            </a:pP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PLATAFORMA HARDWARE</a:t>
            </a:r>
            <a:endParaRPr lang="es-ES" sz="2000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	Etapa analógica</a:t>
            </a:r>
          </a:p>
          <a:p>
            <a:pPr>
              <a:spcAft>
                <a:spcPts val="600"/>
              </a:spcAft>
            </a:pP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Etapa digital</a:t>
            </a: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PLATAFORMA SOFTWARE</a:t>
            </a:r>
          </a:p>
          <a:p>
            <a:pPr>
              <a:spcAft>
                <a:spcPts val="600"/>
              </a:spcAft>
            </a:pP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Procesamiento digital</a:t>
            </a:r>
          </a:p>
          <a:p>
            <a:pPr>
              <a:spcAft>
                <a:spcPts val="600"/>
              </a:spcAft>
            </a:pP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Interfaz de usuario</a:t>
            </a: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PRUEBAS</a:t>
            </a: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CONCLUSIONES</a:t>
            </a: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AMPLIACIONES</a:t>
            </a:r>
            <a:endParaRPr lang="es-E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61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74056" y="665029"/>
            <a:ext cx="5570928" cy="519827"/>
          </a:xfrm>
        </p:spPr>
        <p:txBody>
          <a:bodyPr>
            <a:normAutofit/>
          </a:bodyPr>
          <a:lstStyle/>
          <a:p>
            <a:r>
              <a:rPr lang="es-ES" sz="2400" b="1" dirty="0" smtClean="0"/>
              <a:t>LA ELECTROOCULOGRAFÍA (EOG)</a:t>
            </a:r>
            <a:endParaRPr lang="es-ES" sz="2400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660529" y="1480593"/>
            <a:ext cx="10253271" cy="2686674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b="1" dirty="0" smtClean="0"/>
              <a:t>Fundamentos: medida de los potenciales oculares.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b="1" dirty="0" smtClean="0"/>
              <a:t>Aplicaciones: Medicina (Oftalmología y Neurología), Polisomnografía, Ingeniería.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b="1" dirty="0" smtClean="0"/>
              <a:t>Equipos comerciales: adquisición de bioseñales (BioControl Systems, BlueGain) e interfaces de control de dispositivos finales (CyberLink).</a:t>
            </a:r>
            <a:endParaRPr lang="es-ES" sz="20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134" y="4053954"/>
            <a:ext cx="2989913" cy="257540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649" y="4055489"/>
            <a:ext cx="1962459" cy="257233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056" y="4052419"/>
            <a:ext cx="3039568" cy="254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5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8452" y="1120462"/>
            <a:ext cx="6013875" cy="67923"/>
          </a:xfrm>
        </p:spPr>
        <p:txBody>
          <a:bodyPr>
            <a:noAutofit/>
          </a:bodyPr>
          <a:lstStyle/>
          <a:p>
            <a:r>
              <a:rPr lang="es-ES" sz="2400" b="1" dirty="0" smtClean="0"/>
              <a:t>ÍNDICE</a:t>
            </a:r>
            <a:endParaRPr lang="es-ES" sz="2400" b="1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3795044" y="550203"/>
            <a:ext cx="8100812" cy="5739301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INTRODUCCIÓN</a:t>
            </a: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ANATOMÍA </a:t>
            </a: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DEL OJO </a:t>
            </a: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HUMANO</a:t>
            </a:r>
          </a:p>
          <a:p>
            <a:pPr>
              <a:spcAft>
                <a:spcPts val="600"/>
              </a:spcAft>
            </a:pP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LA </a:t>
            </a: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ELECTROOCULOGRAFÍA</a:t>
            </a:r>
          </a:p>
          <a:p>
            <a:pPr>
              <a:spcAft>
                <a:spcPts val="600"/>
              </a:spcAft>
            </a:pPr>
            <a:r>
              <a:rPr lang="es-ES" sz="2000" b="1" dirty="0">
                <a:solidFill>
                  <a:schemeClr val="tx1"/>
                </a:solidFill>
              </a:rPr>
              <a:t>PLATAFORMA HARDWARE</a:t>
            </a:r>
            <a:endParaRPr lang="es-ES" sz="2000" b="1" dirty="0" smtClean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tx1"/>
                </a:solidFill>
              </a:rPr>
              <a:t>	Etapa analógica</a:t>
            </a:r>
          </a:p>
          <a:p>
            <a:pPr>
              <a:spcAft>
                <a:spcPts val="600"/>
              </a:spcAft>
            </a:pPr>
            <a:r>
              <a:rPr lang="es-ES" sz="2000" b="1" dirty="0">
                <a:solidFill>
                  <a:schemeClr val="tx1"/>
                </a:solidFill>
              </a:rPr>
              <a:t>	</a:t>
            </a:r>
            <a:r>
              <a:rPr lang="es-ES" sz="2000" b="1" dirty="0" smtClean="0">
                <a:solidFill>
                  <a:schemeClr val="tx1"/>
                </a:solidFill>
              </a:rPr>
              <a:t>Etapa digital</a:t>
            </a: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PLATAFORMA SOFTWARE</a:t>
            </a:r>
          </a:p>
          <a:p>
            <a:pPr>
              <a:spcAft>
                <a:spcPts val="600"/>
              </a:spcAft>
            </a:pP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Procesamiento digital</a:t>
            </a:r>
          </a:p>
          <a:p>
            <a:pPr>
              <a:spcAft>
                <a:spcPts val="600"/>
              </a:spcAft>
            </a:pP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Interfaz de usuario</a:t>
            </a: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PRUEBAS</a:t>
            </a: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CONCLUSIONES</a:t>
            </a: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AMPLIACIONES</a:t>
            </a:r>
            <a:endParaRPr lang="es-E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7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8452" y="1120462"/>
            <a:ext cx="6013875" cy="67923"/>
          </a:xfrm>
        </p:spPr>
        <p:txBody>
          <a:bodyPr>
            <a:noAutofit/>
          </a:bodyPr>
          <a:lstStyle/>
          <a:p>
            <a:r>
              <a:rPr lang="es-ES" sz="2400" b="1" dirty="0" smtClean="0"/>
              <a:t>ÍNDICE</a:t>
            </a:r>
            <a:endParaRPr lang="es-ES" sz="2400" b="1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3795044" y="550203"/>
            <a:ext cx="8100812" cy="5739301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s-ES" sz="2000" b="1" dirty="0" smtClean="0"/>
              <a:t>INTRODUCCIÓN</a:t>
            </a:r>
          </a:p>
          <a:p>
            <a:pPr>
              <a:spcAft>
                <a:spcPts val="600"/>
              </a:spcAft>
            </a:pPr>
            <a:r>
              <a:rPr lang="es-ES" sz="2000" b="1" dirty="0" smtClean="0"/>
              <a:t>ANATOMÍA </a:t>
            </a:r>
            <a:r>
              <a:rPr lang="es-ES" sz="2000" b="1" dirty="0"/>
              <a:t>DEL OJO </a:t>
            </a:r>
            <a:r>
              <a:rPr lang="es-ES" sz="2000" b="1" dirty="0" smtClean="0"/>
              <a:t>HUMANO</a:t>
            </a:r>
          </a:p>
          <a:p>
            <a:pPr>
              <a:spcAft>
                <a:spcPts val="600"/>
              </a:spcAft>
            </a:pPr>
            <a:r>
              <a:rPr lang="es-ES" sz="2000" b="1" dirty="0"/>
              <a:t>LA </a:t>
            </a:r>
            <a:r>
              <a:rPr lang="es-ES" sz="2000" b="1" dirty="0" smtClean="0"/>
              <a:t>ELECTROOCULOGRAFÍA</a:t>
            </a:r>
          </a:p>
          <a:p>
            <a:pPr>
              <a:spcAft>
                <a:spcPts val="600"/>
              </a:spcAft>
            </a:pPr>
            <a:r>
              <a:rPr lang="es-ES" sz="2000" b="1" dirty="0"/>
              <a:t>PLATAFORMA HARDWARE</a:t>
            </a:r>
            <a:endParaRPr lang="es-ES" sz="2000" b="1" dirty="0" smtClean="0"/>
          </a:p>
          <a:p>
            <a:pPr>
              <a:spcAft>
                <a:spcPts val="600"/>
              </a:spcAft>
            </a:pPr>
            <a:r>
              <a:rPr lang="es-ES" sz="2000" b="1" dirty="0" smtClean="0"/>
              <a:t>	Etapa analógica</a:t>
            </a:r>
          </a:p>
          <a:p>
            <a:pPr>
              <a:spcAft>
                <a:spcPts val="600"/>
              </a:spcAft>
            </a:pPr>
            <a:r>
              <a:rPr lang="es-ES" sz="2000" b="1" dirty="0"/>
              <a:t>	</a:t>
            </a:r>
            <a:r>
              <a:rPr lang="es-ES" sz="2000" b="1" dirty="0" smtClean="0"/>
              <a:t>Etapa digital</a:t>
            </a:r>
          </a:p>
          <a:p>
            <a:pPr>
              <a:spcAft>
                <a:spcPts val="600"/>
              </a:spcAft>
            </a:pPr>
            <a:r>
              <a:rPr lang="es-ES" sz="2000" b="1" dirty="0" smtClean="0"/>
              <a:t>PLATAFORMA SOFTWARE</a:t>
            </a:r>
          </a:p>
          <a:p>
            <a:pPr>
              <a:spcAft>
                <a:spcPts val="600"/>
              </a:spcAft>
            </a:pPr>
            <a:r>
              <a:rPr lang="es-ES" sz="2000" b="1" dirty="0"/>
              <a:t>	</a:t>
            </a:r>
            <a:r>
              <a:rPr lang="es-ES" sz="2000" b="1" dirty="0" smtClean="0"/>
              <a:t>Procesamiento digital</a:t>
            </a:r>
          </a:p>
          <a:p>
            <a:pPr>
              <a:spcAft>
                <a:spcPts val="600"/>
              </a:spcAft>
            </a:pPr>
            <a:r>
              <a:rPr lang="es-ES" sz="2000" b="1" dirty="0"/>
              <a:t>	</a:t>
            </a:r>
            <a:r>
              <a:rPr lang="es-ES" sz="2000" b="1" dirty="0" smtClean="0"/>
              <a:t>Interfaz de usuario</a:t>
            </a:r>
          </a:p>
          <a:p>
            <a:pPr>
              <a:spcAft>
                <a:spcPts val="600"/>
              </a:spcAft>
            </a:pPr>
            <a:r>
              <a:rPr lang="es-ES" sz="2000" b="1" dirty="0" smtClean="0"/>
              <a:t>PRUEBAS</a:t>
            </a:r>
          </a:p>
          <a:p>
            <a:pPr>
              <a:spcAft>
                <a:spcPts val="600"/>
              </a:spcAft>
            </a:pPr>
            <a:r>
              <a:rPr lang="es-ES" sz="2000" b="1" dirty="0" smtClean="0"/>
              <a:t>CONCLUSIONES</a:t>
            </a:r>
          </a:p>
          <a:p>
            <a:pPr>
              <a:spcAft>
                <a:spcPts val="600"/>
              </a:spcAft>
            </a:pPr>
            <a:r>
              <a:rPr lang="es-ES" sz="2000" b="1" dirty="0" smtClean="0"/>
              <a:t>AMPLIACIONES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24678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09663" y="660651"/>
            <a:ext cx="4586009" cy="524206"/>
          </a:xfrm>
        </p:spPr>
        <p:txBody>
          <a:bodyPr>
            <a:noAutofit/>
          </a:bodyPr>
          <a:lstStyle/>
          <a:p>
            <a:r>
              <a:rPr lang="es-ES" sz="2400" b="1" dirty="0" smtClean="0"/>
              <a:t>PLATAFORMA HARDWARE</a:t>
            </a:r>
            <a:endParaRPr lang="es-ES" sz="2400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03751" y="1390918"/>
            <a:ext cx="10103370" cy="5084833"/>
          </a:xfrm>
        </p:spPr>
        <p:txBody>
          <a:bodyPr>
            <a:normAutofit/>
          </a:bodyPr>
          <a:lstStyle/>
          <a:p>
            <a:pPr algn="just"/>
            <a:r>
              <a:rPr lang="es-ES" sz="2000" b="1" dirty="0" smtClean="0"/>
              <a:t>Plataforma de adquisición de señales electrooculográficas desarrollada en </a:t>
            </a:r>
            <a:r>
              <a:rPr lang="es-ES" sz="2000" b="1" dirty="0"/>
              <a:t>la Tesis Fin de Máster en Tecnologías de la Información y comunicaciones en redes móviles de </a:t>
            </a:r>
            <a:r>
              <a:rPr lang="es-ES" sz="2000" b="1" dirty="0" smtClean="0"/>
              <a:t>Alberto López Martínez (Julio 2012).</a:t>
            </a:r>
          </a:p>
          <a:p>
            <a:pPr algn="just"/>
            <a:endParaRPr lang="es-ES" sz="1600" dirty="0" smtClean="0"/>
          </a:p>
          <a:p>
            <a:pPr algn="just"/>
            <a:endParaRPr lang="es-ES" sz="1600" dirty="0"/>
          </a:p>
          <a:p>
            <a:pPr algn="just"/>
            <a:endParaRPr lang="es-ES" sz="1600" dirty="0" smtClean="0"/>
          </a:p>
          <a:p>
            <a:pPr algn="just"/>
            <a:endParaRPr lang="es-ES" sz="1600" dirty="0" smtClean="0"/>
          </a:p>
          <a:p>
            <a:pPr algn="just"/>
            <a:endParaRPr lang="es-ES" sz="1600" dirty="0"/>
          </a:p>
          <a:p>
            <a:pPr algn="just"/>
            <a:endParaRPr lang="es-ES" sz="1600" dirty="0" smtClean="0"/>
          </a:p>
          <a:p>
            <a:pPr algn="just"/>
            <a:endParaRPr lang="es-ES" sz="1600" dirty="0"/>
          </a:p>
          <a:p>
            <a:pPr algn="just"/>
            <a:endParaRPr lang="es-ES" sz="1600" dirty="0" smtClean="0"/>
          </a:p>
          <a:p>
            <a:pPr algn="just"/>
            <a:endParaRPr lang="es-ES" sz="1600" dirty="0"/>
          </a:p>
          <a:p>
            <a:pPr algn="just"/>
            <a:endParaRPr lang="es-ES" sz="1200" dirty="0" smtClean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662" y="2594174"/>
            <a:ext cx="5110665" cy="3796494"/>
          </a:xfrm>
          <a:prstGeom prst="rect">
            <a:avLst/>
          </a:prstGeom>
        </p:spPr>
      </p:pic>
      <p:sp>
        <p:nvSpPr>
          <p:cNvPr id="6" name="Marcador de texto 3"/>
          <p:cNvSpPr txBox="1">
            <a:spLocks/>
          </p:cNvSpPr>
          <p:nvPr/>
        </p:nvSpPr>
        <p:spPr>
          <a:xfrm>
            <a:off x="7864423" y="2789046"/>
            <a:ext cx="4142698" cy="3491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 smtClean="0">
                <a:latin typeface="Arial" panose="020B0604020202020204" pitchFamily="34" charset="0"/>
              </a:rPr>
              <a:t>Adquisición de señales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1" dirty="0" smtClean="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 smtClean="0">
                <a:latin typeface="Arial" panose="020B0604020202020204" pitchFamily="34" charset="0"/>
              </a:rPr>
              <a:t>Etapa analógica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1" dirty="0" smtClean="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 smtClean="0">
                <a:latin typeface="Arial" panose="020B0604020202020204" pitchFamily="34" charset="0"/>
              </a:rPr>
              <a:t>Etapa digital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b="1" dirty="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 smtClean="0">
                <a:latin typeface="Arial" panose="020B0604020202020204" pitchFamily="34" charset="0"/>
              </a:rPr>
              <a:t>Comunicación inalámbrica</a:t>
            </a:r>
            <a:endParaRPr lang="es-ES" sz="20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83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8088" y="745673"/>
            <a:ext cx="4610290" cy="468312"/>
          </a:xfrm>
        </p:spPr>
        <p:txBody>
          <a:bodyPr>
            <a:noAutofit/>
          </a:bodyPr>
          <a:lstStyle/>
          <a:p>
            <a:r>
              <a:rPr lang="es-ES" sz="2400" b="1" dirty="0" smtClean="0"/>
              <a:t>ADQUISICIÓN DE SEÑALES</a:t>
            </a:r>
            <a:endParaRPr lang="es-ES" sz="2400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784234" y="1793180"/>
            <a:ext cx="4485996" cy="287337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 smtClean="0"/>
              <a:t>Electrodos foam</a:t>
            </a: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 smtClean="0"/>
              <a:t>Disposición de los electrodos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 smtClean="0"/>
              <a:t>Disposiciones alternativas</a:t>
            </a:r>
            <a:endParaRPr lang="es-ES" sz="2000" b="1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7772" y="1248579"/>
            <a:ext cx="3363912" cy="473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3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74057" y="671243"/>
            <a:ext cx="3505199" cy="488156"/>
          </a:xfrm>
        </p:spPr>
        <p:txBody>
          <a:bodyPr>
            <a:normAutofit/>
          </a:bodyPr>
          <a:lstStyle/>
          <a:p>
            <a:r>
              <a:rPr lang="es-ES" sz="2400" b="1" dirty="0" smtClean="0"/>
              <a:t>ETAPA ANALÓGICA</a:t>
            </a:r>
            <a:endParaRPr lang="es-ES" sz="2400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996" y="1498590"/>
            <a:ext cx="7750590" cy="989777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074058" y="2829245"/>
            <a:ext cx="8622972" cy="3331712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b="1" dirty="0" smtClean="0"/>
              <a:t>Preamplificación: amplificador de instrumentación, circuito de referencia y circuito de compensación de deriva. Mejora SNR.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b="1" dirty="0" smtClean="0"/>
              <a:t>Filtrado para eliminación de ruidos: filtro paso alto (0,05 Hz) y filtro paso bajo (40 Hz).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b="1" dirty="0" smtClean="0"/>
              <a:t>Acondicionamiento de la señal para su digitalización: amplificación y suma de componente en continua. Rango en tensión de 0 a 3,3 V.</a:t>
            </a:r>
            <a:endParaRPr lang="es-ES" sz="2000" b="1" dirty="0"/>
          </a:p>
        </p:txBody>
      </p:sp>
      <p:sp>
        <p:nvSpPr>
          <p:cNvPr id="6" name="Rectángulo 5"/>
          <p:cNvSpPr/>
          <p:nvPr/>
        </p:nvSpPr>
        <p:spPr>
          <a:xfrm>
            <a:off x="2599996" y="1498590"/>
            <a:ext cx="7750590" cy="989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03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74057" y="671243"/>
            <a:ext cx="3505199" cy="488156"/>
          </a:xfrm>
        </p:spPr>
        <p:txBody>
          <a:bodyPr>
            <a:normAutofit/>
          </a:bodyPr>
          <a:lstStyle/>
          <a:p>
            <a:r>
              <a:rPr lang="es-ES" sz="2400" b="1" dirty="0" smtClean="0"/>
              <a:t>ETAPA ANALÓGICA</a:t>
            </a:r>
            <a:endParaRPr lang="es-ES" sz="2400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234" y="1334126"/>
            <a:ext cx="7221263" cy="255469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234" y="4063545"/>
            <a:ext cx="7230506" cy="2554692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9662979" y="2140584"/>
            <a:ext cx="1874823" cy="941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b="1" dirty="0" smtClean="0">
                <a:latin typeface="Arial" panose="020B0604020202020204" pitchFamily="34" charset="0"/>
              </a:rPr>
              <a:t>CANAL HORIZONTAL</a:t>
            </a:r>
            <a:endParaRPr lang="es-ES" sz="2000" b="1" dirty="0">
              <a:latin typeface="Arial" panose="020B0604020202020204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9662980" y="4870003"/>
            <a:ext cx="1874823" cy="941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b="1" dirty="0" smtClean="0">
                <a:latin typeface="Arial" panose="020B0604020202020204" pitchFamily="34" charset="0"/>
              </a:rPr>
              <a:t>CANAL VERTICAL</a:t>
            </a:r>
            <a:endParaRPr lang="es-ES" sz="2000" b="1" dirty="0">
              <a:latin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27233" y="1334126"/>
            <a:ext cx="7230507" cy="25546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2227234" y="4063545"/>
            <a:ext cx="7221264" cy="25546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775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27200" y="716545"/>
            <a:ext cx="3505199" cy="442554"/>
          </a:xfrm>
        </p:spPr>
        <p:txBody>
          <a:bodyPr>
            <a:noAutofit/>
          </a:bodyPr>
          <a:lstStyle/>
          <a:p>
            <a:r>
              <a:rPr lang="es-ES" sz="2400" b="1" dirty="0" smtClean="0"/>
              <a:t>ETAPA DIGITAL</a:t>
            </a:r>
            <a:endParaRPr lang="es-ES" sz="24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127200" y="3417379"/>
            <a:ext cx="5184558" cy="4425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b="1" dirty="0" smtClean="0">
                <a:latin typeface="Arial" panose="020B0604020202020204" pitchFamily="34" charset="0"/>
              </a:rPr>
              <a:t>COMUNICACIÓN INALÁMBRICA</a:t>
            </a:r>
            <a:endParaRPr lang="es-ES" sz="2400" b="1" dirty="0">
              <a:latin typeface="Arial" panose="020B0604020202020204" pitchFamily="34" charset="0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body" sz="half" idx="2"/>
          </p:nvPr>
        </p:nvSpPr>
        <p:spPr>
          <a:xfrm>
            <a:off x="2127200" y="4166951"/>
            <a:ext cx="4498452" cy="1782382"/>
          </a:xfrm>
        </p:spPr>
        <p:txBody>
          <a:bodyPr>
            <a:normAutofit/>
          </a:bodyPr>
          <a:lstStyle/>
          <a:p>
            <a:r>
              <a:rPr lang="es-ES" sz="2000" b="1" dirty="0" smtClean="0"/>
              <a:t>Bluetooth BlueGiga:</a:t>
            </a:r>
          </a:p>
          <a:p>
            <a:r>
              <a:rPr lang="es-ES" sz="2000" b="1" dirty="0"/>
              <a:t>	</a:t>
            </a:r>
            <a:r>
              <a:rPr lang="es-ES" sz="2000" b="1" dirty="0" smtClean="0"/>
              <a:t>- Discovery Protocol: EOG</a:t>
            </a:r>
          </a:p>
          <a:p>
            <a:r>
              <a:rPr lang="es-ES" sz="2000" b="1" dirty="0"/>
              <a:t>	</a:t>
            </a:r>
            <a:r>
              <a:rPr lang="es-ES" sz="2000" b="1" dirty="0" smtClean="0"/>
              <a:t>- Conexión tipo serie: RFCOMM</a:t>
            </a:r>
            <a:endParaRPr lang="es-ES" sz="2000" b="1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127200" y="1379701"/>
            <a:ext cx="5083070" cy="173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dirty="0" smtClean="0">
                <a:latin typeface="Arial" panose="020B0604020202020204" pitchFamily="34" charset="0"/>
              </a:rPr>
              <a:t>Microcontrolador AT90USB de ATMEL: </a:t>
            </a:r>
          </a:p>
          <a:p>
            <a:r>
              <a:rPr lang="es-ES" sz="2000" b="1" dirty="0">
                <a:latin typeface="Arial" panose="020B0604020202020204" pitchFamily="34" charset="0"/>
              </a:rPr>
              <a:t>	</a:t>
            </a:r>
            <a:r>
              <a:rPr lang="es-ES" sz="2000" b="1" dirty="0" smtClean="0">
                <a:latin typeface="Arial" panose="020B0604020202020204" pitchFamily="34" charset="0"/>
              </a:rPr>
              <a:t>- Conversor A/D 10 bits.</a:t>
            </a:r>
          </a:p>
          <a:p>
            <a:r>
              <a:rPr lang="es-ES" sz="2000" b="1" dirty="0">
                <a:latin typeface="Arial" panose="020B0604020202020204" pitchFamily="34" charset="0"/>
              </a:rPr>
              <a:t>	</a:t>
            </a:r>
            <a:r>
              <a:rPr lang="es-ES" sz="2000" b="1" dirty="0" smtClean="0">
                <a:latin typeface="Arial" panose="020B0604020202020204" pitchFamily="34" charset="0"/>
              </a:rPr>
              <a:t>- Gestión de la comunicación </a:t>
            </a:r>
          </a:p>
          <a:p>
            <a:r>
              <a:rPr lang="es-ES" sz="2000" b="1" dirty="0">
                <a:latin typeface="Arial" panose="020B0604020202020204" pitchFamily="34" charset="0"/>
              </a:rPr>
              <a:t>	</a:t>
            </a:r>
            <a:r>
              <a:rPr lang="es-ES" sz="2000" b="1" dirty="0" smtClean="0">
                <a:latin typeface="Arial" panose="020B0604020202020204" pitchFamily="34" charset="0"/>
              </a:rPr>
              <a:t>inalámbrica.</a:t>
            </a:r>
            <a:endParaRPr lang="es-ES" sz="2000" b="1" dirty="0">
              <a:latin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332" y="1231243"/>
            <a:ext cx="5039737" cy="4372271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7047331" y="1159099"/>
            <a:ext cx="5039737" cy="44444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83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8452" y="1120462"/>
            <a:ext cx="6013875" cy="67923"/>
          </a:xfrm>
        </p:spPr>
        <p:txBody>
          <a:bodyPr>
            <a:noAutofit/>
          </a:bodyPr>
          <a:lstStyle/>
          <a:p>
            <a:r>
              <a:rPr lang="es-ES" sz="2400" b="1" dirty="0" smtClean="0"/>
              <a:t>ÍNDICE</a:t>
            </a:r>
            <a:endParaRPr lang="es-ES" sz="2400" b="1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3795044" y="550203"/>
            <a:ext cx="8100812" cy="5739301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INTRODUCCIÓN</a:t>
            </a: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ANATOMÍA </a:t>
            </a: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DEL OJO </a:t>
            </a: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HUMANO</a:t>
            </a:r>
          </a:p>
          <a:p>
            <a:pPr>
              <a:spcAft>
                <a:spcPts val="600"/>
              </a:spcAft>
            </a:pP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LA </a:t>
            </a: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ELECTROOCULOGRAFÍA</a:t>
            </a:r>
          </a:p>
          <a:p>
            <a:pPr>
              <a:spcAft>
                <a:spcPts val="600"/>
              </a:spcAft>
            </a:pP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PLATAFORMA HARDWARE</a:t>
            </a:r>
            <a:endParaRPr lang="es-ES" sz="2000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	Etapa analógica</a:t>
            </a:r>
          </a:p>
          <a:p>
            <a:pPr>
              <a:spcAft>
                <a:spcPts val="600"/>
              </a:spcAft>
            </a:pP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Etapa digital</a:t>
            </a: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tx1"/>
                </a:solidFill>
              </a:rPr>
              <a:t>PLATAFORMA SOFTWARE</a:t>
            </a:r>
          </a:p>
          <a:p>
            <a:pPr>
              <a:spcAft>
                <a:spcPts val="600"/>
              </a:spcAft>
            </a:pPr>
            <a:r>
              <a:rPr lang="es-ES" sz="2000" b="1" dirty="0">
                <a:solidFill>
                  <a:schemeClr val="tx1"/>
                </a:solidFill>
              </a:rPr>
              <a:t>	</a:t>
            </a:r>
            <a:r>
              <a:rPr lang="es-ES" sz="2000" b="1" dirty="0" smtClean="0">
                <a:solidFill>
                  <a:schemeClr val="tx1"/>
                </a:solidFill>
              </a:rPr>
              <a:t>Procesamiento digital</a:t>
            </a:r>
          </a:p>
          <a:p>
            <a:pPr>
              <a:spcAft>
                <a:spcPts val="600"/>
              </a:spcAft>
            </a:pPr>
            <a:r>
              <a:rPr lang="es-ES" sz="2000" b="1" dirty="0">
                <a:solidFill>
                  <a:schemeClr val="tx1"/>
                </a:solidFill>
              </a:rPr>
              <a:t>	</a:t>
            </a:r>
            <a:r>
              <a:rPr lang="es-ES" sz="2000" b="1" dirty="0" smtClean="0">
                <a:solidFill>
                  <a:schemeClr val="tx1"/>
                </a:solidFill>
              </a:rPr>
              <a:t>Interfaz de usuario</a:t>
            </a: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PRUEBAS</a:t>
            </a: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CONCLUSIONES</a:t>
            </a: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AMPLIACIONES</a:t>
            </a:r>
            <a:endParaRPr lang="es-E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01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9256" y="755420"/>
            <a:ext cx="4481426" cy="437881"/>
          </a:xfrm>
        </p:spPr>
        <p:txBody>
          <a:bodyPr>
            <a:noAutofit/>
          </a:bodyPr>
          <a:lstStyle/>
          <a:p>
            <a:r>
              <a:rPr lang="es-ES" sz="2400" b="1" dirty="0" smtClean="0"/>
              <a:t>PLATAFORMA SOFTWARE</a:t>
            </a:r>
            <a:endParaRPr lang="es-ES" sz="2400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89211" y="1598612"/>
            <a:ext cx="8083785" cy="478719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 smtClean="0"/>
              <a:t>Lenguaje y bibliotecas: </a:t>
            </a:r>
          </a:p>
          <a:p>
            <a:pPr marL="742950" lvl="1" indent="-285750">
              <a:buFontTx/>
              <a:buChar char="-"/>
            </a:pPr>
            <a:r>
              <a:rPr lang="es-ES" sz="2000" b="1" dirty="0" smtClean="0"/>
              <a:t>Qt/C++</a:t>
            </a:r>
          </a:p>
          <a:p>
            <a:pPr marL="742950" lvl="1" indent="-285750">
              <a:buFontTx/>
              <a:buChar char="-"/>
            </a:pPr>
            <a:r>
              <a:rPr lang="es-ES" sz="2000" b="1" dirty="0" smtClean="0"/>
              <a:t>MS Speech API 5.4</a:t>
            </a:r>
          </a:p>
          <a:p>
            <a:pPr lvl="1"/>
            <a:endParaRPr lang="es-ES" sz="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 smtClean="0"/>
              <a:t>Entorno de desarrollo</a:t>
            </a:r>
          </a:p>
          <a:p>
            <a:pPr marL="742950" lvl="1" indent="-285750">
              <a:buFontTx/>
              <a:buChar char="-"/>
            </a:pPr>
            <a:r>
              <a:rPr lang="es-ES" sz="2000" b="1" dirty="0" smtClean="0"/>
              <a:t>Qt Creator 5.3.1</a:t>
            </a:r>
          </a:p>
          <a:p>
            <a:pPr marL="742950" lvl="1" indent="-285750">
              <a:buFontTx/>
              <a:buChar char="-"/>
            </a:pPr>
            <a:r>
              <a:rPr lang="es-ES" sz="2000" b="1" dirty="0" smtClean="0"/>
              <a:t>MSVC2013 64bits</a:t>
            </a:r>
          </a:p>
          <a:p>
            <a:pPr marL="742950" lvl="1" indent="-285750">
              <a:buFontTx/>
              <a:buChar char="-"/>
            </a:pPr>
            <a:r>
              <a:rPr lang="es-ES" sz="2000" b="1" dirty="0" smtClean="0"/>
              <a:t>WDK 8.1</a:t>
            </a:r>
          </a:p>
          <a:p>
            <a:endParaRPr lang="es-ES" sz="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 smtClean="0"/>
              <a:t>Modularidad</a:t>
            </a:r>
          </a:p>
          <a:p>
            <a:endParaRPr lang="es-ES" sz="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C</a:t>
            </a:r>
            <a:r>
              <a:rPr lang="es-ES" sz="2000" b="1" dirty="0" smtClean="0"/>
              <a:t>oncurrencia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834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8013" y="732693"/>
            <a:ext cx="6547987" cy="455434"/>
          </a:xfrm>
        </p:spPr>
        <p:txBody>
          <a:bodyPr>
            <a:noAutofit/>
          </a:bodyPr>
          <a:lstStyle/>
          <a:p>
            <a:r>
              <a:rPr lang="es-ES" sz="2400" b="1" dirty="0" smtClean="0"/>
              <a:t>PROCESAMIENTO DIGITAL DE LA SEÑAL</a:t>
            </a:r>
            <a:endParaRPr lang="es-ES" sz="2400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39808" y="1679896"/>
            <a:ext cx="4584319" cy="393930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 smtClean="0"/>
              <a:t>Módulo de obtención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 smtClean="0"/>
              <a:t>Módulo de mapeado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 smtClean="0"/>
              <a:t>Módulo de tratamiento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 smtClean="0"/>
              <a:t>Módulo de toma de decisiones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766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75543" y="732693"/>
            <a:ext cx="9482350" cy="455434"/>
          </a:xfrm>
        </p:spPr>
        <p:txBody>
          <a:bodyPr>
            <a:noAutofit/>
          </a:bodyPr>
          <a:lstStyle/>
          <a:p>
            <a:r>
              <a:rPr lang="es-ES" sz="2400" b="1" dirty="0" smtClean="0"/>
              <a:t>PROCESAMIENTO DIGITAL DE LA SEÑAL</a:t>
            </a:r>
            <a:endParaRPr lang="es-ES" sz="24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10" y="1188127"/>
            <a:ext cx="5960727" cy="550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8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9256" y="729423"/>
            <a:ext cx="4271563" cy="442554"/>
          </a:xfrm>
        </p:spPr>
        <p:txBody>
          <a:bodyPr>
            <a:noAutofit/>
          </a:bodyPr>
          <a:lstStyle/>
          <a:p>
            <a:r>
              <a:rPr lang="es-ES" sz="2400" b="1" dirty="0" smtClean="0"/>
              <a:t>INTERFAZ DE USUARIO</a:t>
            </a:r>
            <a:endParaRPr lang="es-ES" sz="2400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5105" y="1392550"/>
            <a:ext cx="6145688" cy="4573535"/>
          </a:xfrm>
          <a:prstGeom prst="rect">
            <a:avLst/>
          </a:prstGeom>
        </p:spPr>
      </p:pic>
      <p:sp>
        <p:nvSpPr>
          <p:cNvPr id="6" name="Marcador de texto 3"/>
          <p:cNvSpPr>
            <a:spLocks noGrp="1"/>
          </p:cNvSpPr>
          <p:nvPr>
            <p:ph type="body" sz="half" idx="2"/>
          </p:nvPr>
        </p:nvSpPr>
        <p:spPr>
          <a:xfrm>
            <a:off x="2666486" y="1392550"/>
            <a:ext cx="3505199" cy="4262436"/>
          </a:xfrm>
        </p:spPr>
        <p:txBody>
          <a:bodyPr>
            <a:no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/>
              <a:t>Introducir letra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/>
              <a:t>Introducir palabra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/>
              <a:t>Borrar letra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/>
              <a:t>Borrar todo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/>
              <a:t>Leer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/>
              <a:t>Guardar texto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/>
              <a:t>Copiar a portapapeles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/>
              <a:t>Configurar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/>
              <a:t>Salir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259307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8452" y="1120462"/>
            <a:ext cx="6013875" cy="67923"/>
          </a:xfrm>
        </p:spPr>
        <p:txBody>
          <a:bodyPr>
            <a:noAutofit/>
          </a:bodyPr>
          <a:lstStyle/>
          <a:p>
            <a:r>
              <a:rPr lang="es-ES" sz="2400" b="1" dirty="0" smtClean="0"/>
              <a:t>ÍNDICE</a:t>
            </a:r>
            <a:endParaRPr lang="es-ES" sz="2400" b="1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3795044" y="550203"/>
            <a:ext cx="8100812" cy="5739301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s-ES" sz="2000" b="1" dirty="0" smtClean="0"/>
              <a:t>INTRODUCCIÓN</a:t>
            </a: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ANATOMÍA </a:t>
            </a: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DEL OJO </a:t>
            </a: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HUMANO</a:t>
            </a:r>
          </a:p>
          <a:p>
            <a:pPr>
              <a:spcAft>
                <a:spcPts val="600"/>
              </a:spcAft>
            </a:pP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LA </a:t>
            </a: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ELECTROOCULOGRAFÍA</a:t>
            </a:r>
          </a:p>
          <a:p>
            <a:pPr>
              <a:spcAft>
                <a:spcPts val="600"/>
              </a:spcAft>
            </a:pP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PLATAFORMA HARDWARE</a:t>
            </a:r>
            <a:endParaRPr lang="es-ES" sz="2000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	Etapa analógica</a:t>
            </a:r>
          </a:p>
          <a:p>
            <a:pPr>
              <a:spcAft>
                <a:spcPts val="600"/>
              </a:spcAft>
            </a:pP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Etapa digital</a:t>
            </a: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PLATAFORMA SOFTWARE</a:t>
            </a:r>
          </a:p>
          <a:p>
            <a:pPr>
              <a:spcAft>
                <a:spcPts val="600"/>
              </a:spcAft>
            </a:pP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Procesamiento digital</a:t>
            </a:r>
          </a:p>
          <a:p>
            <a:pPr>
              <a:spcAft>
                <a:spcPts val="600"/>
              </a:spcAft>
            </a:pP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Interfaz de usuario</a:t>
            </a: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PRUEBAS</a:t>
            </a: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CONCLUSIONES</a:t>
            </a: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AMPLIACIONES</a:t>
            </a:r>
            <a:endParaRPr lang="es-E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02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9256" y="729423"/>
            <a:ext cx="4271563" cy="442554"/>
          </a:xfrm>
        </p:spPr>
        <p:txBody>
          <a:bodyPr>
            <a:noAutofit/>
          </a:bodyPr>
          <a:lstStyle/>
          <a:p>
            <a:r>
              <a:rPr lang="es-ES" sz="2400" b="1" dirty="0" smtClean="0"/>
              <a:t>INTERFAZ DE USUARIO</a:t>
            </a:r>
            <a:endParaRPr lang="es-ES" sz="2400" b="1" dirty="0"/>
          </a:p>
        </p:txBody>
      </p:sp>
      <p:sp>
        <p:nvSpPr>
          <p:cNvPr id="6" name="Marcador de texto 3"/>
          <p:cNvSpPr>
            <a:spLocks noGrp="1"/>
          </p:cNvSpPr>
          <p:nvPr>
            <p:ph type="body" sz="half" idx="2"/>
          </p:nvPr>
        </p:nvSpPr>
        <p:spPr>
          <a:xfrm>
            <a:off x="2666486" y="1392550"/>
            <a:ext cx="3704333" cy="4663476"/>
          </a:xfrm>
        </p:spPr>
        <p:txBody>
          <a:bodyPr>
            <a:no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/>
              <a:t>Introducir letra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Introducir palabra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Borrar letra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Borrar todo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Leer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Guardar texto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Copiar a portapapeles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Configurar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Salir</a:t>
            </a:r>
            <a:endParaRPr lang="es-E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440" y="1048002"/>
            <a:ext cx="5521463" cy="544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9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9256" y="729423"/>
            <a:ext cx="4271563" cy="442554"/>
          </a:xfrm>
        </p:spPr>
        <p:txBody>
          <a:bodyPr>
            <a:noAutofit/>
          </a:bodyPr>
          <a:lstStyle/>
          <a:p>
            <a:r>
              <a:rPr lang="es-ES" sz="2400" b="1" dirty="0" smtClean="0"/>
              <a:t>INTERFAZ DE USUARIO</a:t>
            </a:r>
            <a:endParaRPr lang="es-ES" sz="2400" b="1" dirty="0"/>
          </a:p>
        </p:txBody>
      </p:sp>
      <p:sp>
        <p:nvSpPr>
          <p:cNvPr id="6" name="Marcador de texto 3"/>
          <p:cNvSpPr>
            <a:spLocks noGrp="1"/>
          </p:cNvSpPr>
          <p:nvPr>
            <p:ph type="body" sz="half" idx="2"/>
          </p:nvPr>
        </p:nvSpPr>
        <p:spPr>
          <a:xfrm>
            <a:off x="2666486" y="1392550"/>
            <a:ext cx="3704333" cy="4663476"/>
          </a:xfrm>
        </p:spPr>
        <p:txBody>
          <a:bodyPr>
            <a:no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/>
              <a:t>Introducir letra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Introducir palabra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Borrar letra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Borrar todo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Leer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Guardar texto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Copiar a portapapeles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Configurar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Salir</a:t>
            </a:r>
            <a:endParaRPr lang="es-E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8527" y="1392550"/>
            <a:ext cx="6052538" cy="424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4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9256" y="729423"/>
            <a:ext cx="4271563" cy="442554"/>
          </a:xfrm>
        </p:spPr>
        <p:txBody>
          <a:bodyPr>
            <a:noAutofit/>
          </a:bodyPr>
          <a:lstStyle/>
          <a:p>
            <a:r>
              <a:rPr lang="es-ES" sz="2400" b="1" dirty="0" smtClean="0"/>
              <a:t>INTERFAZ DE USUARIO</a:t>
            </a:r>
            <a:endParaRPr lang="es-ES" sz="2400" b="1" dirty="0"/>
          </a:p>
        </p:txBody>
      </p:sp>
      <p:sp>
        <p:nvSpPr>
          <p:cNvPr id="6" name="Marcador de texto 3"/>
          <p:cNvSpPr>
            <a:spLocks noGrp="1"/>
          </p:cNvSpPr>
          <p:nvPr>
            <p:ph type="body" sz="half" idx="2"/>
          </p:nvPr>
        </p:nvSpPr>
        <p:spPr>
          <a:xfrm>
            <a:off x="2666486" y="1392550"/>
            <a:ext cx="3704333" cy="4663476"/>
          </a:xfrm>
        </p:spPr>
        <p:txBody>
          <a:bodyPr>
            <a:no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/>
              <a:t>Introducir letra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Introducir palabra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Borrar letra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Borrar todo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Leer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Guardar texto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Copiar a portapapeles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Configurar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Salir</a:t>
            </a:r>
            <a:endParaRPr lang="es-E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Marcador de contenido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527" y="1392550"/>
            <a:ext cx="6033810" cy="424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9256" y="729423"/>
            <a:ext cx="4271563" cy="442554"/>
          </a:xfrm>
        </p:spPr>
        <p:txBody>
          <a:bodyPr>
            <a:noAutofit/>
          </a:bodyPr>
          <a:lstStyle/>
          <a:p>
            <a:r>
              <a:rPr lang="es-ES" sz="2400" b="1" dirty="0" smtClean="0"/>
              <a:t>INTERFAZ DE USUARIO</a:t>
            </a:r>
            <a:endParaRPr lang="es-ES" sz="2400" b="1" dirty="0"/>
          </a:p>
        </p:txBody>
      </p:sp>
      <p:sp>
        <p:nvSpPr>
          <p:cNvPr id="6" name="Marcador de texto 3"/>
          <p:cNvSpPr>
            <a:spLocks noGrp="1"/>
          </p:cNvSpPr>
          <p:nvPr>
            <p:ph type="body" sz="half" idx="2"/>
          </p:nvPr>
        </p:nvSpPr>
        <p:spPr>
          <a:xfrm>
            <a:off x="2666486" y="1392550"/>
            <a:ext cx="3704333" cy="4663476"/>
          </a:xfrm>
        </p:spPr>
        <p:txBody>
          <a:bodyPr>
            <a:no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/>
              <a:t>Introducir letra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Introducir palabra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Borrar letra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Borrar todo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Leer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Guardar texto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Copiar a portapapeles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Configurar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Salir</a:t>
            </a:r>
            <a:endParaRPr lang="es-E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Marcador de contenido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517" y="1392550"/>
            <a:ext cx="6015019" cy="424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1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9256" y="729423"/>
            <a:ext cx="4271563" cy="442554"/>
          </a:xfrm>
        </p:spPr>
        <p:txBody>
          <a:bodyPr>
            <a:noAutofit/>
          </a:bodyPr>
          <a:lstStyle/>
          <a:p>
            <a:r>
              <a:rPr lang="es-ES" sz="2400" b="1" dirty="0" smtClean="0"/>
              <a:t>INTERFAZ DE USUARIO</a:t>
            </a:r>
            <a:endParaRPr lang="es-ES" sz="2400" b="1" dirty="0"/>
          </a:p>
        </p:txBody>
      </p:sp>
      <p:sp>
        <p:nvSpPr>
          <p:cNvPr id="6" name="Marcador de texto 3"/>
          <p:cNvSpPr>
            <a:spLocks noGrp="1"/>
          </p:cNvSpPr>
          <p:nvPr>
            <p:ph type="body" sz="half" idx="2"/>
          </p:nvPr>
        </p:nvSpPr>
        <p:spPr>
          <a:xfrm>
            <a:off x="2666486" y="1392550"/>
            <a:ext cx="3704333" cy="4663476"/>
          </a:xfrm>
        </p:spPr>
        <p:txBody>
          <a:bodyPr>
            <a:no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/>
              <a:t>Introducir letra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Introducir palabra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Borrar letra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Borrar todo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Leer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Guardar texto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Copiar a portapapeles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Configurar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Salir</a:t>
            </a:r>
            <a:endParaRPr lang="es-E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829" y="1392550"/>
            <a:ext cx="6110514" cy="459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4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9256" y="729423"/>
            <a:ext cx="4271563" cy="442554"/>
          </a:xfrm>
        </p:spPr>
        <p:txBody>
          <a:bodyPr>
            <a:noAutofit/>
          </a:bodyPr>
          <a:lstStyle/>
          <a:p>
            <a:r>
              <a:rPr lang="es-ES" sz="2400" b="1" dirty="0" smtClean="0"/>
              <a:t>INTERFAZ DE USUARIO</a:t>
            </a:r>
            <a:endParaRPr lang="es-ES" sz="2400" b="1" dirty="0"/>
          </a:p>
        </p:txBody>
      </p:sp>
      <p:sp>
        <p:nvSpPr>
          <p:cNvPr id="6" name="Marcador de texto 3"/>
          <p:cNvSpPr>
            <a:spLocks noGrp="1"/>
          </p:cNvSpPr>
          <p:nvPr>
            <p:ph type="body" sz="half" idx="2"/>
          </p:nvPr>
        </p:nvSpPr>
        <p:spPr>
          <a:xfrm>
            <a:off x="2666486" y="1392550"/>
            <a:ext cx="3704333" cy="4663476"/>
          </a:xfrm>
        </p:spPr>
        <p:txBody>
          <a:bodyPr>
            <a:no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Introducir letra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tx1"/>
                </a:solidFill>
              </a:rPr>
              <a:t>Introducir palabra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Borrar letra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Borrar todo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Leer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Guardar texto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Copiar a portapapeles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Configurar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Salir</a:t>
            </a:r>
            <a:endParaRPr lang="es-E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3412" y="1392549"/>
            <a:ext cx="6124417" cy="448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3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9256" y="729423"/>
            <a:ext cx="4271563" cy="442554"/>
          </a:xfrm>
        </p:spPr>
        <p:txBody>
          <a:bodyPr>
            <a:noAutofit/>
          </a:bodyPr>
          <a:lstStyle/>
          <a:p>
            <a:r>
              <a:rPr lang="es-ES" sz="2400" b="1" dirty="0" smtClean="0"/>
              <a:t>INTERFAZ DE USUARIO</a:t>
            </a:r>
            <a:endParaRPr lang="es-ES" sz="2400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5105" y="1392550"/>
            <a:ext cx="6145688" cy="4573535"/>
          </a:xfrm>
          <a:prstGeom prst="rect">
            <a:avLst/>
          </a:prstGeom>
        </p:spPr>
      </p:pic>
      <p:sp>
        <p:nvSpPr>
          <p:cNvPr id="6" name="Marcador de texto 3"/>
          <p:cNvSpPr>
            <a:spLocks noGrp="1"/>
          </p:cNvSpPr>
          <p:nvPr>
            <p:ph type="body" sz="half" idx="2"/>
          </p:nvPr>
        </p:nvSpPr>
        <p:spPr>
          <a:xfrm>
            <a:off x="2666486" y="1392550"/>
            <a:ext cx="3505199" cy="4262436"/>
          </a:xfrm>
        </p:spPr>
        <p:txBody>
          <a:bodyPr>
            <a:no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Introducir letra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Introducir palabra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tx1"/>
                </a:solidFill>
              </a:rPr>
              <a:t>Borrar letra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tx1"/>
                </a:solidFill>
              </a:rPr>
              <a:t>Borrar todo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Leer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Guardar texto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Copiar a portapapeles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Configurar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Salir</a:t>
            </a:r>
            <a:endParaRPr lang="es-E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9256" y="729423"/>
            <a:ext cx="4271563" cy="442554"/>
          </a:xfrm>
        </p:spPr>
        <p:txBody>
          <a:bodyPr>
            <a:noAutofit/>
          </a:bodyPr>
          <a:lstStyle/>
          <a:p>
            <a:r>
              <a:rPr lang="es-ES" sz="2400" b="1" dirty="0" smtClean="0"/>
              <a:t>INTERFAZ DE USUARIO</a:t>
            </a:r>
            <a:endParaRPr lang="es-ES" sz="2400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5105" y="1392550"/>
            <a:ext cx="6145688" cy="4573535"/>
          </a:xfrm>
          <a:prstGeom prst="rect">
            <a:avLst/>
          </a:prstGeom>
        </p:spPr>
      </p:pic>
      <p:sp>
        <p:nvSpPr>
          <p:cNvPr id="6" name="Marcador de texto 3"/>
          <p:cNvSpPr>
            <a:spLocks noGrp="1"/>
          </p:cNvSpPr>
          <p:nvPr>
            <p:ph type="body" sz="half" idx="2"/>
          </p:nvPr>
        </p:nvSpPr>
        <p:spPr>
          <a:xfrm>
            <a:off x="2666486" y="1392550"/>
            <a:ext cx="3505199" cy="4262436"/>
          </a:xfrm>
        </p:spPr>
        <p:txBody>
          <a:bodyPr>
            <a:no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Introducir letra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Introducir palabra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Borrar letra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Borrar todo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tx1"/>
                </a:solidFill>
              </a:rPr>
              <a:t>Leer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Guardar texto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Copiar a portapapeles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Configurar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Salir</a:t>
            </a:r>
            <a:endParaRPr lang="es-E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31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9256" y="729423"/>
            <a:ext cx="4271563" cy="442554"/>
          </a:xfrm>
        </p:spPr>
        <p:txBody>
          <a:bodyPr>
            <a:noAutofit/>
          </a:bodyPr>
          <a:lstStyle/>
          <a:p>
            <a:r>
              <a:rPr lang="es-ES" sz="2400" b="1" dirty="0" smtClean="0"/>
              <a:t>INTERFAZ DE USUARIO</a:t>
            </a:r>
            <a:endParaRPr lang="es-ES" sz="2400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5105" y="1392550"/>
            <a:ext cx="6145688" cy="4573535"/>
          </a:xfrm>
          <a:prstGeom prst="rect">
            <a:avLst/>
          </a:prstGeom>
        </p:spPr>
      </p:pic>
      <p:sp>
        <p:nvSpPr>
          <p:cNvPr id="6" name="Marcador de texto 3"/>
          <p:cNvSpPr>
            <a:spLocks noGrp="1"/>
          </p:cNvSpPr>
          <p:nvPr>
            <p:ph type="body" sz="half" idx="2"/>
          </p:nvPr>
        </p:nvSpPr>
        <p:spPr>
          <a:xfrm>
            <a:off x="2666486" y="1392550"/>
            <a:ext cx="3505199" cy="4262436"/>
          </a:xfrm>
        </p:spPr>
        <p:txBody>
          <a:bodyPr>
            <a:no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Introducir letra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Introducir palabra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Borrar letra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Borrar todo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Leer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tx1"/>
                </a:solidFill>
              </a:rPr>
              <a:t>Guardar texto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Copiar a portapapeles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Configurar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Salir</a:t>
            </a:r>
            <a:endParaRPr lang="es-E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6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9256" y="729423"/>
            <a:ext cx="4271563" cy="442554"/>
          </a:xfrm>
        </p:spPr>
        <p:txBody>
          <a:bodyPr>
            <a:noAutofit/>
          </a:bodyPr>
          <a:lstStyle/>
          <a:p>
            <a:r>
              <a:rPr lang="es-ES" sz="2400" b="1" dirty="0" smtClean="0"/>
              <a:t>INTERFAZ DE USUARIO</a:t>
            </a:r>
            <a:endParaRPr lang="es-ES" sz="2400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5105" y="1392550"/>
            <a:ext cx="6145688" cy="4573535"/>
          </a:xfrm>
          <a:prstGeom prst="rect">
            <a:avLst/>
          </a:prstGeom>
        </p:spPr>
      </p:pic>
      <p:sp>
        <p:nvSpPr>
          <p:cNvPr id="6" name="Marcador de texto 3"/>
          <p:cNvSpPr>
            <a:spLocks noGrp="1"/>
          </p:cNvSpPr>
          <p:nvPr>
            <p:ph type="body" sz="half" idx="2"/>
          </p:nvPr>
        </p:nvSpPr>
        <p:spPr>
          <a:xfrm>
            <a:off x="2666486" y="1392550"/>
            <a:ext cx="3505199" cy="4262436"/>
          </a:xfrm>
        </p:spPr>
        <p:txBody>
          <a:bodyPr>
            <a:no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Introducir letra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Introducir palabra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Borrar letra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Borrar todo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Leer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Guardar texto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tx1"/>
                </a:solidFill>
              </a:rPr>
              <a:t>Copiar a portapapeles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Configurar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Salir</a:t>
            </a:r>
            <a:endParaRPr lang="es-E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20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12694" y="677908"/>
            <a:ext cx="3505199" cy="506949"/>
          </a:xfrm>
        </p:spPr>
        <p:txBody>
          <a:bodyPr>
            <a:normAutofit/>
          </a:bodyPr>
          <a:lstStyle/>
          <a:p>
            <a:r>
              <a:rPr lang="es-ES" sz="2400" b="1" dirty="0" smtClean="0"/>
              <a:t>INTRODUCCIÓN</a:t>
            </a:r>
            <a:endParaRPr lang="es-ES" sz="2400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112695" y="1429554"/>
            <a:ext cx="9478292" cy="504158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b="1" dirty="0" smtClean="0"/>
              <a:t>Informe de la OMS: más de 200 millones de personas en el mundo sufren discapacidades motrices severas (3% de la población mundial).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b="1" dirty="0" smtClean="0"/>
              <a:t>Convención de Naciones Unidas sobre los Derechos de las Personas con Discapacidad (2008).</a:t>
            </a:r>
          </a:p>
          <a:p>
            <a:pPr algn="just"/>
            <a:endParaRPr lang="es-ES" sz="2000" b="1" dirty="0"/>
          </a:p>
          <a:p>
            <a:pPr algn="just"/>
            <a:r>
              <a:rPr lang="es-ES" sz="2000" b="1" dirty="0" smtClean="0"/>
              <a:t>	Este </a:t>
            </a:r>
            <a:r>
              <a:rPr lang="es-ES" sz="2000" b="1" dirty="0"/>
              <a:t>proyecto nace del interés de proporcionar a las personas con discapacidades motrices graves una herramienta de asistencia que facilite la comunicación mediante el uso de tecnologías de la información y las </a:t>
            </a:r>
            <a:r>
              <a:rPr lang="es-ES" sz="2000" b="1" dirty="0" smtClean="0"/>
              <a:t>comunicaciones.</a:t>
            </a:r>
          </a:p>
        </p:txBody>
      </p:sp>
    </p:spTree>
    <p:extLst>
      <p:ext uri="{BB962C8B-B14F-4D97-AF65-F5344CB8AC3E}">
        <p14:creationId xmlns:p14="http://schemas.microsoft.com/office/powerpoint/2010/main" val="22209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9256" y="729423"/>
            <a:ext cx="4271563" cy="442554"/>
          </a:xfrm>
        </p:spPr>
        <p:txBody>
          <a:bodyPr>
            <a:noAutofit/>
          </a:bodyPr>
          <a:lstStyle/>
          <a:p>
            <a:r>
              <a:rPr lang="es-ES" sz="2400" b="1" dirty="0" smtClean="0"/>
              <a:t>INTERFAZ DE USUARIO</a:t>
            </a:r>
            <a:endParaRPr lang="es-ES" sz="2400" b="1" dirty="0"/>
          </a:p>
        </p:txBody>
      </p:sp>
      <p:sp>
        <p:nvSpPr>
          <p:cNvPr id="6" name="Marcador de texto 3"/>
          <p:cNvSpPr>
            <a:spLocks noGrp="1"/>
          </p:cNvSpPr>
          <p:nvPr>
            <p:ph type="body" sz="half" idx="2"/>
          </p:nvPr>
        </p:nvSpPr>
        <p:spPr>
          <a:xfrm>
            <a:off x="2666486" y="1392550"/>
            <a:ext cx="3505199" cy="4262436"/>
          </a:xfrm>
        </p:spPr>
        <p:txBody>
          <a:bodyPr>
            <a:no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Introducir letra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Introducir palabra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Borrar letra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Borrar todo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Leer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Guardar texto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Copiar a portapapeles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tx1"/>
                </a:solidFill>
              </a:rPr>
              <a:t>Configurar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Salir</a:t>
            </a:r>
            <a:endParaRPr lang="es-E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819" y="1392550"/>
            <a:ext cx="5560568" cy="407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0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9256" y="729423"/>
            <a:ext cx="4271563" cy="442554"/>
          </a:xfrm>
        </p:spPr>
        <p:txBody>
          <a:bodyPr>
            <a:noAutofit/>
          </a:bodyPr>
          <a:lstStyle/>
          <a:p>
            <a:r>
              <a:rPr lang="es-ES" sz="2400" b="1" dirty="0" smtClean="0"/>
              <a:t>INTERFAZ DE USUARIO</a:t>
            </a:r>
            <a:endParaRPr lang="es-ES" sz="2400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5105" y="1392550"/>
            <a:ext cx="6145688" cy="4573535"/>
          </a:xfrm>
          <a:prstGeom prst="rect">
            <a:avLst/>
          </a:prstGeom>
        </p:spPr>
      </p:pic>
      <p:sp>
        <p:nvSpPr>
          <p:cNvPr id="6" name="Marcador de texto 3"/>
          <p:cNvSpPr>
            <a:spLocks noGrp="1"/>
          </p:cNvSpPr>
          <p:nvPr>
            <p:ph type="body" sz="half" idx="2"/>
          </p:nvPr>
        </p:nvSpPr>
        <p:spPr>
          <a:xfrm>
            <a:off x="2666486" y="1392550"/>
            <a:ext cx="3505199" cy="4262436"/>
          </a:xfrm>
        </p:spPr>
        <p:txBody>
          <a:bodyPr>
            <a:no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Introducir letra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Introducir palabra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Borrar letra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Borrar todo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Leer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Guardar texto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Copiar a portapapeles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Configurar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2000" b="1" dirty="0" smtClean="0">
                <a:solidFill>
                  <a:schemeClr val="tx1"/>
                </a:solidFill>
              </a:rPr>
              <a:t>Salir</a:t>
            </a:r>
            <a:endParaRPr lang="es-E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68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8452" y="1120462"/>
            <a:ext cx="6013875" cy="67923"/>
          </a:xfrm>
        </p:spPr>
        <p:txBody>
          <a:bodyPr>
            <a:noAutofit/>
          </a:bodyPr>
          <a:lstStyle/>
          <a:p>
            <a:r>
              <a:rPr lang="es-ES" sz="2400" b="1" dirty="0" smtClean="0"/>
              <a:t>ÍNDICE</a:t>
            </a:r>
            <a:endParaRPr lang="es-ES" sz="2400" b="1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3795044" y="550203"/>
            <a:ext cx="8100812" cy="5739301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INTRODUCCIÓN</a:t>
            </a: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ANATOMÍA </a:t>
            </a: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DEL OJO </a:t>
            </a: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HUMANO</a:t>
            </a:r>
          </a:p>
          <a:p>
            <a:pPr>
              <a:spcAft>
                <a:spcPts val="600"/>
              </a:spcAft>
            </a:pP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LA </a:t>
            </a: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ELECTROOCULOGRAFÍA</a:t>
            </a:r>
          </a:p>
          <a:p>
            <a:pPr>
              <a:spcAft>
                <a:spcPts val="600"/>
              </a:spcAft>
            </a:pP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PLATAFORMA HARDWARE</a:t>
            </a:r>
            <a:endParaRPr lang="es-ES" sz="2000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	Etapa analógica</a:t>
            </a:r>
          </a:p>
          <a:p>
            <a:pPr>
              <a:spcAft>
                <a:spcPts val="600"/>
              </a:spcAft>
            </a:pP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Etapa digital</a:t>
            </a: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PLATAFORMA SOFTWARE</a:t>
            </a:r>
          </a:p>
          <a:p>
            <a:pPr>
              <a:spcAft>
                <a:spcPts val="600"/>
              </a:spcAft>
            </a:pP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Procesamiento digital</a:t>
            </a:r>
          </a:p>
          <a:p>
            <a:pPr>
              <a:spcAft>
                <a:spcPts val="600"/>
              </a:spcAft>
            </a:pP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Interfaz de usuario</a:t>
            </a: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tx1"/>
                </a:solidFill>
              </a:rPr>
              <a:t>PRUEBAS</a:t>
            </a: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CONCLUSIONES</a:t>
            </a: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AMPLIACIONES</a:t>
            </a:r>
            <a:endParaRPr lang="es-E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1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12135" y="793817"/>
            <a:ext cx="3458257" cy="416797"/>
          </a:xfrm>
        </p:spPr>
        <p:txBody>
          <a:bodyPr>
            <a:noAutofit/>
          </a:bodyPr>
          <a:lstStyle/>
          <a:p>
            <a:r>
              <a:rPr lang="es-ES" sz="2400" b="1" dirty="0" smtClean="0"/>
              <a:t>PRUEBAS</a:t>
            </a:r>
            <a:endParaRPr lang="es-ES" sz="2400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89212" y="1673564"/>
            <a:ext cx="5962360" cy="426243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b="1" dirty="0"/>
              <a:t>Pruebas con parámetros de </a:t>
            </a:r>
            <a:r>
              <a:rPr lang="es-ES" sz="2000" b="1" dirty="0" smtClean="0"/>
              <a:t>configuración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b="1" dirty="0"/>
              <a:t>Pruebas de </a:t>
            </a:r>
            <a:r>
              <a:rPr lang="es-ES" sz="2000" b="1" dirty="0" smtClean="0"/>
              <a:t>interoperabilidad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b="1" dirty="0"/>
              <a:t>Pruebas de velocidad de escritura</a:t>
            </a:r>
          </a:p>
        </p:txBody>
      </p:sp>
    </p:spTree>
    <p:extLst>
      <p:ext uri="{BB962C8B-B14F-4D97-AF65-F5344CB8AC3E}">
        <p14:creationId xmlns:p14="http://schemas.microsoft.com/office/powerpoint/2010/main" val="230180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7894" y="695460"/>
            <a:ext cx="6601372" cy="515154"/>
          </a:xfrm>
        </p:spPr>
        <p:txBody>
          <a:bodyPr>
            <a:noAutofit/>
          </a:bodyPr>
          <a:lstStyle/>
          <a:p>
            <a:r>
              <a:rPr lang="es-ES" sz="2400" b="1" dirty="0" smtClean="0"/>
              <a:t>PRUEBAS DE VELOCIDAD DE ESCRITURA</a:t>
            </a:r>
            <a:endParaRPr lang="es-ES" sz="2400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893" y="2028142"/>
            <a:ext cx="9618187" cy="4561344"/>
          </a:xfrm>
          <a:prstGeom prst="rect">
            <a:avLst/>
          </a:prstGeom>
        </p:spPr>
      </p:pic>
      <p:sp>
        <p:nvSpPr>
          <p:cNvPr id="7" name="Marcador de texto 3"/>
          <p:cNvSpPr>
            <a:spLocks noGrp="1"/>
          </p:cNvSpPr>
          <p:nvPr>
            <p:ph type="body" sz="half" idx="2"/>
          </p:nvPr>
        </p:nvSpPr>
        <p:spPr>
          <a:xfrm>
            <a:off x="2137894" y="1506415"/>
            <a:ext cx="6165542" cy="59231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b="1" dirty="0" smtClean="0"/>
              <a:t>Escribir “HOLA” y pulsar LEER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14923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7894" y="695460"/>
            <a:ext cx="6601372" cy="515154"/>
          </a:xfrm>
        </p:spPr>
        <p:txBody>
          <a:bodyPr>
            <a:noAutofit/>
          </a:bodyPr>
          <a:lstStyle/>
          <a:p>
            <a:r>
              <a:rPr lang="es-ES" sz="2400" b="1" dirty="0" smtClean="0"/>
              <a:t>PRUEBAS DE VELOCIDAD DE ESCRITURA</a:t>
            </a:r>
            <a:endParaRPr lang="es-ES" sz="2400" b="1" dirty="0"/>
          </a:p>
        </p:txBody>
      </p:sp>
      <p:sp>
        <p:nvSpPr>
          <p:cNvPr id="7" name="Marcador de texto 3"/>
          <p:cNvSpPr>
            <a:spLocks noGrp="1"/>
          </p:cNvSpPr>
          <p:nvPr>
            <p:ph type="body" sz="half" idx="2"/>
          </p:nvPr>
        </p:nvSpPr>
        <p:spPr>
          <a:xfrm>
            <a:off x="2137894" y="1506415"/>
            <a:ext cx="6244699" cy="57911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b="1" dirty="0" smtClean="0"/>
              <a:t>Escribir “HOLA MUNDO” y pulsar LEER</a:t>
            </a:r>
            <a:endParaRPr lang="es-ES" sz="20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892" y="2028141"/>
            <a:ext cx="9629403" cy="453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5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8452" y="1120462"/>
            <a:ext cx="6013875" cy="67923"/>
          </a:xfrm>
        </p:spPr>
        <p:txBody>
          <a:bodyPr>
            <a:noAutofit/>
          </a:bodyPr>
          <a:lstStyle/>
          <a:p>
            <a:r>
              <a:rPr lang="es-ES" sz="2400" b="1" dirty="0" smtClean="0"/>
              <a:t>ÍNDICE</a:t>
            </a:r>
            <a:endParaRPr lang="es-ES" sz="2400" b="1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3795044" y="550203"/>
            <a:ext cx="8100812" cy="5739301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INTRODUCCIÓN</a:t>
            </a: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ANATOMÍA </a:t>
            </a: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DEL OJO </a:t>
            </a: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HUMANO</a:t>
            </a:r>
          </a:p>
          <a:p>
            <a:pPr>
              <a:spcAft>
                <a:spcPts val="600"/>
              </a:spcAft>
            </a:pP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LA </a:t>
            </a: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ELECTROOCULOGRAFÍA</a:t>
            </a:r>
          </a:p>
          <a:p>
            <a:pPr>
              <a:spcAft>
                <a:spcPts val="600"/>
              </a:spcAft>
            </a:pP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PLATAFORMA HARDWARE</a:t>
            </a:r>
            <a:endParaRPr lang="es-ES" sz="2000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	Etapa analógica</a:t>
            </a:r>
          </a:p>
          <a:p>
            <a:pPr>
              <a:spcAft>
                <a:spcPts val="600"/>
              </a:spcAft>
            </a:pP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Etapa digital</a:t>
            </a: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PLATAFORMA SOFTWARE</a:t>
            </a:r>
          </a:p>
          <a:p>
            <a:pPr>
              <a:spcAft>
                <a:spcPts val="600"/>
              </a:spcAft>
            </a:pP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Procesamiento digital</a:t>
            </a:r>
          </a:p>
          <a:p>
            <a:pPr>
              <a:spcAft>
                <a:spcPts val="600"/>
              </a:spcAft>
            </a:pP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Interfaz de usuario</a:t>
            </a: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PRUEBAS</a:t>
            </a: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tx1"/>
                </a:solidFill>
              </a:rPr>
              <a:t>CONCLUSIONES</a:t>
            </a: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AMPLIACIONES</a:t>
            </a:r>
            <a:endParaRPr lang="es-E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27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54497" y="780938"/>
            <a:ext cx="3505199" cy="429675"/>
          </a:xfrm>
        </p:spPr>
        <p:txBody>
          <a:bodyPr>
            <a:noAutofit/>
          </a:bodyPr>
          <a:lstStyle/>
          <a:p>
            <a:r>
              <a:rPr lang="es-ES" sz="2400" b="1" dirty="0" smtClean="0"/>
              <a:t>CONCLUSIONES</a:t>
            </a:r>
            <a:endParaRPr lang="es-ES" sz="2400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89211" y="1598613"/>
            <a:ext cx="8323628" cy="4557488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b="1" dirty="0" smtClean="0"/>
              <a:t>Empleo </a:t>
            </a:r>
            <a:r>
              <a:rPr lang="es-ES" sz="2000" b="1" dirty="0" smtClean="0"/>
              <a:t>de diversos conocimientos y tecnologías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8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b="1" dirty="0" smtClean="0"/>
              <a:t>Desarrollo e implementación de nuevo mecanismo de escritura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8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b="1" dirty="0" smtClean="0"/>
              <a:t>Resultados de las pruebas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800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b="1" dirty="0" smtClean="0"/>
              <a:t>Ventaja de costes frente a equipos de </a:t>
            </a:r>
            <a:r>
              <a:rPr lang="es-ES" sz="2000" b="1" dirty="0" smtClean="0"/>
              <a:t>mercado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8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b="1" dirty="0"/>
              <a:t>Consecución de objetivos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75665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8452" y="1120462"/>
            <a:ext cx="6013875" cy="67923"/>
          </a:xfrm>
        </p:spPr>
        <p:txBody>
          <a:bodyPr>
            <a:noAutofit/>
          </a:bodyPr>
          <a:lstStyle/>
          <a:p>
            <a:r>
              <a:rPr lang="es-ES" sz="2400" b="1" dirty="0" smtClean="0"/>
              <a:t>ÍNDICE</a:t>
            </a:r>
            <a:endParaRPr lang="es-ES" sz="2400" b="1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3795044" y="550203"/>
            <a:ext cx="8100812" cy="5739301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INTRODUCCIÓN</a:t>
            </a: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ANATOMÍA </a:t>
            </a: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DEL OJO </a:t>
            </a: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HUMANO</a:t>
            </a:r>
          </a:p>
          <a:p>
            <a:pPr>
              <a:spcAft>
                <a:spcPts val="600"/>
              </a:spcAft>
            </a:pP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LA </a:t>
            </a: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ELECTROOCULOGRAFÍA</a:t>
            </a:r>
          </a:p>
          <a:p>
            <a:pPr>
              <a:spcAft>
                <a:spcPts val="600"/>
              </a:spcAft>
            </a:pP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PLATAFORMA HARDWARE</a:t>
            </a:r>
            <a:endParaRPr lang="es-ES" sz="2000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	Etapa analógica</a:t>
            </a:r>
          </a:p>
          <a:p>
            <a:pPr>
              <a:spcAft>
                <a:spcPts val="600"/>
              </a:spcAft>
            </a:pP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Etapa digital</a:t>
            </a: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PLATAFORMA SOFTWARE</a:t>
            </a:r>
          </a:p>
          <a:p>
            <a:pPr>
              <a:spcAft>
                <a:spcPts val="600"/>
              </a:spcAft>
            </a:pP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Procesamiento digital</a:t>
            </a:r>
          </a:p>
          <a:p>
            <a:pPr>
              <a:spcAft>
                <a:spcPts val="600"/>
              </a:spcAft>
            </a:pP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Interfaz de usuario</a:t>
            </a: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PRUEBAS</a:t>
            </a: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CONCLUSIONES</a:t>
            </a: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tx1"/>
                </a:solidFill>
              </a:rPr>
              <a:t>AMPLIACIONES</a:t>
            </a:r>
            <a:endParaRPr lang="es-E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3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0621" y="761726"/>
            <a:ext cx="7058330" cy="481191"/>
          </a:xfrm>
        </p:spPr>
        <p:txBody>
          <a:bodyPr>
            <a:noAutofit/>
          </a:bodyPr>
          <a:lstStyle/>
          <a:p>
            <a:r>
              <a:rPr lang="es-ES" sz="2400" b="1" dirty="0" smtClean="0"/>
              <a:t>AMPLIACIONES</a:t>
            </a:r>
            <a:endParaRPr lang="es-ES" sz="2400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89211" y="1598613"/>
            <a:ext cx="7340399" cy="493709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Uso de la transformada wavelet para la detección del </a:t>
            </a:r>
            <a:r>
              <a:rPr lang="es-ES" sz="2000" b="1" dirty="0" smtClean="0"/>
              <a:t>parpadeo.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 smtClean="0"/>
              <a:t>Aprendizaje automático </a:t>
            </a:r>
            <a:r>
              <a:rPr lang="es-ES" sz="2000" b="1" dirty="0"/>
              <a:t>(Machine learning</a:t>
            </a:r>
            <a:r>
              <a:rPr lang="es-ES" sz="2000" b="1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 smtClean="0"/>
              <a:t>Funcionalidades </a:t>
            </a:r>
            <a:r>
              <a:rPr lang="es-ES" sz="2000" b="1" dirty="0"/>
              <a:t>de la </a:t>
            </a:r>
            <a:r>
              <a:rPr lang="es-ES" sz="2000" b="1" dirty="0" smtClean="0"/>
              <a:t>aplicación:</a:t>
            </a:r>
          </a:p>
          <a:p>
            <a:r>
              <a:rPr lang="es-ES" sz="2000" b="1" dirty="0" smtClean="0"/>
              <a:t>	- Interacción con Sistema Operativo.</a:t>
            </a:r>
          </a:p>
          <a:p>
            <a:r>
              <a:rPr lang="es-ES" sz="2000" b="1" dirty="0"/>
              <a:t>	</a:t>
            </a:r>
            <a:r>
              <a:rPr lang="es-ES" sz="2000" b="1" dirty="0" smtClean="0"/>
              <a:t>- Predicción de texto.</a:t>
            </a:r>
          </a:p>
          <a:p>
            <a:r>
              <a:rPr lang="es-ES" sz="2000" b="1" dirty="0"/>
              <a:t>	</a:t>
            </a:r>
            <a:r>
              <a:rPr lang="es-ES" sz="2000" b="1" dirty="0" smtClean="0"/>
              <a:t>- Edición de palabras auxiliares.</a:t>
            </a:r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12401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12694" y="677908"/>
            <a:ext cx="4303096" cy="506949"/>
          </a:xfrm>
        </p:spPr>
        <p:txBody>
          <a:bodyPr>
            <a:noAutofit/>
          </a:bodyPr>
          <a:lstStyle/>
          <a:p>
            <a:r>
              <a:rPr lang="es-ES" sz="2400" b="1" dirty="0" smtClean="0"/>
              <a:t>OBJETIVOS Y ALCANCE</a:t>
            </a:r>
            <a:endParaRPr lang="es-ES" sz="2400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112695" y="1429554"/>
            <a:ext cx="9478292" cy="5041584"/>
          </a:xfrm>
        </p:spPr>
        <p:txBody>
          <a:bodyPr>
            <a:normAutofit/>
          </a:bodyPr>
          <a:lstStyle/>
          <a:p>
            <a:pPr algn="just"/>
            <a:r>
              <a:rPr lang="es-ES" sz="2000" dirty="0" smtClean="0"/>
              <a:t>	</a:t>
            </a:r>
            <a:r>
              <a:rPr lang="es-ES" sz="2000" dirty="0"/>
              <a:t>	</a:t>
            </a:r>
            <a:r>
              <a:rPr lang="es-ES" sz="2000" b="1" dirty="0" smtClean="0"/>
              <a:t>Desarrollo de </a:t>
            </a:r>
            <a:r>
              <a:rPr lang="es-ES" sz="2000" b="1" dirty="0"/>
              <a:t>un prototipo que constituya la base para </a:t>
            </a:r>
            <a:r>
              <a:rPr lang="es-ES" sz="2000" b="1" dirty="0" smtClean="0"/>
              <a:t>un futuro sistema comercial. Este trabajo se enmarca en una de las líneas </a:t>
            </a:r>
            <a:r>
              <a:rPr lang="es-ES" sz="2000" b="1" dirty="0"/>
              <a:t>de </a:t>
            </a:r>
            <a:r>
              <a:rPr lang="es-ES" sz="2000" b="1" dirty="0" smtClean="0"/>
              <a:t>investigación del Área de Tecnología Electrónica </a:t>
            </a:r>
            <a:r>
              <a:rPr lang="es-ES" sz="2000" b="1" dirty="0"/>
              <a:t>en la que se pretende desarrollar un sistema sensor para ayuda a personas con graves discapacidades motrices.</a:t>
            </a:r>
          </a:p>
          <a:p>
            <a:pPr algn="just"/>
            <a:endParaRPr lang="es-ES" sz="800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000" b="1" dirty="0"/>
              <a:t>Estudio </a:t>
            </a:r>
            <a:r>
              <a:rPr lang="es-ES" sz="2000" b="1" dirty="0" smtClean="0"/>
              <a:t>de la </a:t>
            </a:r>
            <a:r>
              <a:rPr lang="es-ES" sz="2000" b="1" dirty="0"/>
              <a:t>anatomía </a:t>
            </a:r>
            <a:r>
              <a:rPr lang="es-ES" sz="2000" b="1" dirty="0" smtClean="0"/>
              <a:t>del ojo y sus características eléctricas.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000" b="1" dirty="0" smtClean="0"/>
              <a:t>Adquisición de las señales electrooculográficas.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000" b="1" dirty="0" smtClean="0"/>
              <a:t>Desarrollo de una plataforma software - GUI.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000" b="1" dirty="0" smtClean="0"/>
              <a:t>Desarrollo de un sistema de escritura más óptimo.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000" b="1" dirty="0" smtClean="0"/>
              <a:t>Pruebas de funcionamiento.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78423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8452" y="1120462"/>
            <a:ext cx="6013875" cy="67923"/>
          </a:xfrm>
        </p:spPr>
        <p:txBody>
          <a:bodyPr>
            <a:noAutofit/>
          </a:bodyPr>
          <a:lstStyle/>
          <a:p>
            <a:r>
              <a:rPr lang="es-ES" sz="2400" b="1" dirty="0" smtClean="0"/>
              <a:t>ÍNDICE</a:t>
            </a:r>
            <a:endParaRPr lang="es-ES" sz="2400" b="1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3795044" y="550203"/>
            <a:ext cx="8100812" cy="5739301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INTRODUCCIÓN</a:t>
            </a: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tx1"/>
                </a:solidFill>
              </a:rPr>
              <a:t>ANATOMÍA </a:t>
            </a:r>
            <a:r>
              <a:rPr lang="es-ES" sz="2000" b="1" dirty="0">
                <a:solidFill>
                  <a:schemeClr val="tx1"/>
                </a:solidFill>
              </a:rPr>
              <a:t>DEL OJO </a:t>
            </a:r>
            <a:r>
              <a:rPr lang="es-ES" sz="2000" b="1" dirty="0" smtClean="0">
                <a:solidFill>
                  <a:schemeClr val="tx1"/>
                </a:solidFill>
              </a:rPr>
              <a:t>HUMANO</a:t>
            </a:r>
          </a:p>
          <a:p>
            <a:pPr>
              <a:spcAft>
                <a:spcPts val="600"/>
              </a:spcAft>
            </a:pP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LA </a:t>
            </a: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ELECTROOCULOGRAFÍA</a:t>
            </a:r>
          </a:p>
          <a:p>
            <a:pPr>
              <a:spcAft>
                <a:spcPts val="600"/>
              </a:spcAft>
            </a:pP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PLATAFORMA HARDWARE</a:t>
            </a:r>
            <a:endParaRPr lang="es-ES" sz="2000" b="1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	Etapa analógica</a:t>
            </a:r>
          </a:p>
          <a:p>
            <a:pPr>
              <a:spcAft>
                <a:spcPts val="600"/>
              </a:spcAft>
            </a:pP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Etapa digital</a:t>
            </a: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PLATAFORMA SOFTWARE</a:t>
            </a:r>
          </a:p>
          <a:p>
            <a:pPr>
              <a:spcAft>
                <a:spcPts val="600"/>
              </a:spcAft>
            </a:pP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Procesamiento digital</a:t>
            </a:r>
          </a:p>
          <a:p>
            <a:pPr>
              <a:spcAft>
                <a:spcPts val="600"/>
              </a:spcAft>
            </a:pPr>
            <a:r>
              <a:rPr lang="es-E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</a:t>
            </a: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Interfaz de usuario</a:t>
            </a: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PRUEBAS</a:t>
            </a: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CONCLUSIONES</a:t>
            </a:r>
          </a:p>
          <a:p>
            <a:pPr>
              <a:spcAft>
                <a:spcPts val="600"/>
              </a:spcAft>
            </a:pPr>
            <a:r>
              <a:rPr lang="es-E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AMPLIACIONES</a:t>
            </a:r>
            <a:endParaRPr lang="es-E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00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0468" y="780939"/>
            <a:ext cx="6157532" cy="403918"/>
          </a:xfrm>
        </p:spPr>
        <p:txBody>
          <a:bodyPr>
            <a:noAutofit/>
          </a:bodyPr>
          <a:lstStyle/>
          <a:p>
            <a:r>
              <a:rPr lang="es-ES" sz="2400" b="1" dirty="0" smtClean="0"/>
              <a:t>ANATOMÍA DEL OJO HUMANO</a:t>
            </a:r>
            <a:endParaRPr lang="es-ES" sz="2400" b="1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193" y="1302398"/>
            <a:ext cx="7668207" cy="532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3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1027" y="726066"/>
            <a:ext cx="5014389" cy="455433"/>
          </a:xfrm>
        </p:spPr>
        <p:txBody>
          <a:bodyPr>
            <a:noAutofit/>
          </a:bodyPr>
          <a:lstStyle/>
          <a:p>
            <a:r>
              <a:rPr lang="es-ES" sz="2400" b="1" dirty="0"/>
              <a:t>ANATOMÍA DEL OJO HUMANO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299" y="1291909"/>
            <a:ext cx="7203844" cy="533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9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1027" y="726066"/>
            <a:ext cx="5074350" cy="455433"/>
          </a:xfrm>
        </p:spPr>
        <p:txBody>
          <a:bodyPr>
            <a:noAutofit/>
          </a:bodyPr>
          <a:lstStyle/>
          <a:p>
            <a:r>
              <a:rPr lang="es-ES" sz="2400" b="1" dirty="0"/>
              <a:t>ANATOMÍA DEL OJO HUMANO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690" y="1319775"/>
            <a:ext cx="6548110" cy="531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7762</TotalTime>
  <Words>963</Words>
  <Application>Microsoft Office PowerPoint</Application>
  <PresentationFormat>Panorámica</PresentationFormat>
  <Paragraphs>416</Paragraphs>
  <Slides>49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5" baseType="lpstr">
      <vt:lpstr>Arial</vt:lpstr>
      <vt:lpstr>Calibri</vt:lpstr>
      <vt:lpstr>Century Gothic</vt:lpstr>
      <vt:lpstr>Wingdings</vt:lpstr>
      <vt:lpstr>Wingdings 3</vt:lpstr>
      <vt:lpstr>Espiral</vt:lpstr>
      <vt:lpstr>Presentación de PowerPoint</vt:lpstr>
      <vt:lpstr>ÍNDICE</vt:lpstr>
      <vt:lpstr>ÍNDICE</vt:lpstr>
      <vt:lpstr>INTRODUCCIÓN</vt:lpstr>
      <vt:lpstr>OBJETIVOS Y ALCANCE</vt:lpstr>
      <vt:lpstr>ÍNDICE</vt:lpstr>
      <vt:lpstr>ANATOMÍA DEL OJO HUMANO</vt:lpstr>
      <vt:lpstr>ANATOMÍA DEL OJO HUMANO</vt:lpstr>
      <vt:lpstr>ANATOMÍA DEL OJO HUMANO</vt:lpstr>
      <vt:lpstr>ANATOMÍA DEL OJO HUMANO</vt:lpstr>
      <vt:lpstr>CLASIFICACIÓN DE LOS MOVIMIENTOS OCULARES</vt:lpstr>
      <vt:lpstr>MODELO ELÉCTRICO DEL OJO</vt:lpstr>
      <vt:lpstr>TECNOLOGÍAS DE SEGUIMIENTO Y MEDIDA DEL MOVIMIENTO OCULAR</vt:lpstr>
      <vt:lpstr>TECNOLOGÍAS DE SEGUIMIENTO Y MEDIDA DEL MOVIMIENTO OCULAR</vt:lpstr>
      <vt:lpstr>TECNOLOGÍAS DE SEGUIMIENTO Y MEDIDA DEL MOVIMIENTO OCULAR</vt:lpstr>
      <vt:lpstr>TECNOLOGÍAS DE SEGUIMIENTO Y MEDIDA DEL MOVIMIENTO OCULAR</vt:lpstr>
      <vt:lpstr>ÍNDICE</vt:lpstr>
      <vt:lpstr>LA ELECTROOCULOGRAFÍA (EOG)</vt:lpstr>
      <vt:lpstr>ÍNDICE</vt:lpstr>
      <vt:lpstr>PLATAFORMA HARDWARE</vt:lpstr>
      <vt:lpstr>ADQUISICIÓN DE SEÑALES</vt:lpstr>
      <vt:lpstr>ETAPA ANALÓGICA</vt:lpstr>
      <vt:lpstr>ETAPA ANALÓGICA</vt:lpstr>
      <vt:lpstr>ETAPA DIGITAL</vt:lpstr>
      <vt:lpstr>ÍNDICE</vt:lpstr>
      <vt:lpstr>PLATAFORMA SOFTWARE</vt:lpstr>
      <vt:lpstr>PROCESAMIENTO DIGITAL DE LA SEÑAL</vt:lpstr>
      <vt:lpstr>PROCESAMIENTO DIGITAL DE LA SEÑAL</vt:lpstr>
      <vt:lpstr>INTERFAZ DE USUARIO</vt:lpstr>
      <vt:lpstr>INTERFAZ DE USUARIO</vt:lpstr>
      <vt:lpstr>INTERFAZ DE USUARIO</vt:lpstr>
      <vt:lpstr>INTERFAZ DE USUARIO</vt:lpstr>
      <vt:lpstr>INTERFAZ DE USUARIO</vt:lpstr>
      <vt:lpstr>INTERFAZ DE USUARIO</vt:lpstr>
      <vt:lpstr>INTERFAZ DE USUARIO</vt:lpstr>
      <vt:lpstr>INTERFAZ DE USUARIO</vt:lpstr>
      <vt:lpstr>INTERFAZ DE USUARIO</vt:lpstr>
      <vt:lpstr>INTERFAZ DE USUARIO</vt:lpstr>
      <vt:lpstr>INTERFAZ DE USUARIO</vt:lpstr>
      <vt:lpstr>INTERFAZ DE USUARIO</vt:lpstr>
      <vt:lpstr>INTERFAZ DE USUARIO</vt:lpstr>
      <vt:lpstr>ÍNDICE</vt:lpstr>
      <vt:lpstr>PRUEBAS</vt:lpstr>
      <vt:lpstr>PRUEBAS DE VELOCIDAD DE ESCRITURA</vt:lpstr>
      <vt:lpstr>PRUEBAS DE VELOCIDAD DE ESCRITURA</vt:lpstr>
      <vt:lpstr>ÍNDICE</vt:lpstr>
      <vt:lpstr>CONCLUSIONES</vt:lpstr>
      <vt:lpstr>ÍNDICE</vt:lpstr>
      <vt:lpstr>AMPLIACIONES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</dc:creator>
  <cp:lastModifiedBy>David</cp:lastModifiedBy>
  <cp:revision>83</cp:revision>
  <cp:lastPrinted>2016-07-12T21:55:34Z</cp:lastPrinted>
  <dcterms:created xsi:type="dcterms:W3CDTF">2016-07-05T10:45:29Z</dcterms:created>
  <dcterms:modified xsi:type="dcterms:W3CDTF">2016-07-13T00:19:12Z</dcterms:modified>
</cp:coreProperties>
</file>