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Arimo" panose="020B0604020202020204" charset="0"/>
      <p:regular r:id="rId24"/>
    </p:embeddedFont>
    <p:embeddedFont>
      <p:font typeface="Cormorant Garamond Bold Italics" panose="020B0604020202020204" charset="-18"/>
      <p:regular r:id="rId25"/>
    </p:embeddedFont>
    <p:embeddedFont>
      <p:font typeface="Quicksand" panose="020B0604020202020204" charset="-18"/>
      <p:regular r:id="rId26"/>
    </p:embeddedFont>
    <p:embeddedFont>
      <p:font typeface="Quicksand Bold" panose="020B0604020202020204" charset="-18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Automatyzacja tego wszystkiego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6personalities.com/pl/typy-osobowosci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3106992"/>
            <a:ext cx="16229942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F4662"/>
                </a:solidFill>
                <a:latin typeface="Cormorant Garamond Bold Italics"/>
              </a:rPr>
              <a:t>Klasyfikacja typu osobowości </a:t>
            </a:r>
          </a:p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F4662"/>
                </a:solidFill>
                <a:latin typeface="Cormorant Garamond Bold Italics"/>
              </a:rPr>
              <a:t>na podstawie postów internetowych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2752274" y="6584270"/>
            <a:ext cx="12812922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 err="1">
                <a:solidFill>
                  <a:srgbClr val="0F4662"/>
                </a:solidFill>
                <a:latin typeface="Quicksand"/>
              </a:rPr>
              <a:t>Dyplomant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: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inż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. Marta Glanowska</a:t>
            </a:r>
          </a:p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F4662"/>
                </a:solidFill>
                <a:latin typeface="Quicksand"/>
              </a:rPr>
              <a:t>Promotor: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dr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inż</a:t>
            </a:r>
            <a:r>
              <a:rPr lang="en-US" sz="3499" dirty="0">
                <a:solidFill>
                  <a:srgbClr val="0F4662"/>
                </a:solidFill>
                <a:latin typeface="Quicksand"/>
              </a:rPr>
              <a:t>. Robert </a:t>
            </a:r>
            <a:r>
              <a:rPr lang="en-US" sz="3499" dirty="0" err="1">
                <a:solidFill>
                  <a:srgbClr val="0F4662"/>
                </a:solidFill>
                <a:latin typeface="Quicksand"/>
              </a:rPr>
              <a:t>Susik</a:t>
            </a:r>
            <a:endParaRPr lang="en-US" sz="3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22179" y="2739106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 err="1">
                <a:solidFill>
                  <a:srgbClr val="0F4662"/>
                </a:solidFill>
                <a:latin typeface="Quicksand"/>
              </a:rPr>
              <a:t>Praca</a:t>
            </a:r>
            <a:r>
              <a:rPr lang="en-US" sz="3141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141" dirty="0" err="1">
                <a:solidFill>
                  <a:srgbClr val="0F4662"/>
                </a:solidFill>
                <a:latin typeface="Quicksand"/>
              </a:rPr>
              <a:t>dyplomowa</a:t>
            </a:r>
            <a:r>
              <a:rPr lang="en-US" sz="3141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3141" dirty="0" err="1">
                <a:solidFill>
                  <a:srgbClr val="0F4662"/>
                </a:solidFill>
                <a:latin typeface="Quicksand"/>
              </a:rPr>
              <a:t>magisterska</a:t>
            </a:r>
            <a:endParaRPr lang="en-US" sz="3141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847376" y="3707083"/>
            <a:ext cx="9470154" cy="2904584"/>
          </a:xfrm>
          <a:custGeom>
            <a:avLst/>
            <a:gdLst/>
            <a:ahLst/>
            <a:cxnLst/>
            <a:rect l="l" t="t" r="r" b="b"/>
            <a:pathLst>
              <a:path w="9470154" h="2904584">
                <a:moveTo>
                  <a:pt x="0" y="0"/>
                </a:moveTo>
                <a:lnTo>
                  <a:pt x="9470154" y="0"/>
                </a:lnTo>
                <a:lnTo>
                  <a:pt x="9470154" y="2904584"/>
                </a:lnTo>
                <a:lnTo>
                  <a:pt x="0" y="2904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1028700" y="5907665"/>
            <a:ext cx="9806186" cy="3694540"/>
          </a:xfrm>
          <a:custGeom>
            <a:avLst/>
            <a:gdLst/>
            <a:ahLst/>
            <a:cxnLst/>
            <a:rect l="l" t="t" r="r" b="b"/>
            <a:pathLst>
              <a:path w="9806186" h="3694540">
                <a:moveTo>
                  <a:pt x="0" y="0"/>
                </a:moveTo>
                <a:lnTo>
                  <a:pt x="9806186" y="0"/>
                </a:lnTo>
                <a:lnTo>
                  <a:pt x="9806186" y="3694541"/>
                </a:lnTo>
                <a:lnTo>
                  <a:pt x="0" y="36945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4216" y="2858891"/>
            <a:ext cx="8610102" cy="1928745"/>
            <a:chOff x="0" y="0"/>
            <a:chExt cx="2267681" cy="5079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67681" cy="507982"/>
            </a:xfrm>
            <a:custGeom>
              <a:avLst/>
              <a:gdLst/>
              <a:ahLst/>
              <a:cxnLst/>
              <a:rect l="l" t="t" r="r" b="b"/>
              <a:pathLst>
                <a:path w="2267681" h="507982">
                  <a:moveTo>
                    <a:pt x="45858" y="0"/>
                  </a:moveTo>
                  <a:lnTo>
                    <a:pt x="2221824" y="0"/>
                  </a:lnTo>
                  <a:cubicBezTo>
                    <a:pt x="2233986" y="0"/>
                    <a:pt x="2245650" y="4831"/>
                    <a:pt x="2254250" y="13431"/>
                  </a:cubicBezTo>
                  <a:cubicBezTo>
                    <a:pt x="2262850" y="22031"/>
                    <a:pt x="2267681" y="33695"/>
                    <a:pt x="2267681" y="45858"/>
                  </a:cubicBezTo>
                  <a:lnTo>
                    <a:pt x="2267681" y="462125"/>
                  </a:lnTo>
                  <a:cubicBezTo>
                    <a:pt x="2267681" y="474287"/>
                    <a:pt x="2262850" y="485951"/>
                    <a:pt x="2254250" y="494551"/>
                  </a:cubicBezTo>
                  <a:cubicBezTo>
                    <a:pt x="2245650" y="503151"/>
                    <a:pt x="2233986" y="507982"/>
                    <a:pt x="2221824" y="507982"/>
                  </a:cubicBezTo>
                  <a:lnTo>
                    <a:pt x="45858" y="507982"/>
                  </a:lnTo>
                  <a:cubicBezTo>
                    <a:pt x="33695" y="507982"/>
                    <a:pt x="22031" y="503151"/>
                    <a:pt x="13431" y="494551"/>
                  </a:cubicBezTo>
                  <a:cubicBezTo>
                    <a:pt x="4831" y="485951"/>
                    <a:pt x="0" y="474287"/>
                    <a:pt x="0" y="462125"/>
                  </a:cubicBezTo>
                  <a:lnTo>
                    <a:pt x="0" y="45858"/>
                  </a:lnTo>
                  <a:cubicBezTo>
                    <a:pt x="0" y="33695"/>
                    <a:pt x="4831" y="22031"/>
                    <a:pt x="13431" y="13431"/>
                  </a:cubicBezTo>
                  <a:cubicBezTo>
                    <a:pt x="22031" y="4831"/>
                    <a:pt x="33695" y="0"/>
                    <a:pt x="45858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2267681" cy="631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42015" y="2876070"/>
            <a:ext cx="830008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Rekurencyjna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komórką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GRU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34745" y="780933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przestrzeń 64-wymiarowa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34745" y="6631308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512 jednostek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34745" y="4289161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128 neuronów, ReLU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34745" y="2968146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30% neuronów odrzucane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34745" y="1797954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356843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Entropia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Optymalizacja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Adam,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wskaźnik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= 0.001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44216" y="5016236"/>
            <a:ext cx="8597885" cy="812138"/>
            <a:chOff x="0" y="0"/>
            <a:chExt cx="2264463" cy="2138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4463" cy="213896"/>
            </a:xfrm>
            <a:custGeom>
              <a:avLst/>
              <a:gdLst/>
              <a:ahLst/>
              <a:cxnLst/>
              <a:rect l="l" t="t" r="r" b="b"/>
              <a:pathLst>
                <a:path w="2264463" h="213896">
                  <a:moveTo>
                    <a:pt x="45923" y="0"/>
                  </a:moveTo>
                  <a:lnTo>
                    <a:pt x="2218541" y="0"/>
                  </a:lnTo>
                  <a:cubicBezTo>
                    <a:pt x="2230720" y="0"/>
                    <a:pt x="2242401" y="4838"/>
                    <a:pt x="2251013" y="13450"/>
                  </a:cubicBezTo>
                  <a:cubicBezTo>
                    <a:pt x="2259625" y="22063"/>
                    <a:pt x="2264463" y="33743"/>
                    <a:pt x="2264463" y="45923"/>
                  </a:cubicBezTo>
                  <a:lnTo>
                    <a:pt x="2264463" y="167974"/>
                  </a:lnTo>
                  <a:cubicBezTo>
                    <a:pt x="2264463" y="180153"/>
                    <a:pt x="2259625" y="191834"/>
                    <a:pt x="2251013" y="200446"/>
                  </a:cubicBezTo>
                  <a:cubicBezTo>
                    <a:pt x="2242401" y="209058"/>
                    <a:pt x="2230720" y="213896"/>
                    <a:pt x="2218541" y="213896"/>
                  </a:cubicBezTo>
                  <a:lnTo>
                    <a:pt x="45923" y="213896"/>
                  </a:lnTo>
                  <a:cubicBezTo>
                    <a:pt x="20560" y="213896"/>
                    <a:pt x="0" y="193336"/>
                    <a:pt x="0" y="167974"/>
                  </a:cubicBezTo>
                  <a:lnTo>
                    <a:pt x="0" y="45923"/>
                  </a:lnTo>
                  <a:cubicBezTo>
                    <a:pt x="0" y="33743"/>
                    <a:pt x="4838" y="22063"/>
                    <a:pt x="13450" y="13450"/>
                  </a:cubicBezTo>
                  <a:cubicBezTo>
                    <a:pt x="22063" y="4838"/>
                    <a:pt x="33743" y="0"/>
                    <a:pt x="45923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2264463" cy="337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5088515"/>
            <a:ext cx="691276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Optymalizacja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za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pomocą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KerasTuner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839785" y="3678488"/>
            <a:ext cx="8918081" cy="2930023"/>
          </a:xfrm>
          <a:custGeom>
            <a:avLst/>
            <a:gdLst/>
            <a:ahLst/>
            <a:cxnLst/>
            <a:rect l="l" t="t" r="r" b="b"/>
            <a:pathLst>
              <a:path w="8918081" h="2930023">
                <a:moveTo>
                  <a:pt x="0" y="0"/>
                </a:moveTo>
                <a:lnTo>
                  <a:pt x="8918081" y="0"/>
                </a:lnTo>
                <a:lnTo>
                  <a:pt x="8918081" y="2930024"/>
                </a:lnTo>
                <a:lnTo>
                  <a:pt x="0" y="2930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44216" y="2858891"/>
            <a:ext cx="8610102" cy="1928745"/>
            <a:chOff x="0" y="0"/>
            <a:chExt cx="2267681" cy="507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7681" cy="507982"/>
            </a:xfrm>
            <a:custGeom>
              <a:avLst/>
              <a:gdLst/>
              <a:ahLst/>
              <a:cxnLst/>
              <a:rect l="l" t="t" r="r" b="b"/>
              <a:pathLst>
                <a:path w="2267681" h="507982">
                  <a:moveTo>
                    <a:pt x="45858" y="0"/>
                  </a:moveTo>
                  <a:lnTo>
                    <a:pt x="2221824" y="0"/>
                  </a:lnTo>
                  <a:cubicBezTo>
                    <a:pt x="2233986" y="0"/>
                    <a:pt x="2245650" y="4831"/>
                    <a:pt x="2254250" y="13431"/>
                  </a:cubicBezTo>
                  <a:cubicBezTo>
                    <a:pt x="2262850" y="22031"/>
                    <a:pt x="2267681" y="33695"/>
                    <a:pt x="2267681" y="45858"/>
                  </a:cubicBezTo>
                  <a:lnTo>
                    <a:pt x="2267681" y="462125"/>
                  </a:lnTo>
                  <a:cubicBezTo>
                    <a:pt x="2267681" y="474287"/>
                    <a:pt x="2262850" y="485951"/>
                    <a:pt x="2254250" y="494551"/>
                  </a:cubicBezTo>
                  <a:cubicBezTo>
                    <a:pt x="2245650" y="503151"/>
                    <a:pt x="2233986" y="507982"/>
                    <a:pt x="2221824" y="507982"/>
                  </a:cubicBezTo>
                  <a:lnTo>
                    <a:pt x="45858" y="507982"/>
                  </a:lnTo>
                  <a:cubicBezTo>
                    <a:pt x="33695" y="507982"/>
                    <a:pt x="22031" y="503151"/>
                    <a:pt x="13431" y="494551"/>
                  </a:cubicBezTo>
                  <a:cubicBezTo>
                    <a:pt x="4831" y="485951"/>
                    <a:pt x="0" y="474287"/>
                    <a:pt x="0" y="462125"/>
                  </a:cubicBezTo>
                  <a:lnTo>
                    <a:pt x="0" y="45858"/>
                  </a:lnTo>
                  <a:cubicBezTo>
                    <a:pt x="0" y="33695"/>
                    <a:pt x="4831" y="22031"/>
                    <a:pt x="13431" y="13431"/>
                  </a:cubicBezTo>
                  <a:cubicBezTo>
                    <a:pt x="22031" y="4831"/>
                    <a:pt x="33695" y="0"/>
                    <a:pt x="45858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267681" cy="631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9797" y="2875597"/>
            <a:ext cx="7505343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mechanizmem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Attention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34745" y="780933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przestrzeń 64-wymiarowa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34745" y="6821368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4 moduły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34745" y="3568436"/>
            <a:ext cx="406432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32 neurony, ReLU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regularyzacja L2, wsp. 0.01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34745" y="2816545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30% neuronów odrzucane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34745" y="1797954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356843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Entropia krzyżowa jako funkcja kosztu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Optymalizacja Adam, wskaźnik uczenia = 0.0001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rot="-5400000">
            <a:off x="7247542" y="3262140"/>
            <a:ext cx="7976272" cy="3762720"/>
          </a:xfrm>
          <a:custGeom>
            <a:avLst/>
            <a:gdLst/>
            <a:ahLst/>
            <a:cxnLst/>
            <a:rect l="l" t="t" r="r" b="b"/>
            <a:pathLst>
              <a:path w="7976272" h="3762720">
                <a:moveTo>
                  <a:pt x="0" y="0"/>
                </a:moveTo>
                <a:lnTo>
                  <a:pt x="7976272" y="0"/>
                </a:lnTo>
                <a:lnTo>
                  <a:pt x="7976272" y="3762720"/>
                </a:lnTo>
                <a:lnTo>
                  <a:pt x="0" y="3762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44216" y="2858891"/>
            <a:ext cx="8087435" cy="3734321"/>
            <a:chOff x="0" y="0"/>
            <a:chExt cx="2130024" cy="9835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30024" cy="983525"/>
            </a:xfrm>
            <a:custGeom>
              <a:avLst/>
              <a:gdLst/>
              <a:ahLst/>
              <a:cxnLst/>
              <a:rect l="l" t="t" r="r" b="b"/>
              <a:pathLst>
                <a:path w="2130024" h="983525">
                  <a:moveTo>
                    <a:pt x="48821" y="0"/>
                  </a:moveTo>
                  <a:lnTo>
                    <a:pt x="2081203" y="0"/>
                  </a:lnTo>
                  <a:cubicBezTo>
                    <a:pt x="2094151" y="0"/>
                    <a:pt x="2106569" y="5144"/>
                    <a:pt x="2115725" y="14299"/>
                  </a:cubicBezTo>
                  <a:cubicBezTo>
                    <a:pt x="2124880" y="23455"/>
                    <a:pt x="2130024" y="35873"/>
                    <a:pt x="2130024" y="48821"/>
                  </a:cubicBezTo>
                  <a:lnTo>
                    <a:pt x="2130024" y="934704"/>
                  </a:lnTo>
                  <a:cubicBezTo>
                    <a:pt x="2130024" y="961667"/>
                    <a:pt x="2108166" y="983525"/>
                    <a:pt x="2081203" y="983525"/>
                  </a:cubicBezTo>
                  <a:lnTo>
                    <a:pt x="48821" y="983525"/>
                  </a:lnTo>
                  <a:cubicBezTo>
                    <a:pt x="21858" y="983525"/>
                    <a:pt x="0" y="961667"/>
                    <a:pt x="0" y="934704"/>
                  </a:cubicBezTo>
                  <a:lnTo>
                    <a:pt x="0" y="48821"/>
                  </a:lnTo>
                  <a:cubicBezTo>
                    <a:pt x="0" y="21858"/>
                    <a:pt x="21858" y="0"/>
                    <a:pt x="48821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130024" cy="110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75597"/>
            <a:ext cx="4760119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użyciem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modelu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językowego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BERT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94973" y="5214781"/>
            <a:ext cx="5106034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8 bloków koderów,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wymiarowość 512,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Attention 8 modułów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94973" y="4273243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10% neuronów odrzucane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94973" y="2862591"/>
            <a:ext cx="406432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>
                <a:solidFill>
                  <a:srgbClr val="0F4662"/>
                </a:solidFill>
                <a:latin typeface="Quicksand"/>
              </a:rPr>
              <a:t>16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neuronów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Softmax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4348313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Dedykowany model przetwarzania wstępnego modułu tensorflow_hub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Entropia krzyżowa jako funkcja kosztu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Optymalizacja Adam, wskaźnik uczenia = 0.001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1ABDE3CD-3C41-EE6F-094E-D818CD9F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71700"/>
            <a:ext cx="9829800" cy="55446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Ewaluacja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18249"/>
            <a:ext cx="76439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8800" y="7581900"/>
            <a:ext cx="14735295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Powyżej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przedstawiono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porównanie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dokładności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klasyfikacji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klasycznych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modeli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uczenia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maszynowego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odpowiednio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dla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zbioru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testowego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treningowego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w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zależności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od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strategii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tworzenia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worka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słów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2977" y="8958853"/>
            <a:ext cx="1446204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Przyjmując strategię unigramów,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model ekstremalnego wzmocnienia gradientowego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okazał się być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najbardziej skuteczny również pod względem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wskaźnika F1 z wynikiem 56.49% 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na zbiorze testowym.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32181" y="9096011"/>
            <a:ext cx="993038" cy="862967"/>
            <a:chOff x="0" y="0"/>
            <a:chExt cx="309449" cy="2689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1413" y="8012392"/>
            <a:ext cx="993038" cy="862967"/>
            <a:chOff x="0" y="0"/>
            <a:chExt cx="309449" cy="2689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1413" y="9054425"/>
            <a:ext cx="993038" cy="862967"/>
            <a:chOff x="0" y="0"/>
            <a:chExt cx="309449" cy="2689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89907" y="2355151"/>
            <a:ext cx="12508186" cy="2788349"/>
          </a:xfrm>
          <a:custGeom>
            <a:avLst/>
            <a:gdLst/>
            <a:ahLst/>
            <a:cxnLst/>
            <a:rect l="l" t="t" r="r" b="b"/>
            <a:pathLst>
              <a:path w="12508186" h="2788349">
                <a:moveTo>
                  <a:pt x="0" y="0"/>
                </a:moveTo>
                <a:lnTo>
                  <a:pt x="12508186" y="0"/>
                </a:lnTo>
                <a:lnTo>
                  <a:pt x="12508186" y="2788349"/>
                </a:lnTo>
                <a:lnTo>
                  <a:pt x="0" y="27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Ewaluacja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1618249"/>
            <a:ext cx="764394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315" y="68598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Model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rekurencyjnej sieci neuronowej z warstwą GRU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okazał się być najbardziej skuteczny również pod względem wskaźnika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F1 z wynikiem 32.67%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 na zbiorze testowym.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4451" y="5019675"/>
            <a:ext cx="1509909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Powyżej przedstawiono porównanie dokładności klasyfikacji sztucznych sieci neuronowych 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odpowiednio dla zbioru testowego i treningowego.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01413" y="6997025"/>
            <a:ext cx="993038" cy="862967"/>
            <a:chOff x="0" y="0"/>
            <a:chExt cx="309449" cy="2689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09449" cy="268917"/>
            </a:xfrm>
            <a:custGeom>
              <a:avLst/>
              <a:gdLst/>
              <a:ahLst/>
              <a:cxnLst/>
              <a:rect l="l" t="t" r="r" b="b"/>
              <a:pathLst>
                <a:path w="309449" h="268917">
                  <a:moveTo>
                    <a:pt x="106249" y="0"/>
                  </a:moveTo>
                  <a:lnTo>
                    <a:pt x="0" y="0"/>
                  </a:lnTo>
                  <a:lnTo>
                    <a:pt x="0" y="268917"/>
                  </a:lnTo>
                  <a:lnTo>
                    <a:pt x="106249" y="268917"/>
                  </a:lnTo>
                  <a:lnTo>
                    <a:pt x="309449" y="134458"/>
                  </a:lnTo>
                  <a:lnTo>
                    <a:pt x="1062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23825"/>
              <a:ext cx="195149" cy="39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58315" y="89172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Mimo długiego czasu strojenia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 sieć z zastosowaniem modelu BERT nie osiągnęła wyników porównywalnych do innych 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przedstawionych w pracy modeli, dlatego nie pojawiła się w zestawieniu.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8315" y="7888567"/>
            <a:ext cx="1580460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</a:rPr>
              <a:t>Parametry sieci RNN z warstwą GRU zostały </a:t>
            </a:r>
            <a:r>
              <a:rPr lang="en-US" sz="2400">
                <a:solidFill>
                  <a:srgbClr val="000000"/>
                </a:solidFill>
                <a:latin typeface="Quicksand Bold"/>
              </a:rPr>
              <a:t>dostrojone za pomocą biblioteki KerasTuner</a:t>
            </a:r>
            <a:r>
              <a:rPr lang="en-US" sz="2400">
                <a:solidFill>
                  <a:srgbClr val="000000"/>
                </a:solidFill>
                <a:latin typeface="Quicksand"/>
              </a:rPr>
              <a:t>, jednak nie poprawiło to jej skuteczności.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Czas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treningu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inferencji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94451" y="9303509"/>
            <a:ext cx="150990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Powyżej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przedstawiono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czasy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treningów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inferencji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zaproponowanych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</a:rPr>
              <a:t>modeli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5E827F9-607A-4414-A0B8-9CF6ACA3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90700"/>
            <a:ext cx="10112403" cy="7649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384" y="986309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4912255" y="2217052"/>
            <a:ext cx="2501019" cy="1414212"/>
          </a:xfrm>
          <a:custGeom>
            <a:avLst/>
            <a:gdLst/>
            <a:ahLst/>
            <a:cxnLst/>
            <a:rect l="l" t="t" r="r" b="b"/>
            <a:pathLst>
              <a:path w="2501019" h="1414212">
                <a:moveTo>
                  <a:pt x="0" y="0"/>
                </a:moveTo>
                <a:lnTo>
                  <a:pt x="2501018" y="0"/>
                </a:lnTo>
                <a:lnTo>
                  <a:pt x="2501018" y="1414213"/>
                </a:lnTo>
                <a:lnTo>
                  <a:pt x="0" y="1414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 flipH="1">
            <a:off x="6490110" y="2217052"/>
            <a:ext cx="2501019" cy="1414212"/>
          </a:xfrm>
          <a:custGeom>
            <a:avLst/>
            <a:gdLst/>
            <a:ahLst/>
            <a:cxnLst/>
            <a:rect l="l" t="t" r="r" b="b"/>
            <a:pathLst>
              <a:path w="2501019" h="1414212">
                <a:moveTo>
                  <a:pt x="2501019" y="0"/>
                </a:moveTo>
                <a:lnTo>
                  <a:pt x="0" y="0"/>
                </a:lnTo>
                <a:lnTo>
                  <a:pt x="0" y="1414213"/>
                </a:lnTo>
                <a:lnTo>
                  <a:pt x="2501019" y="1414213"/>
                </a:lnTo>
                <a:lnTo>
                  <a:pt x="25010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9992512" y="5476875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1372322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Wyniki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osiągnięte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przez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innych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autorów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3016" y="5544709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Improving Intelligent Personality Prediction using </a:t>
            </a:r>
          </a:p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Myers-Briggs Type Indicator and Random Forest Classifier (Abidin, et al., 2020)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84" y="2320908"/>
            <a:ext cx="5304781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Prace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innych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autorów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bazujące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tym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samym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zbiorze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danych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90312" y="2320908"/>
            <a:ext cx="10020014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 Bold"/>
              </a:rPr>
              <a:t>Dane przygotowane i dzielone w różnoraki sposób</a:t>
            </a:r>
            <a:r>
              <a:rPr lang="en-US" sz="2599">
                <a:solidFill>
                  <a:srgbClr val="0F4662"/>
                </a:solidFill>
                <a:latin typeface="Quicksand"/>
              </a:rPr>
              <a:t>, ponadto w znacznej większości </a:t>
            </a:r>
            <a:r>
              <a:rPr lang="en-US" sz="2599">
                <a:solidFill>
                  <a:srgbClr val="0F4662"/>
                </a:solidFill>
                <a:latin typeface="Quicksand Bold"/>
              </a:rPr>
              <a:t>podejście czterech klasyfikacji binarnych.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0704" y="6220984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Las losowy: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100%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70704" y="5501848"/>
            <a:ext cx="704393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40.62%</a:t>
            </a:r>
          </a:p>
        </p:txBody>
      </p:sp>
      <p:sp>
        <p:nvSpPr>
          <p:cNvPr id="12" name="Freeform 12"/>
          <p:cNvSpPr/>
          <p:nvPr/>
        </p:nvSpPr>
        <p:spPr>
          <a:xfrm>
            <a:off x="9992512" y="6119310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3" name="TextBox 13"/>
          <p:cNvSpPr txBox="1"/>
          <p:nvPr/>
        </p:nvSpPr>
        <p:spPr>
          <a:xfrm>
            <a:off x="1028700" y="7824825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Personality Type Based on Myers-Briggs Type Indicator with Text Posting Style by using Traditional and Deep Learning (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Ontoum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&amp; Chan, 2022)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92512" y="748072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870704" y="7531331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Naiwny klasyfikator Bayesa: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41.03%</a:t>
            </a:r>
          </a:p>
        </p:txBody>
      </p:sp>
      <p:sp>
        <p:nvSpPr>
          <p:cNvPr id="16" name="Freeform 16"/>
          <p:cNvSpPr/>
          <p:nvPr/>
        </p:nvSpPr>
        <p:spPr>
          <a:xfrm>
            <a:off x="9992512" y="822665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7" name="TextBox 17"/>
          <p:cNvSpPr txBox="1"/>
          <p:nvPr/>
        </p:nvSpPr>
        <p:spPr>
          <a:xfrm>
            <a:off x="10870704" y="827726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41.97%</a:t>
            </a:r>
          </a:p>
        </p:txBody>
      </p:sp>
      <p:sp>
        <p:nvSpPr>
          <p:cNvPr id="18" name="Freeform 18"/>
          <p:cNvSpPr/>
          <p:nvPr/>
        </p:nvSpPr>
        <p:spPr>
          <a:xfrm>
            <a:off x="9992512" y="897258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9" name="TextBox 19"/>
          <p:cNvSpPr txBox="1"/>
          <p:nvPr/>
        </p:nvSpPr>
        <p:spPr>
          <a:xfrm>
            <a:off x="10870704" y="9023192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49.75%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3016" y="4070350"/>
            <a:ext cx="16226284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Wśród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sześciu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opisanych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artykułów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,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autorzy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jedynie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dwóch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z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nich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osiągnęli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poziom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dokładności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powyżej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40%. W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każd</a:t>
            </a:r>
            <a:r>
              <a:rPr lang="pl-PL" sz="2599" dirty="0">
                <a:solidFill>
                  <a:srgbClr val="0F4662"/>
                </a:solidFill>
                <a:latin typeface="Quicksand" panose="020B0604020202020204" charset="-18"/>
              </a:rPr>
              <a:t>ej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z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tych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pl-PL" sz="2599" dirty="0">
                <a:solidFill>
                  <a:srgbClr val="0F4662"/>
                </a:solidFill>
                <a:latin typeface="Quicksand" panose="020B0604020202020204" charset="-18"/>
              </a:rPr>
              <a:t>prób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rozważali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cztery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przypadki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 panose="020B0604020202020204" charset="-18"/>
              </a:rPr>
              <a:t>binarne</a:t>
            </a:r>
            <a:r>
              <a:rPr lang="en-US" sz="2599" dirty="0">
                <a:solidFill>
                  <a:srgbClr val="0F4662"/>
                </a:solidFill>
                <a:latin typeface="Quicksand" panose="020B0604020202020204" charset="-18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384" y="986309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9992512" y="5476875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1372322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Wyniki osiągnięte przez innych autorów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3016" y="5544709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Improving Intelligent Personality Prediction using </a:t>
            </a:r>
          </a:p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Myers-Briggs Type Indicator and Random Forest Classifier (Abidin, et al., 2020)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70704" y="6220984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Las losowy: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100%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70704" y="5501848"/>
            <a:ext cx="704393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KNN: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40.62%</a:t>
            </a:r>
          </a:p>
        </p:txBody>
      </p:sp>
      <p:sp>
        <p:nvSpPr>
          <p:cNvPr id="8" name="Freeform 8"/>
          <p:cNvSpPr/>
          <p:nvPr/>
        </p:nvSpPr>
        <p:spPr>
          <a:xfrm>
            <a:off x="9992512" y="6119310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7824825"/>
            <a:ext cx="8415502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Personality Type Based on Myers-Briggs Type Indicator with Text Posting Style by using Traditional and Deep Learning (Ontoum &amp; Chan, 2022)</a:t>
            </a:r>
          </a:p>
        </p:txBody>
      </p:sp>
      <p:sp>
        <p:nvSpPr>
          <p:cNvPr id="10" name="Freeform 10"/>
          <p:cNvSpPr/>
          <p:nvPr/>
        </p:nvSpPr>
        <p:spPr>
          <a:xfrm>
            <a:off x="9992512" y="748072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870704" y="7531331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Naiwny klasyfikator Bayesa: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41.03%</a:t>
            </a:r>
          </a:p>
        </p:txBody>
      </p:sp>
      <p:sp>
        <p:nvSpPr>
          <p:cNvPr id="12" name="Freeform 12"/>
          <p:cNvSpPr/>
          <p:nvPr/>
        </p:nvSpPr>
        <p:spPr>
          <a:xfrm>
            <a:off x="9992512" y="8226657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3" name="TextBox 13"/>
          <p:cNvSpPr txBox="1"/>
          <p:nvPr/>
        </p:nvSpPr>
        <p:spPr>
          <a:xfrm>
            <a:off x="10870704" y="827726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41.97%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92512" y="897258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870704" y="9023192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RNN:        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49.75%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3016" y="3453434"/>
            <a:ext cx="841550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7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Prezentowana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praca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dyplomowa</a:t>
            </a:r>
            <a:endParaRPr lang="en-US" sz="2400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992512" y="262061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8" name="TextBox 18"/>
          <p:cNvSpPr txBox="1"/>
          <p:nvPr/>
        </p:nvSpPr>
        <p:spPr>
          <a:xfrm>
            <a:off x="10870704" y="2671222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Klasyfikator SVM: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68.65%</a:t>
            </a:r>
          </a:p>
        </p:txBody>
      </p:sp>
      <p:sp>
        <p:nvSpPr>
          <p:cNvPr id="19" name="Freeform 19"/>
          <p:cNvSpPr/>
          <p:nvPr/>
        </p:nvSpPr>
        <p:spPr>
          <a:xfrm>
            <a:off x="9992512" y="3366548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0" name="TextBox 20"/>
          <p:cNvSpPr txBox="1"/>
          <p:nvPr/>
        </p:nvSpPr>
        <p:spPr>
          <a:xfrm>
            <a:off x="10870704" y="3417153"/>
            <a:ext cx="6871258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XGBoost:                    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69.16%</a:t>
            </a:r>
          </a:p>
        </p:txBody>
      </p:sp>
      <p:sp>
        <p:nvSpPr>
          <p:cNvPr id="21" name="Freeform 21"/>
          <p:cNvSpPr/>
          <p:nvPr/>
        </p:nvSpPr>
        <p:spPr>
          <a:xfrm>
            <a:off x="9992512" y="4112479"/>
            <a:ext cx="1044495" cy="783371"/>
          </a:xfrm>
          <a:custGeom>
            <a:avLst/>
            <a:gdLst/>
            <a:ahLst/>
            <a:cxnLst/>
            <a:rect l="l" t="t" r="r" b="b"/>
            <a:pathLst>
              <a:path w="1044495" h="783371">
                <a:moveTo>
                  <a:pt x="0" y="0"/>
                </a:moveTo>
                <a:lnTo>
                  <a:pt x="1044495" y="0"/>
                </a:lnTo>
                <a:lnTo>
                  <a:pt x="1044495" y="783371"/>
                </a:lnTo>
                <a:lnTo>
                  <a:pt x="0" y="78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2" name="TextBox 22"/>
          <p:cNvSpPr txBox="1"/>
          <p:nvPr/>
        </p:nvSpPr>
        <p:spPr>
          <a:xfrm>
            <a:off x="10870704" y="4163084"/>
            <a:ext cx="664006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</a:rPr>
              <a:t>RNN z warstwą GRU:               </a:t>
            </a:r>
            <a:r>
              <a:rPr lang="en-US" sz="2999">
                <a:solidFill>
                  <a:srgbClr val="0F4662"/>
                </a:solidFill>
                <a:latin typeface="Quicksand Bold"/>
              </a:rPr>
              <a:t> 52.33%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Wnioski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8315" y="4953863"/>
            <a:ext cx="17331370" cy="332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9"/>
              </a:lnSpc>
            </a:pP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Wśród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przeprowadzonych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eksperymentów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wyłoniono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algorytm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ekstremalnego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wzmocnienia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gradientowego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uruchomiony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danych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przygotowanych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techniką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TF-IDF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bazie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unigramów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najskuteczniejsze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endParaRPr lang="pl-PL" sz="2599" dirty="0">
              <a:solidFill>
                <a:srgbClr val="0F4662"/>
              </a:solidFill>
              <a:latin typeface="Quicksand Bold"/>
            </a:endParaRPr>
          </a:p>
          <a:p>
            <a:pPr marL="0" lvl="0" indent="0" algn="ctr">
              <a:lnSpc>
                <a:spcPts val="4419"/>
              </a:lnSpc>
            </a:pPr>
            <a:r>
              <a:rPr lang="en-US" sz="2599" dirty="0">
                <a:solidFill>
                  <a:srgbClr val="0F4662"/>
                </a:solidFill>
                <a:latin typeface="Quicksand"/>
              </a:rPr>
              <a:t>z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wszystkich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przetestowanych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rozwiązanie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postawionego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problemu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badawczego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Wspomniany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model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osiągnął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wartość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dokładności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poziomie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69.16%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zbiorze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testowym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przy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wskaźniku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pl-PL" sz="2599" b="1" dirty="0">
                <a:solidFill>
                  <a:srgbClr val="0F4662"/>
                </a:solidFill>
                <a:latin typeface="Quicksand Bold" panose="020B0604020202020204" charset="-18"/>
              </a:rPr>
              <a:t>F1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  <a:ea typeface="Quicksand Bold"/>
              </a:rPr>
              <a:t>przyjmującym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  <a:ea typeface="Quicksand Bold"/>
              </a:rPr>
              <a:t>wartość</a:t>
            </a:r>
            <a:r>
              <a:rPr lang="en-US" sz="2599" dirty="0">
                <a:solidFill>
                  <a:srgbClr val="0F4662"/>
                </a:solidFill>
                <a:latin typeface="Quicksand Bold"/>
                <a:ea typeface="Quicksand Bold"/>
              </a:rPr>
              <a:t> 56.49%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Uzyskany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wynik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jest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obiecujący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dla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zadania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klasyfikacji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typów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osobowości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podstawie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analizy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postów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internetowych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599" dirty="0" err="1">
                <a:solidFill>
                  <a:srgbClr val="0F4662"/>
                </a:solidFill>
                <a:latin typeface="Quicksand"/>
              </a:rPr>
              <a:t>także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tle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innych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istniejących</a:t>
            </a:r>
            <a:r>
              <a:rPr lang="en-US" sz="25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dirty="0" err="1">
                <a:solidFill>
                  <a:srgbClr val="0F4662"/>
                </a:solidFill>
                <a:latin typeface="Quicksand Bold"/>
              </a:rPr>
              <a:t>rozwiązań</a:t>
            </a:r>
            <a:r>
              <a:rPr lang="en-US" sz="2599" dirty="0">
                <a:solidFill>
                  <a:srgbClr val="0F4662"/>
                </a:solidFill>
                <a:latin typeface="Quicksand"/>
              </a:rPr>
              <a:t>. 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212711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AutoShape 5"/>
          <p:cNvSpPr/>
          <p:nvPr/>
        </p:nvSpPr>
        <p:spPr>
          <a:xfrm>
            <a:off x="5897880" y="889503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8304001" y="10287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8304001" y="9743552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TextBox 8"/>
          <p:cNvSpPr txBox="1"/>
          <p:nvPr/>
        </p:nvSpPr>
        <p:spPr>
          <a:xfrm>
            <a:off x="478315" y="2651988"/>
            <a:ext cx="17331370" cy="162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Cel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został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 Bold"/>
              </a:rPr>
              <a:t>osiągnięty</a:t>
            </a:r>
            <a:r>
              <a:rPr lang="en-US" sz="2599" u="none" strike="noStrike" dirty="0">
                <a:solidFill>
                  <a:srgbClr val="0F4662"/>
                </a:solidFill>
                <a:latin typeface="Quicksand Bold"/>
              </a:rPr>
              <a:t>.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Eksperymenty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dowiodły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że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zadany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problem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badawczy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może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być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skutecznie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rozwiązany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pomocy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maszynowego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sztucznej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inteligencji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. </a:t>
            </a:r>
            <a:endParaRPr lang="pl-PL" sz="2599" u="none" strike="noStrike" dirty="0">
              <a:solidFill>
                <a:srgbClr val="0F4662"/>
              </a:solidFill>
              <a:latin typeface="Quicksand"/>
            </a:endParaRPr>
          </a:p>
          <a:p>
            <a:pPr marL="0" lvl="0" indent="0" algn="ctr">
              <a:lnSpc>
                <a:spcPts val="4419"/>
              </a:lnSpc>
              <a:spcBef>
                <a:spcPct val="0"/>
              </a:spcBef>
            </a:pP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W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pracy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przedstawiono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szereg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przetwarzania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próbek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oraz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strategii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 ich </a:t>
            </a:r>
            <a:r>
              <a:rPr lang="en-US" sz="2599" u="none" strike="noStrike" dirty="0" err="1">
                <a:solidFill>
                  <a:srgbClr val="0F4662"/>
                </a:solidFill>
                <a:latin typeface="Quicksand"/>
              </a:rPr>
              <a:t>modelowania</a:t>
            </a:r>
            <a:r>
              <a:rPr lang="en-US" sz="2599" u="none" strike="noStrike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88148" y="5246282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AutoShape 3"/>
          <p:cNvSpPr/>
          <p:nvPr/>
        </p:nvSpPr>
        <p:spPr>
          <a:xfrm>
            <a:off x="12200681" y="9229725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 flipV="1">
            <a:off x="1459515" y="9210548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492417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6220198" y="4026925"/>
            <a:ext cx="5936190" cy="3702024"/>
          </a:xfrm>
          <a:custGeom>
            <a:avLst/>
            <a:gdLst/>
            <a:ahLst/>
            <a:cxnLst/>
            <a:rect l="l" t="t" r="r" b="b"/>
            <a:pathLst>
              <a:path w="5936190" h="3702024">
                <a:moveTo>
                  <a:pt x="0" y="0"/>
                </a:moveTo>
                <a:lnTo>
                  <a:pt x="5936190" y="0"/>
                </a:lnTo>
                <a:lnTo>
                  <a:pt x="5936190" y="3702024"/>
                </a:lnTo>
                <a:lnTo>
                  <a:pt x="0" y="370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TextBox 8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Zastosowanie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2417" y="2421167"/>
            <a:ext cx="5840646" cy="251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Wykorzystanie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potencjału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indywidualnych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osób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poprawa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</a:rPr>
              <a:t>ich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relacji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bliskimi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ludźmi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poprzez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rzetelniejsze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odkrywanie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ich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codziennych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motywacji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sposobu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komunikacji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F4662"/>
                </a:solidFill>
                <a:latin typeface="Quicksand"/>
              </a:rPr>
              <a:t>oraz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definiowanie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kierunku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Quicksand"/>
              </a:rPr>
              <a:t>rozwoju</a:t>
            </a:r>
            <a:r>
              <a:rPr lang="en-US" sz="2400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987462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 Bold"/>
              </a:rPr>
              <a:t>Coaching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rozwój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osobisty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200681" y="6343894"/>
            <a:ext cx="5704593" cy="251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Wspomaganie managerów w celnym określeniu ról w zespole na podstawie naturalnych zdolności i tendencji zatrudnionych pracowników. Pomoc 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dla przedsiębiorców w rozpoznaniu swoich mocnych i słabych stron.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00681" y="5414889"/>
            <a:ext cx="5348229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Przedsiębiorcy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efektywność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zespołów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pracowniczych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4833" y="7223523"/>
            <a:ext cx="5191072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Zautomatyzowane rozpoznawanie typu osobowości. Poprawienie rzetelności wyników i wzrost popularności danych aplikacji.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2356" y="5811262"/>
            <a:ext cx="5873549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Wtyczka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na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portalach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społecznościowych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</a:p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w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aplikacjach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12269253" y="4881749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16" name="TextBox 16"/>
          <p:cNvSpPr txBox="1"/>
          <p:nvPr/>
        </p:nvSpPr>
        <p:spPr>
          <a:xfrm>
            <a:off x="12312723" y="2421167"/>
            <a:ext cx="5704593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Przyspieszenie procedury rekrutacji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na wstępnych etapach dzięki wykorzystaniu danych 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</a:rPr>
              <a:t>ze specjalistycznych serwisów społecznościowych, np. LinkedIn.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12723" y="1987462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Procesy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rekrutacyjne</a:t>
            </a:r>
            <a:endParaRPr lang="en-US" sz="2799" dirty="0">
              <a:solidFill>
                <a:srgbClr val="0F4662"/>
              </a:solidFill>
              <a:latin typeface="Quicksand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 Bold Italics"/>
              </a:rPr>
              <a:t>Plan prezentacji?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8774" y="2794611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>
            <a:off x="1572198" y="6901925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AutoShape 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8938872" y="4885755"/>
            <a:ext cx="2482056" cy="2454979"/>
          </a:xfrm>
          <a:custGeom>
            <a:avLst/>
            <a:gdLst/>
            <a:ahLst/>
            <a:cxnLst/>
            <a:rect l="l" t="t" r="r" b="b"/>
            <a:pathLst>
              <a:path w="2482056" h="2454979">
                <a:moveTo>
                  <a:pt x="0" y="0"/>
                </a:moveTo>
                <a:lnTo>
                  <a:pt x="2482056" y="0"/>
                </a:lnTo>
                <a:lnTo>
                  <a:pt x="2482056" y="2454979"/>
                </a:lnTo>
                <a:lnTo>
                  <a:pt x="0" y="2454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9738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Możliwości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rozwoju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projektu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07663" y="2699691"/>
            <a:ext cx="5268190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Przetestowanie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zaproponowanych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architektur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dla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innych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modeli</a:t>
            </a:r>
            <a:r>
              <a:rPr lang="en-US" sz="27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 Bold"/>
              </a:rPr>
              <a:t>osobowości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które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zyskują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popularności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takich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jak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Wielka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799" dirty="0" err="1">
                <a:solidFill>
                  <a:srgbClr val="0F4662"/>
                </a:solidFill>
                <a:latin typeface="Quicksand"/>
              </a:rPr>
              <a:t>Piątka</a:t>
            </a:r>
            <a:r>
              <a:rPr lang="en-US" sz="27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07663" y="7274059"/>
            <a:ext cx="5101887" cy="197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</a:rPr>
              <a:t>Rozszerzenie możliwości modelu na </a:t>
            </a:r>
            <a:r>
              <a:rPr lang="en-US" sz="2799">
                <a:solidFill>
                  <a:srgbClr val="0F4662"/>
                </a:solidFill>
                <a:latin typeface="Quicksand Bold"/>
              </a:rPr>
              <a:t>klasyfikację wiadomości z prywatnych konwersacji </a:t>
            </a:r>
            <a:r>
              <a:rPr lang="en-US" sz="2799">
                <a:solidFill>
                  <a:srgbClr val="0F4662"/>
                </a:solidFill>
                <a:latin typeface="Quicksand"/>
              </a:rPr>
              <a:t>czy komentarzy.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87231" y="5363979"/>
            <a:ext cx="5101887" cy="197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Zbalansowanie używanego zbioru</a:t>
            </a:r>
            <a:r>
              <a:rPr lang="en-US" sz="2799">
                <a:solidFill>
                  <a:srgbClr val="0F4662"/>
                </a:solidFill>
                <a:latin typeface="Quicksand"/>
              </a:rPr>
              <a:t> pod względem liczności dla poszczególnych typów </a:t>
            </a:r>
          </a:p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</a:rPr>
              <a:t>i ponowny trening.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990975"/>
            <a:ext cx="11402580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800"/>
              </a:lnSpc>
              <a:spcBef>
                <a:spcPct val="0"/>
              </a:spcBef>
            </a:pPr>
            <a:r>
              <a:rPr lang="en-US" sz="12000" dirty="0" err="1">
                <a:solidFill>
                  <a:srgbClr val="0F4662"/>
                </a:solidFill>
                <a:latin typeface="Cormorant Garamond Bold Italics"/>
              </a:rPr>
              <a:t>Dziękuję</a:t>
            </a:r>
            <a:r>
              <a:rPr lang="en-US" sz="12000" dirty="0">
                <a:solidFill>
                  <a:srgbClr val="0F4662"/>
                </a:solidFill>
                <a:latin typeface="Cormorant Garamond Bold Italics"/>
              </a:rPr>
              <a:t> za </a:t>
            </a:r>
            <a:r>
              <a:rPr lang="en-US" sz="12000" dirty="0" err="1">
                <a:solidFill>
                  <a:srgbClr val="0F4662"/>
                </a:solidFill>
                <a:latin typeface="Cormorant Garamond Bold Italics"/>
              </a:rPr>
              <a:t>uwagę</a:t>
            </a:r>
            <a:endParaRPr lang="en-US" sz="12000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61289" y="2523415"/>
            <a:ext cx="3152142" cy="31521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67929" y="2523415"/>
            <a:ext cx="3152142" cy="315214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174569" y="2523415"/>
            <a:ext cx="3152142" cy="315214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5046" r="-25046"/>
              </a:stretch>
            </a:blipFill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12" name="TextBox 12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Motywacja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635340" y="6095894"/>
            <a:ext cx="5017320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Popularność testów osobowości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41980" y="6139317"/>
            <a:ext cx="5017320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Procesy rekrutacyjne </a:t>
            </a:r>
          </a:p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i efektywność zespołów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42207"/>
            <a:ext cx="5017320" cy="177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6"/>
              </a:lnSpc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Rozwój osobisty </a:t>
            </a:r>
          </a:p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i podkreślanie różnorodności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8315" y="8944536"/>
            <a:ext cx="9691371" cy="57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 Bold"/>
              </a:rPr>
              <a:t>Automatyzacja i wspomaganie ML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84948" y="4289420"/>
            <a:ext cx="10340655" cy="5997580"/>
          </a:xfrm>
          <a:custGeom>
            <a:avLst/>
            <a:gdLst/>
            <a:ahLst/>
            <a:cxnLst/>
            <a:rect l="l" t="t" r="r" b="b"/>
            <a:pathLst>
              <a:path w="10340655" h="5997580">
                <a:moveTo>
                  <a:pt x="0" y="0"/>
                </a:moveTo>
                <a:lnTo>
                  <a:pt x="10340655" y="0"/>
                </a:lnTo>
                <a:lnTo>
                  <a:pt x="10340655" y="5997580"/>
                </a:lnTo>
                <a:lnTo>
                  <a:pt x="0" y="5997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Freeform 3"/>
          <p:cNvSpPr/>
          <p:nvPr/>
        </p:nvSpPr>
        <p:spPr>
          <a:xfrm flipV="1">
            <a:off x="700043" y="1938020"/>
            <a:ext cx="8213742" cy="4763970"/>
          </a:xfrm>
          <a:custGeom>
            <a:avLst/>
            <a:gdLst/>
            <a:ahLst/>
            <a:cxnLst/>
            <a:rect l="l" t="t" r="r" b="b"/>
            <a:pathLst>
              <a:path w="8213742" h="4763970">
                <a:moveTo>
                  <a:pt x="0" y="4763971"/>
                </a:moveTo>
                <a:lnTo>
                  <a:pt x="8213741" y="4763971"/>
                </a:lnTo>
                <a:lnTo>
                  <a:pt x="8213741" y="0"/>
                </a:lnTo>
                <a:lnTo>
                  <a:pt x="0" y="0"/>
                </a:lnTo>
                <a:lnTo>
                  <a:pt x="0" y="47639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4" name="TextBox 4"/>
          <p:cNvSpPr txBox="1"/>
          <p:nvPr/>
        </p:nvSpPr>
        <p:spPr>
          <a:xfrm>
            <a:off x="7773961" y="5570189"/>
            <a:ext cx="9336193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</a:pP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Zakres</a:t>
            </a:r>
            <a:r>
              <a:rPr lang="en-US" sz="26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obejmuje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przegląd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literatury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w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tej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tematyce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wstępne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przetworzenie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tekstowych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przygotowanie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stosownych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do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specyfiki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modeli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reprezentacji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numerycznych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badanych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fragmentów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,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implementację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trening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wybranych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klasyfikatorów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</a:p>
          <a:p>
            <a:pPr marL="0" lvl="0" indent="0" algn="ctr">
              <a:lnSpc>
                <a:spcPts val="4589"/>
              </a:lnSpc>
            </a:pP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oraz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analizę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uzyskanych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wyników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Cel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zakres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pracy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3717" y="3009878"/>
            <a:ext cx="7086600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  <a:spcBef>
                <a:spcPct val="0"/>
              </a:spcBef>
            </a:pP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Celem</a:t>
            </a:r>
            <a:r>
              <a:rPr lang="en-US" sz="26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 Bold"/>
              </a:rPr>
              <a:t>pracy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jest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eksploracja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możliwości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zastosowania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metod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uczenia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maszynowego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sztucznej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inteligencji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w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klasyfikacji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typów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osobowości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na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podstawie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postów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699" dirty="0" err="1">
                <a:solidFill>
                  <a:srgbClr val="0F4662"/>
                </a:solidFill>
                <a:latin typeface="Quicksand"/>
              </a:rPr>
              <a:t>internetowych</a:t>
            </a:r>
            <a:r>
              <a:rPr lang="en-US" sz="2699" dirty="0">
                <a:solidFill>
                  <a:srgbClr val="0F4662"/>
                </a:solidFill>
                <a:latin typeface="Quicksand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324099"/>
            <a:ext cx="4833608" cy="1644481"/>
            <a:chOff x="0" y="-7769"/>
            <a:chExt cx="1273049" cy="4331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769"/>
              <a:ext cx="1158749" cy="4331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Źródło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czerpania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energii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komunikacja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152900"/>
            <a:ext cx="4833608" cy="1711841"/>
            <a:chOff x="0" y="-10505"/>
            <a:chExt cx="1273049" cy="4508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3049" cy="440350"/>
            </a:xfrm>
            <a:custGeom>
              <a:avLst/>
              <a:gdLst/>
              <a:ahLst/>
              <a:cxnLst/>
              <a:rect l="l" t="t" r="r" b="b"/>
              <a:pathLst>
                <a:path w="1273049" h="440350">
                  <a:moveTo>
                    <a:pt x="1069849" y="0"/>
                  </a:moveTo>
                  <a:lnTo>
                    <a:pt x="0" y="0"/>
                  </a:lnTo>
                  <a:lnTo>
                    <a:pt x="0" y="440350"/>
                  </a:lnTo>
                  <a:lnTo>
                    <a:pt x="1069849" y="440350"/>
                  </a:lnTo>
                  <a:lnTo>
                    <a:pt x="1273049" y="220175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505"/>
              <a:ext cx="1158749" cy="450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Sposób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zbierania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informacji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</a:p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operowania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nimi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036368"/>
            <a:ext cx="4833608" cy="1614983"/>
            <a:chOff x="0" y="0"/>
            <a:chExt cx="1273049" cy="4253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671"/>
              <a:ext cx="1158749" cy="419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Motywacja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podejmowania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decyzji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7879951"/>
            <a:ext cx="4833608" cy="1614983"/>
            <a:chOff x="0" y="0"/>
            <a:chExt cx="1273049" cy="4253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73049" cy="425345"/>
            </a:xfrm>
            <a:custGeom>
              <a:avLst/>
              <a:gdLst/>
              <a:ahLst/>
              <a:cxnLst/>
              <a:rect l="l" t="t" r="r" b="b"/>
              <a:pathLst>
                <a:path w="1273049" h="425345">
                  <a:moveTo>
                    <a:pt x="1069849" y="0"/>
                  </a:moveTo>
                  <a:lnTo>
                    <a:pt x="0" y="0"/>
                  </a:lnTo>
                  <a:lnTo>
                    <a:pt x="0" y="425345"/>
                  </a:lnTo>
                  <a:lnTo>
                    <a:pt x="1069849" y="425345"/>
                  </a:lnTo>
                  <a:lnTo>
                    <a:pt x="1273049" y="212673"/>
                  </a:lnTo>
                  <a:lnTo>
                    <a:pt x="1069849" y="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78"/>
              <a:ext cx="1158749" cy="423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4249"/>
                </a:lnSpc>
              </a:pP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Styl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życia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i</a:t>
              </a:r>
              <a:r>
                <a:rPr lang="en-US" sz="2499" dirty="0">
                  <a:solidFill>
                    <a:srgbClr val="0F4662"/>
                  </a:solidFill>
                  <a:latin typeface="Quicksand Bold"/>
                </a:rPr>
                <a:t> </a:t>
              </a:r>
              <a:r>
                <a:rPr lang="en-US" sz="2499" dirty="0" err="1">
                  <a:solidFill>
                    <a:srgbClr val="0F4662"/>
                  </a:solidFill>
                  <a:latin typeface="Quicksand Bold"/>
                </a:rPr>
                <a:t>pracy</a:t>
              </a:r>
              <a:endParaRPr lang="en-US" sz="2499" dirty="0">
                <a:solidFill>
                  <a:srgbClr val="0F4662"/>
                </a:solidFill>
                <a:latin typeface="Quicksand Bold"/>
              </a:endParaRPr>
            </a:p>
          </p:txBody>
        </p:sp>
      </p:grpSp>
      <p:sp>
        <p:nvSpPr>
          <p:cNvPr id="17" name="Freeform 17"/>
          <p:cNvSpPr/>
          <p:nvPr/>
        </p:nvSpPr>
        <p:spPr>
          <a:xfrm>
            <a:off x="12107472" y="486318"/>
            <a:ext cx="3497103" cy="3497103"/>
          </a:xfrm>
          <a:custGeom>
            <a:avLst/>
            <a:gdLst/>
            <a:ahLst/>
            <a:cxnLst/>
            <a:rect l="l" t="t" r="r" b="b"/>
            <a:pathLst>
              <a:path w="3497103" h="3497103">
                <a:moveTo>
                  <a:pt x="0" y="0"/>
                </a:moveTo>
                <a:lnTo>
                  <a:pt x="3497103" y="0"/>
                </a:lnTo>
                <a:lnTo>
                  <a:pt x="3497103" y="3497103"/>
                </a:lnTo>
                <a:lnTo>
                  <a:pt x="0" y="3497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8" name="Freeform 18"/>
          <p:cNvSpPr/>
          <p:nvPr/>
        </p:nvSpPr>
        <p:spPr>
          <a:xfrm>
            <a:off x="11893763" y="5730475"/>
            <a:ext cx="3533775" cy="3533775"/>
          </a:xfrm>
          <a:custGeom>
            <a:avLst/>
            <a:gdLst/>
            <a:ahLst/>
            <a:cxnLst/>
            <a:rect l="l" t="t" r="r" b="b"/>
            <a:pathLst>
              <a:path w="3533775" h="3533775">
                <a:moveTo>
                  <a:pt x="0" y="0"/>
                </a:moveTo>
                <a:lnTo>
                  <a:pt x="3533775" y="0"/>
                </a:lnTo>
                <a:lnTo>
                  <a:pt x="3533775" y="3533775"/>
                </a:lnTo>
                <a:lnTo>
                  <a:pt x="0" y="353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9" name="Freeform 19"/>
          <p:cNvSpPr/>
          <p:nvPr/>
        </p:nvSpPr>
        <p:spPr>
          <a:xfrm>
            <a:off x="14791373" y="2804307"/>
            <a:ext cx="3496628" cy="3496628"/>
          </a:xfrm>
          <a:custGeom>
            <a:avLst/>
            <a:gdLst/>
            <a:ahLst/>
            <a:cxnLst/>
            <a:rect l="l" t="t" r="r" b="b"/>
            <a:pathLst>
              <a:path w="3496628" h="3496628">
                <a:moveTo>
                  <a:pt x="0" y="0"/>
                </a:moveTo>
                <a:lnTo>
                  <a:pt x="3496627" y="0"/>
                </a:lnTo>
                <a:lnTo>
                  <a:pt x="3496627" y="3496627"/>
                </a:lnTo>
                <a:lnTo>
                  <a:pt x="0" y="3496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0" name="TextBox 20"/>
          <p:cNvSpPr txBox="1"/>
          <p:nvPr/>
        </p:nvSpPr>
        <p:spPr>
          <a:xfrm>
            <a:off x="1028700" y="599709"/>
            <a:ext cx="8886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Model MBTI (16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osobowości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76127" y="2475288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Ekstrawersja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(E) </a:t>
            </a: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Introwersja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(I)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76127" y="4342963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Poznanie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(S)</a:t>
            </a:r>
            <a:endParaRPr lang="pl-PL" sz="2999" dirty="0">
              <a:solidFill>
                <a:srgbClr val="0F4662"/>
              </a:solidFill>
              <a:latin typeface="Quicksand"/>
            </a:endParaRP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Intuicja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(N)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76127" y="6158059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Myślenie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(T)</a:t>
            </a:r>
            <a:endParaRPr lang="pl-PL" sz="2999" dirty="0">
              <a:solidFill>
                <a:srgbClr val="0F4662"/>
              </a:solidFill>
              <a:latin typeface="Quicksand"/>
            </a:endParaRP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Odczuwanie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(F)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076127" y="8001642"/>
            <a:ext cx="3281692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Osądzanie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(J)</a:t>
            </a:r>
          </a:p>
          <a:p>
            <a:pPr>
              <a:lnSpc>
                <a:spcPts val="5099"/>
              </a:lnSpc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Obserwacja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(P)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79043" y="4022930"/>
            <a:ext cx="963216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ISTJ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20226" y="9302350"/>
            <a:ext cx="1022033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INFP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991344" y="6394596"/>
            <a:ext cx="1096685" cy="72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  <a:spcBef>
                <a:spcPct val="0"/>
              </a:spcBef>
            </a:pPr>
            <a:r>
              <a:rPr lang="en-US" sz="3699">
                <a:solidFill>
                  <a:srgbClr val="0F4662"/>
                </a:solidFill>
                <a:latin typeface="Quicksand Bold"/>
              </a:rPr>
              <a:t>ESFP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9684939"/>
            <a:ext cx="10519292" cy="40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 dirty="0" err="1">
                <a:solidFill>
                  <a:srgbClr val="0F4662"/>
                </a:solidFill>
                <a:latin typeface="Arimo"/>
              </a:rPr>
              <a:t>Grafiki</a:t>
            </a:r>
            <a:r>
              <a:rPr lang="en-US" sz="2300" dirty="0">
                <a:solidFill>
                  <a:srgbClr val="0F4662"/>
                </a:solidFill>
                <a:latin typeface="Arimo"/>
              </a:rPr>
              <a:t> </a:t>
            </a:r>
            <a:r>
              <a:rPr lang="en-US" sz="2300" dirty="0" err="1">
                <a:solidFill>
                  <a:srgbClr val="0F4662"/>
                </a:solidFill>
                <a:latin typeface="Arimo"/>
              </a:rPr>
              <a:t>pochodzą</a:t>
            </a:r>
            <a:r>
              <a:rPr lang="en-US" sz="2300" dirty="0">
                <a:solidFill>
                  <a:srgbClr val="0F4662"/>
                </a:solidFill>
                <a:latin typeface="Arimo"/>
              </a:rPr>
              <a:t> z platformy </a:t>
            </a:r>
            <a:r>
              <a:rPr lang="en-US" sz="2300" u="sng" dirty="0">
                <a:solidFill>
                  <a:srgbClr val="0F4662"/>
                </a:solidFill>
                <a:latin typeface="Arimo"/>
              </a:rPr>
              <a:t>https://www.16personalities.com/pl/typy-osobowosci</a:t>
            </a:r>
            <a:endParaRPr lang="en-US" sz="2300" u="sng" dirty="0">
              <a:solidFill>
                <a:srgbClr val="0F4662"/>
              </a:solidFill>
              <a:latin typeface="Arimo"/>
              <a:hlinkClick r:id="rId8" tooltip="https://www.16personalities.com/pl/typy-osobowosc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19315" y="7495492"/>
            <a:ext cx="15980649" cy="2296249"/>
          </a:xfrm>
          <a:custGeom>
            <a:avLst/>
            <a:gdLst/>
            <a:ahLst/>
            <a:cxnLst/>
            <a:rect l="l" t="t" r="r" b="b"/>
            <a:pathLst>
              <a:path w="15980649" h="2296249">
                <a:moveTo>
                  <a:pt x="0" y="0"/>
                </a:moveTo>
                <a:lnTo>
                  <a:pt x="15980649" y="0"/>
                </a:lnTo>
                <a:lnTo>
                  <a:pt x="15980649" y="2296248"/>
                </a:lnTo>
                <a:lnTo>
                  <a:pt x="0" y="2296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8584664" y="1199467"/>
            <a:ext cx="8115300" cy="6086475"/>
          </a:xfrm>
          <a:custGeom>
            <a:avLst/>
            <a:gdLst/>
            <a:ahLst/>
            <a:cxnLst/>
            <a:rect l="l" t="t" r="r" b="b"/>
            <a:pathLst>
              <a:path w="8115300" h="6086475">
                <a:moveTo>
                  <a:pt x="0" y="0"/>
                </a:moveTo>
                <a:lnTo>
                  <a:pt x="8115300" y="0"/>
                </a:lnTo>
                <a:lnTo>
                  <a:pt x="8115300" y="6086475"/>
                </a:lnTo>
                <a:lnTo>
                  <a:pt x="0" y="6086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719315" y="4804371"/>
            <a:ext cx="2056599" cy="794315"/>
          </a:xfrm>
          <a:custGeom>
            <a:avLst/>
            <a:gdLst/>
            <a:ahLst/>
            <a:cxnLst/>
            <a:rect l="l" t="t" r="r" b="b"/>
            <a:pathLst>
              <a:path w="2056599" h="794315">
                <a:moveTo>
                  <a:pt x="0" y="0"/>
                </a:moveTo>
                <a:lnTo>
                  <a:pt x="2056599" y="0"/>
                </a:lnTo>
                <a:lnTo>
                  <a:pt x="2056599" y="794315"/>
                </a:lnTo>
                <a:lnTo>
                  <a:pt x="0" y="794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1024138" y="2886722"/>
            <a:ext cx="1446953" cy="1917648"/>
          </a:xfrm>
          <a:custGeom>
            <a:avLst/>
            <a:gdLst/>
            <a:ahLst/>
            <a:cxnLst/>
            <a:rect l="l" t="t" r="r" b="b"/>
            <a:pathLst>
              <a:path w="1446953" h="1917648">
                <a:moveTo>
                  <a:pt x="0" y="0"/>
                </a:moveTo>
                <a:lnTo>
                  <a:pt x="1446953" y="0"/>
                </a:lnTo>
                <a:lnTo>
                  <a:pt x="1446953" y="1917649"/>
                </a:lnTo>
                <a:lnTo>
                  <a:pt x="0" y="1917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TextBox 9"/>
          <p:cNvSpPr txBox="1"/>
          <p:nvPr/>
        </p:nvSpPr>
        <p:spPr>
          <a:xfrm>
            <a:off x="1028700" y="599709"/>
            <a:ext cx="888636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Zbiór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danych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90496" y="2884241"/>
            <a:ext cx="6524783" cy="117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00000"/>
                </a:solidFill>
                <a:latin typeface="Quicksand Bold"/>
              </a:rPr>
              <a:t>(MBTI) Myers-Briggs Personality Type 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90496" y="4171837"/>
            <a:ext cx="5572414" cy="1217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6"/>
              </a:lnSpc>
            </a:pPr>
            <a:r>
              <a:rPr lang="en-US" sz="2319">
                <a:solidFill>
                  <a:srgbClr val="000000"/>
                </a:solidFill>
                <a:latin typeface="Quicksand"/>
              </a:rPr>
              <a:t>Składa się z ponad 8000 wierszy zawierających typy osobowości autorów </a:t>
            </a:r>
          </a:p>
          <a:p>
            <a:pPr>
              <a:lnSpc>
                <a:spcPts val="3246"/>
              </a:lnSpc>
              <a:spcBef>
                <a:spcPct val="0"/>
              </a:spcBef>
            </a:pPr>
            <a:r>
              <a:rPr lang="en-US" sz="2319">
                <a:solidFill>
                  <a:srgbClr val="000000"/>
                </a:solidFill>
                <a:latin typeface="Quicksand"/>
              </a:rPr>
              <a:t>i udostępniane przez nich treści.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AutoShape 3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4" name="Freeform 4"/>
          <p:cNvSpPr/>
          <p:nvPr/>
        </p:nvSpPr>
        <p:spPr>
          <a:xfrm>
            <a:off x="1361021" y="2159746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5" name="Freeform 5"/>
          <p:cNvSpPr/>
          <p:nvPr/>
        </p:nvSpPr>
        <p:spPr>
          <a:xfrm>
            <a:off x="1361021" y="377774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6" name="Freeform 6"/>
          <p:cNvSpPr/>
          <p:nvPr/>
        </p:nvSpPr>
        <p:spPr>
          <a:xfrm>
            <a:off x="1361021" y="539699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7" name="Freeform 7"/>
          <p:cNvSpPr/>
          <p:nvPr/>
        </p:nvSpPr>
        <p:spPr>
          <a:xfrm>
            <a:off x="1361021" y="701624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8" name="Freeform 8"/>
          <p:cNvSpPr/>
          <p:nvPr/>
        </p:nvSpPr>
        <p:spPr>
          <a:xfrm>
            <a:off x="9385935" y="2555997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9" name="Freeform 9"/>
          <p:cNvSpPr/>
          <p:nvPr/>
        </p:nvSpPr>
        <p:spPr>
          <a:xfrm>
            <a:off x="9385935" y="6677485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0" y="0"/>
                </a:moveTo>
                <a:lnTo>
                  <a:pt x="1381125" y="0"/>
                </a:lnTo>
                <a:lnTo>
                  <a:pt x="1381125" y="1381125"/>
                </a:lnTo>
                <a:lnTo>
                  <a:pt x="0" y="13811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Freeform 10"/>
          <p:cNvSpPr/>
          <p:nvPr/>
        </p:nvSpPr>
        <p:spPr>
          <a:xfrm rot="1849147">
            <a:off x="11123390" y="4641071"/>
            <a:ext cx="1582227" cy="446979"/>
          </a:xfrm>
          <a:custGeom>
            <a:avLst/>
            <a:gdLst/>
            <a:ahLst/>
            <a:cxnLst/>
            <a:rect l="l" t="t" r="r" b="b"/>
            <a:pathLst>
              <a:path w="1582227" h="446979">
                <a:moveTo>
                  <a:pt x="0" y="0"/>
                </a:moveTo>
                <a:lnTo>
                  <a:pt x="1582227" y="0"/>
                </a:lnTo>
                <a:lnTo>
                  <a:pt x="1582227" y="446979"/>
                </a:lnTo>
                <a:lnTo>
                  <a:pt x="0" y="4469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1" name="TextBox 11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Przygotowanie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tekstu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897141" y="2272459"/>
            <a:ext cx="574386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Złączenie w jedną próbkę wpisów należących do jednego użytkownika.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08750" y="4147270"/>
            <a:ext cx="574386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Zmniejszenie liter i tokenizacja.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08750" y="5509710"/>
            <a:ext cx="574386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Rozdzielenie form skróconych względem apostrofu.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97141" y="7379785"/>
            <a:ext cx="5743867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Usunięcie słów bez znaczenia.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19460" y="2135309"/>
            <a:ext cx="5957685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Oflagowanie linków, emotikon, wybranych znaków interpunkcyjnych, liczb. Usunięcie hashtagów. Opracowanie statystyk.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19460" y="7056898"/>
            <a:ext cx="6339840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Stratyfikowany podział w stosunku 80:20.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08403" y="4464510"/>
            <a:ext cx="4958863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Trening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drzewa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decyzyjnego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.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Uśredniony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wynik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10-krotnej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walidacji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krzyżowej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to 22.84%.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4216" y="2410979"/>
            <a:ext cx="8257239" cy="6426664"/>
            <a:chOff x="0" y="0"/>
            <a:chExt cx="2174746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4746" cy="1692619"/>
            </a:xfrm>
            <a:custGeom>
              <a:avLst/>
              <a:gdLst/>
              <a:ahLst/>
              <a:cxnLst/>
              <a:rect l="l" t="t" r="r" b="b"/>
              <a:pathLst>
                <a:path w="2174746" h="1692619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1644802"/>
                  </a:lnTo>
                  <a:cubicBezTo>
                    <a:pt x="2174746" y="1671211"/>
                    <a:pt x="2153338" y="1692619"/>
                    <a:pt x="2126929" y="1692619"/>
                  </a:cubicBezTo>
                  <a:lnTo>
                    <a:pt x="47817" y="1692619"/>
                  </a:lnTo>
                  <a:cubicBezTo>
                    <a:pt x="21408" y="1692619"/>
                    <a:pt x="0" y="1671211"/>
                    <a:pt x="0" y="1644802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74746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grpSp>
        <p:nvGrpSpPr>
          <p:cNvPr id="6" name="Group 6"/>
          <p:cNvGrpSpPr/>
          <p:nvPr/>
        </p:nvGrpSpPr>
        <p:grpSpPr>
          <a:xfrm>
            <a:off x="9354318" y="2433837"/>
            <a:ext cx="8257239" cy="5286300"/>
            <a:chOff x="0" y="0"/>
            <a:chExt cx="2174746" cy="13922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4746" cy="1392276"/>
            </a:xfrm>
            <a:custGeom>
              <a:avLst/>
              <a:gdLst/>
              <a:ahLst/>
              <a:cxnLst/>
              <a:rect l="l" t="t" r="r" b="b"/>
              <a:pathLst>
                <a:path w="2174746" h="1392276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1344459"/>
                  </a:lnTo>
                  <a:cubicBezTo>
                    <a:pt x="2174746" y="1370868"/>
                    <a:pt x="2153338" y="1392276"/>
                    <a:pt x="2126929" y="1392276"/>
                  </a:cubicBezTo>
                  <a:lnTo>
                    <a:pt x="47817" y="1392276"/>
                  </a:lnTo>
                  <a:cubicBezTo>
                    <a:pt x="21408" y="1392276"/>
                    <a:pt x="0" y="1370868"/>
                    <a:pt x="0" y="1344459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174746" cy="1516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2682497"/>
            <a:ext cx="3126511" cy="1921383"/>
          </a:xfrm>
          <a:custGeom>
            <a:avLst/>
            <a:gdLst/>
            <a:ahLst/>
            <a:cxnLst/>
            <a:rect l="l" t="t" r="r" b="b"/>
            <a:pathLst>
              <a:path w="3126511" h="1921383">
                <a:moveTo>
                  <a:pt x="0" y="0"/>
                </a:moveTo>
                <a:lnTo>
                  <a:pt x="3126511" y="0"/>
                </a:lnTo>
                <a:lnTo>
                  <a:pt x="3126511" y="1921383"/>
                </a:lnTo>
                <a:lnTo>
                  <a:pt x="0" y="192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0" name="Freeform 10"/>
          <p:cNvSpPr/>
          <p:nvPr/>
        </p:nvSpPr>
        <p:spPr>
          <a:xfrm>
            <a:off x="9936964" y="2682688"/>
            <a:ext cx="1964044" cy="1921192"/>
          </a:xfrm>
          <a:custGeom>
            <a:avLst/>
            <a:gdLst/>
            <a:ahLst/>
            <a:cxnLst/>
            <a:rect l="l" t="t" r="r" b="b"/>
            <a:pathLst>
              <a:path w="1964044" h="1921192">
                <a:moveTo>
                  <a:pt x="0" y="0"/>
                </a:moveTo>
                <a:lnTo>
                  <a:pt x="1964045" y="0"/>
                </a:lnTo>
                <a:lnTo>
                  <a:pt x="1964045" y="1921192"/>
                </a:lnTo>
                <a:lnTo>
                  <a:pt x="0" y="1921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grpSp>
        <p:nvGrpSpPr>
          <p:cNvPr id="11" name="Group 11"/>
          <p:cNvGrpSpPr/>
          <p:nvPr/>
        </p:nvGrpSpPr>
        <p:grpSpPr>
          <a:xfrm>
            <a:off x="1017125" y="5143500"/>
            <a:ext cx="7711421" cy="1039381"/>
            <a:chOff x="0" y="0"/>
            <a:chExt cx="2030992" cy="273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30992" cy="273746"/>
            </a:xfrm>
            <a:custGeom>
              <a:avLst/>
              <a:gdLst/>
              <a:ahLst/>
              <a:cxnLst/>
              <a:rect l="l" t="t" r="r" b="b"/>
              <a:pathLst>
                <a:path w="2030992" h="273746">
                  <a:moveTo>
                    <a:pt x="0" y="0"/>
                  </a:moveTo>
                  <a:lnTo>
                    <a:pt x="2030992" y="0"/>
                  </a:lnTo>
                  <a:lnTo>
                    <a:pt x="2030992" y="273746"/>
                  </a:lnTo>
                  <a:lnTo>
                    <a:pt x="0" y="273746"/>
                  </a:ln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2030992" cy="397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5143500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15" name="TextBox 15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17125" y="6458556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Wielomianowa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regresja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logistyczna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Liniowe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klasyfikatory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SVM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Wielomianowy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naiwny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klasyfikator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bayesowski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Ekstremalne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wzmocnienie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gradientowe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(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XGBoost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40302" y="3116774"/>
            <a:ext cx="405655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86759" y="3364424"/>
            <a:ext cx="469800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Sztuczne sieci neuronowe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00123" y="5101215"/>
            <a:ext cx="545095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Reprezentacja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TF-IDF </a:t>
            </a:r>
          </a:p>
          <a:p>
            <a:pPr>
              <a:lnSpc>
                <a:spcPts val="4249"/>
              </a:lnSpc>
            </a:pP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Trzy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warianty</a:t>
            </a:r>
            <a:r>
              <a:rPr lang="en-US" sz="2499" dirty="0">
                <a:solidFill>
                  <a:srgbClr val="0F4662"/>
                </a:solidFill>
                <a:latin typeface="Quicksand Bold"/>
              </a:rPr>
              <a:t> n-</a:t>
            </a:r>
            <a:r>
              <a:rPr lang="en-US" sz="2499" dirty="0" err="1">
                <a:solidFill>
                  <a:srgbClr val="0F4662"/>
                </a:solidFill>
                <a:latin typeface="Quicksand Bold"/>
              </a:rPr>
              <a:t>gramów</a:t>
            </a:r>
            <a:endParaRPr lang="en-US" sz="2499" dirty="0">
              <a:solidFill>
                <a:srgbClr val="0F4662"/>
              </a:solidFill>
              <a:latin typeface="Quicksand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9627227" y="5159375"/>
            <a:ext cx="7711421" cy="1039381"/>
            <a:chOff x="0" y="0"/>
            <a:chExt cx="2030992" cy="2737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30992" cy="273746"/>
            </a:xfrm>
            <a:custGeom>
              <a:avLst/>
              <a:gdLst/>
              <a:ahLst/>
              <a:cxnLst/>
              <a:rect l="l" t="t" r="r" b="b"/>
              <a:pathLst>
                <a:path w="2030992" h="273746">
                  <a:moveTo>
                    <a:pt x="0" y="0"/>
                  </a:moveTo>
                  <a:lnTo>
                    <a:pt x="2030992" y="0"/>
                  </a:lnTo>
                  <a:lnTo>
                    <a:pt x="2030992" y="273746"/>
                  </a:lnTo>
                  <a:lnTo>
                    <a:pt x="0" y="273746"/>
                  </a:ln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2030992" cy="397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9638802" y="5159375"/>
            <a:ext cx="924104" cy="1039381"/>
          </a:xfrm>
          <a:custGeom>
            <a:avLst/>
            <a:gdLst/>
            <a:ahLst/>
            <a:cxnLst/>
            <a:rect l="l" t="t" r="r" b="b"/>
            <a:pathLst>
              <a:path w="924104" h="1039381">
                <a:moveTo>
                  <a:pt x="0" y="0"/>
                </a:moveTo>
                <a:lnTo>
                  <a:pt x="924104" y="0"/>
                </a:lnTo>
                <a:lnTo>
                  <a:pt x="924104" y="1039381"/>
                </a:lnTo>
                <a:lnTo>
                  <a:pt x="0" y="1039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24" name="TextBox 24"/>
          <p:cNvSpPr txBox="1"/>
          <p:nvPr/>
        </p:nvSpPr>
        <p:spPr>
          <a:xfrm>
            <a:off x="10810225" y="5117090"/>
            <a:ext cx="5185816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 Bold"/>
              </a:rPr>
              <a:t>Mapowanie z użyciem słownika </a:t>
            </a:r>
          </a:p>
          <a:p>
            <a:pPr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Quicksand Bold"/>
              </a:rPr>
              <a:t>Osadzanie słów w przestrzeni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38802" y="6458556"/>
            <a:ext cx="7984330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Rekurencyjna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komórką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GRU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mechanizmem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Attention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354318" y="7796540"/>
            <a:ext cx="8257239" cy="1041104"/>
            <a:chOff x="0" y="0"/>
            <a:chExt cx="2174746" cy="2742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74746" cy="274200"/>
            </a:xfrm>
            <a:custGeom>
              <a:avLst/>
              <a:gdLst/>
              <a:ahLst/>
              <a:cxnLst/>
              <a:rect l="l" t="t" r="r" b="b"/>
              <a:pathLst>
                <a:path w="2174746" h="274200">
                  <a:moveTo>
                    <a:pt x="47817" y="0"/>
                  </a:moveTo>
                  <a:lnTo>
                    <a:pt x="2126929" y="0"/>
                  </a:lnTo>
                  <a:cubicBezTo>
                    <a:pt x="2139611" y="0"/>
                    <a:pt x="2151773" y="5038"/>
                    <a:pt x="2160741" y="14005"/>
                  </a:cubicBezTo>
                  <a:cubicBezTo>
                    <a:pt x="2169708" y="22973"/>
                    <a:pt x="2174746" y="35135"/>
                    <a:pt x="2174746" y="47817"/>
                  </a:cubicBezTo>
                  <a:lnTo>
                    <a:pt x="2174746" y="226383"/>
                  </a:lnTo>
                  <a:cubicBezTo>
                    <a:pt x="2174746" y="252792"/>
                    <a:pt x="2153338" y="274200"/>
                    <a:pt x="2126929" y="274200"/>
                  </a:cubicBezTo>
                  <a:lnTo>
                    <a:pt x="47817" y="274200"/>
                  </a:lnTo>
                  <a:cubicBezTo>
                    <a:pt x="35135" y="274200"/>
                    <a:pt x="22973" y="269162"/>
                    <a:pt x="14005" y="260195"/>
                  </a:cubicBezTo>
                  <a:cubicBezTo>
                    <a:pt x="5038" y="251227"/>
                    <a:pt x="0" y="239065"/>
                    <a:pt x="0" y="226383"/>
                  </a:cubicBezTo>
                  <a:lnTo>
                    <a:pt x="0" y="47817"/>
                  </a:lnTo>
                  <a:cubicBezTo>
                    <a:pt x="0" y="21408"/>
                    <a:pt x="21408" y="0"/>
                    <a:pt x="47817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23825"/>
              <a:ext cx="2174746" cy="39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9638802" y="7739241"/>
            <a:ext cx="7245964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Sieć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neuronowa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z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użyciem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modelu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językowego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BERT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5" grpId="0"/>
      <p:bldP spid="16" grpId="0"/>
      <p:bldP spid="17" grpId="0"/>
      <p:bldP spid="18" grpId="0"/>
      <p:bldP spid="19" grpId="0"/>
      <p:bldP spid="23" grpId="0" animBg="1"/>
      <p:bldP spid="24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Dobór</a:t>
            </a:r>
            <a:r>
              <a:rPr lang="en-US" sz="6399" dirty="0">
                <a:solidFill>
                  <a:srgbClr val="0F4662"/>
                </a:solidFill>
                <a:latin typeface="Cormorant Garamond Bold Italics"/>
              </a:rPr>
              <a:t> </a:t>
            </a:r>
            <a:r>
              <a:rPr lang="en-US" sz="6399" dirty="0" err="1">
                <a:solidFill>
                  <a:srgbClr val="0F4662"/>
                </a:solidFill>
                <a:latin typeface="Cormorant Garamond Bold Italics"/>
              </a:rPr>
              <a:t>modeli</a:t>
            </a:r>
            <a:endParaRPr lang="en-US" sz="6399" dirty="0">
              <a:solidFill>
                <a:srgbClr val="0F4662"/>
              </a:solidFill>
              <a:latin typeface="Cormorant Garamond Bol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9797" y="1618249"/>
            <a:ext cx="832452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 Bold"/>
              </a:rPr>
              <a:t>Klasyczne modele uczenia maszynowego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44216" y="2692588"/>
            <a:ext cx="6995063" cy="2450912"/>
            <a:chOff x="0" y="0"/>
            <a:chExt cx="1842321" cy="6455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42321" cy="645508"/>
            </a:xfrm>
            <a:custGeom>
              <a:avLst/>
              <a:gdLst/>
              <a:ahLst/>
              <a:cxnLst/>
              <a:rect l="l" t="t" r="r" b="b"/>
              <a:pathLst>
                <a:path w="1842321" h="645508">
                  <a:moveTo>
                    <a:pt x="56445" y="0"/>
                  </a:moveTo>
                  <a:lnTo>
                    <a:pt x="1785876" y="0"/>
                  </a:lnTo>
                  <a:cubicBezTo>
                    <a:pt x="1817050" y="0"/>
                    <a:pt x="1842321" y="25271"/>
                    <a:pt x="1842321" y="56445"/>
                  </a:cubicBezTo>
                  <a:lnTo>
                    <a:pt x="1842321" y="589062"/>
                  </a:lnTo>
                  <a:cubicBezTo>
                    <a:pt x="1842321" y="620236"/>
                    <a:pt x="1817050" y="645508"/>
                    <a:pt x="1785876" y="645508"/>
                  </a:cubicBezTo>
                  <a:lnTo>
                    <a:pt x="56445" y="645508"/>
                  </a:lnTo>
                  <a:cubicBezTo>
                    <a:pt x="25271" y="645508"/>
                    <a:pt x="0" y="620236"/>
                    <a:pt x="0" y="589062"/>
                  </a:cubicBezTo>
                  <a:lnTo>
                    <a:pt x="0" y="56445"/>
                  </a:lnTo>
                  <a:cubicBezTo>
                    <a:pt x="0" y="25271"/>
                    <a:pt x="25271" y="0"/>
                    <a:pt x="56445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842321" cy="76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709767"/>
            <a:ext cx="628340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Wielomianowa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regresja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logistyczna</a:t>
            </a:r>
            <a:endParaRPr lang="en-US" sz="2999" dirty="0">
              <a:solidFill>
                <a:srgbClr val="0F4662"/>
              </a:solidFill>
              <a:latin typeface="Quicksan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8470235" y="2692588"/>
            <a:ext cx="8658094" cy="2450912"/>
            <a:chOff x="0" y="0"/>
            <a:chExt cx="2280321" cy="6455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0321" cy="645508"/>
            </a:xfrm>
            <a:custGeom>
              <a:avLst/>
              <a:gdLst/>
              <a:ahLst/>
              <a:cxnLst/>
              <a:rect l="l" t="t" r="r" b="b"/>
              <a:pathLst>
                <a:path w="2280321" h="645508">
                  <a:moveTo>
                    <a:pt x="45603" y="0"/>
                  </a:moveTo>
                  <a:lnTo>
                    <a:pt x="2234718" y="0"/>
                  </a:lnTo>
                  <a:cubicBezTo>
                    <a:pt x="2246812" y="0"/>
                    <a:pt x="2258412" y="4805"/>
                    <a:pt x="2266964" y="13357"/>
                  </a:cubicBezTo>
                  <a:cubicBezTo>
                    <a:pt x="2275517" y="21909"/>
                    <a:pt x="2280321" y="33509"/>
                    <a:pt x="2280321" y="45603"/>
                  </a:cubicBezTo>
                  <a:lnTo>
                    <a:pt x="2280321" y="599904"/>
                  </a:lnTo>
                  <a:cubicBezTo>
                    <a:pt x="2280321" y="625090"/>
                    <a:pt x="2259904" y="645508"/>
                    <a:pt x="2234718" y="645508"/>
                  </a:cubicBezTo>
                  <a:lnTo>
                    <a:pt x="45603" y="645508"/>
                  </a:lnTo>
                  <a:cubicBezTo>
                    <a:pt x="20417" y="645508"/>
                    <a:pt x="0" y="625090"/>
                    <a:pt x="0" y="599904"/>
                  </a:cubicBezTo>
                  <a:lnTo>
                    <a:pt x="0" y="45603"/>
                  </a:lnTo>
                  <a:cubicBezTo>
                    <a:pt x="0" y="20417"/>
                    <a:pt x="20417" y="0"/>
                    <a:pt x="45603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2280321" cy="76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90600" y="3314700"/>
            <a:ext cx="7984330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C = 1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Entropia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krzyżowa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744216" y="5616031"/>
            <a:ext cx="8064155" cy="2956469"/>
            <a:chOff x="0" y="0"/>
            <a:chExt cx="2123893" cy="720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23893" cy="720593"/>
            </a:xfrm>
            <a:custGeom>
              <a:avLst/>
              <a:gdLst/>
              <a:ahLst/>
              <a:cxnLst/>
              <a:rect l="l" t="t" r="r" b="b"/>
              <a:pathLst>
                <a:path w="2123893" h="720593">
                  <a:moveTo>
                    <a:pt x="48962" y="0"/>
                  </a:moveTo>
                  <a:lnTo>
                    <a:pt x="2074931" y="0"/>
                  </a:lnTo>
                  <a:cubicBezTo>
                    <a:pt x="2087916" y="0"/>
                    <a:pt x="2100370" y="5158"/>
                    <a:pt x="2109552" y="14341"/>
                  </a:cubicBezTo>
                  <a:cubicBezTo>
                    <a:pt x="2118734" y="23523"/>
                    <a:pt x="2123893" y="35977"/>
                    <a:pt x="2123893" y="48962"/>
                  </a:cubicBezTo>
                  <a:lnTo>
                    <a:pt x="2123893" y="671631"/>
                  </a:lnTo>
                  <a:cubicBezTo>
                    <a:pt x="2123893" y="684617"/>
                    <a:pt x="2118734" y="697071"/>
                    <a:pt x="2109552" y="706253"/>
                  </a:cubicBezTo>
                  <a:cubicBezTo>
                    <a:pt x="2100370" y="715435"/>
                    <a:pt x="2087916" y="720593"/>
                    <a:pt x="2074931" y="720593"/>
                  </a:cubicBezTo>
                  <a:lnTo>
                    <a:pt x="48962" y="720593"/>
                  </a:lnTo>
                  <a:cubicBezTo>
                    <a:pt x="35977" y="720593"/>
                    <a:pt x="23523" y="715435"/>
                    <a:pt x="14341" y="706253"/>
                  </a:cubicBezTo>
                  <a:cubicBezTo>
                    <a:pt x="5158" y="697071"/>
                    <a:pt x="0" y="684617"/>
                    <a:pt x="0" y="671631"/>
                  </a:cubicBezTo>
                  <a:lnTo>
                    <a:pt x="0" y="48962"/>
                  </a:lnTo>
                  <a:cubicBezTo>
                    <a:pt x="0" y="35977"/>
                    <a:pt x="5158" y="23523"/>
                    <a:pt x="14341" y="14341"/>
                  </a:cubicBezTo>
                  <a:cubicBezTo>
                    <a:pt x="23523" y="5158"/>
                    <a:pt x="35977" y="0"/>
                    <a:pt x="48962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23825"/>
              <a:ext cx="2123893" cy="844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9797" y="5595299"/>
            <a:ext cx="470487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Liniowe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klasyfikatory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SVM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6800" y="6210300"/>
            <a:ext cx="7984330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Strategia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jeden-przeciw-pozostałym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C = 0.4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Kwadrat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funkcji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zawiasowej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jako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funkcja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kosztu</a:t>
            </a:r>
            <a:endParaRPr lang="en-US" sz="24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00108" y="3162880"/>
            <a:ext cx="8339147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Wielomianowy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naiwny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klasyfikator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bayesowski</a:t>
            </a:r>
            <a:endParaRPr lang="en-US" sz="2999" dirty="0">
              <a:solidFill>
                <a:srgbClr val="0F4662"/>
              </a:solidFill>
              <a:latin typeface="Quicksan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469138" y="3780230"/>
            <a:ext cx="7984330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0F4662"/>
                </a:solidFill>
                <a:latin typeface="Quicksand"/>
              </a:rPr>
              <a:t>Parametr wygładzania addytywnego = 0.1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54318" y="5613368"/>
            <a:ext cx="7774012" cy="2959132"/>
            <a:chOff x="0" y="0"/>
            <a:chExt cx="2047476" cy="72129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47476" cy="721295"/>
            </a:xfrm>
            <a:custGeom>
              <a:avLst/>
              <a:gdLst/>
              <a:ahLst/>
              <a:cxnLst/>
              <a:rect l="l" t="t" r="r" b="b"/>
              <a:pathLst>
                <a:path w="2047476" h="721295">
                  <a:moveTo>
                    <a:pt x="50789" y="0"/>
                  </a:moveTo>
                  <a:lnTo>
                    <a:pt x="1996687" y="0"/>
                  </a:lnTo>
                  <a:cubicBezTo>
                    <a:pt x="2024737" y="0"/>
                    <a:pt x="2047476" y="22739"/>
                    <a:pt x="2047476" y="50789"/>
                  </a:cubicBezTo>
                  <a:lnTo>
                    <a:pt x="2047476" y="670505"/>
                  </a:lnTo>
                  <a:cubicBezTo>
                    <a:pt x="2047476" y="683975"/>
                    <a:pt x="2042125" y="696894"/>
                    <a:pt x="2032601" y="706419"/>
                  </a:cubicBezTo>
                  <a:cubicBezTo>
                    <a:pt x="2023076" y="715944"/>
                    <a:pt x="2010157" y="721295"/>
                    <a:pt x="1996687" y="721295"/>
                  </a:cubicBezTo>
                  <a:lnTo>
                    <a:pt x="50789" y="721295"/>
                  </a:lnTo>
                  <a:cubicBezTo>
                    <a:pt x="37319" y="721295"/>
                    <a:pt x="24401" y="715944"/>
                    <a:pt x="14876" y="706419"/>
                  </a:cubicBezTo>
                  <a:cubicBezTo>
                    <a:pt x="5351" y="696894"/>
                    <a:pt x="0" y="683975"/>
                    <a:pt x="0" y="670505"/>
                  </a:cubicBezTo>
                  <a:lnTo>
                    <a:pt x="0" y="50789"/>
                  </a:lnTo>
                  <a:cubicBezTo>
                    <a:pt x="0" y="22739"/>
                    <a:pt x="22739" y="0"/>
                    <a:pt x="50789" y="0"/>
                  </a:cubicBezTo>
                  <a:close/>
                </a:path>
              </a:pathLst>
            </a:custGeom>
            <a:solidFill>
              <a:srgbClr val="EDF5F8"/>
            </a:solidFill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2047476" cy="845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525000" y="5972174"/>
            <a:ext cx="700456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dirty="0" err="1">
                <a:solidFill>
                  <a:srgbClr val="0F4662"/>
                </a:solidFill>
                <a:latin typeface="Quicksand"/>
              </a:rPr>
              <a:t>Ekstremalne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wzmocnienie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999" dirty="0" err="1">
                <a:solidFill>
                  <a:srgbClr val="0F4662"/>
                </a:solidFill>
                <a:latin typeface="Quicksand"/>
              </a:rPr>
              <a:t>gradientowe</a:t>
            </a:r>
            <a:r>
              <a:rPr lang="en-US" sz="2999" dirty="0">
                <a:solidFill>
                  <a:srgbClr val="0F4662"/>
                </a:solidFill>
                <a:latin typeface="Quicksand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25000" y="6591300"/>
            <a:ext cx="7984330" cy="1565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Maksymalna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głębokość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</a:t>
            </a:r>
            <a:r>
              <a:rPr lang="en-US" sz="2499" dirty="0" err="1">
                <a:solidFill>
                  <a:srgbClr val="0F4662"/>
                </a:solidFill>
                <a:latin typeface="Quicksand"/>
              </a:rPr>
              <a:t>drzewa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= 6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Parametr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lambda = 1</a:t>
            </a:r>
          </a:p>
          <a:p>
            <a:pPr marL="539749" lvl="1" indent="-269875">
              <a:lnSpc>
                <a:spcPts val="4249"/>
              </a:lnSpc>
              <a:buFont typeface="Arial"/>
              <a:buChar char="•"/>
            </a:pPr>
            <a:r>
              <a:rPr lang="en-US" sz="2499" dirty="0" err="1">
                <a:solidFill>
                  <a:srgbClr val="0F4662"/>
                </a:solidFill>
                <a:latin typeface="Quicksand"/>
              </a:rPr>
              <a:t>Regularyzacja</a:t>
            </a:r>
            <a:r>
              <a:rPr lang="en-US" sz="2499" dirty="0">
                <a:solidFill>
                  <a:srgbClr val="0F4662"/>
                </a:solidFill>
                <a:latin typeface="Quicksand"/>
              </a:rPr>
              <a:t> L2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2" grpId="0"/>
      <p:bldP spid="16" grpId="0"/>
      <p:bldP spid="17" grpId="0"/>
      <p:bldP spid="18" grpId="0"/>
      <p:bldP spid="19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1164</Words>
  <Application>Microsoft Office PowerPoint</Application>
  <PresentationFormat>Niestandardowy</PresentationFormat>
  <Paragraphs>182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8" baseType="lpstr">
      <vt:lpstr>Arimo</vt:lpstr>
      <vt:lpstr>Cormorant Garamond Bold Italics</vt:lpstr>
      <vt:lpstr>Quicksand</vt:lpstr>
      <vt:lpstr>Quicksand Bold</vt:lpstr>
      <vt:lpstr>Calibri</vt:lpstr>
      <vt:lpstr>Arial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Klasyfikacja typu osobowości na podstawie postów internetowych</dc:title>
  <cp:lastModifiedBy>Marta Glanowska</cp:lastModifiedBy>
  <cp:revision>3</cp:revision>
  <dcterms:created xsi:type="dcterms:W3CDTF">2006-08-16T00:00:00Z</dcterms:created>
  <dcterms:modified xsi:type="dcterms:W3CDTF">2024-04-16T11:50:26Z</dcterms:modified>
  <dc:identifier>DAGBXHmdrVo</dc:identifier>
</cp:coreProperties>
</file>