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4" r:id="rId17"/>
    <p:sldId id="265" r:id="rId18"/>
    <p:sldId id="266" r:id="rId19"/>
    <p:sldId id="267" r:id="rId20"/>
  </p:sldIdLst>
  <p:sldSz cx="18288000" cy="10287000"/>
  <p:notesSz cx="6858000" cy="9144000"/>
  <p:embeddedFontLst>
    <p:embeddedFont>
      <p:font typeface="Arimo" panose="020B0604020202020204" charset="0"/>
      <p:regular r:id="rId22"/>
    </p:embeddedFont>
    <p:embeddedFont>
      <p:font typeface="Cormorant Garamond Bold Italics" panose="020B0604020202020204" charset="-18"/>
      <p:regular r:id="rId23"/>
    </p:embeddedFont>
    <p:embeddedFont>
      <p:font typeface="Quicksand" panose="020B0604020202020204" charset="-18"/>
      <p:regular r:id="rId24"/>
    </p:embeddedFont>
    <p:embeddedFont>
      <p:font typeface="Quicksand Bold" panose="020B0604020202020204" charset="-18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817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Szanowna Komisjo. Nazywam się Marta Glanowska i chciałabym przedstawić prezentację o przedmiocie mojej pracy dyplomowej magisterskiej zatytułowanej … pisanej pod opieką dr </a:t>
            </a:r>
            <a:r>
              <a:rPr lang="pl-PL" dirty="0" err="1"/>
              <a:t>inż</a:t>
            </a:r>
            <a:r>
              <a:rPr lang="pl-PL" dirty="0"/>
              <a:t> Roberta </a:t>
            </a:r>
            <a:r>
              <a:rPr lang="pl-PL" dirty="0" err="1"/>
              <a:t>Susika</a:t>
            </a:r>
            <a:r>
              <a:rPr lang="pl-PL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670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Jeśli chodzi o czasy treningów, ze względu na wielość epok, sieci neuronowe trenowały się o wiele dłużej od klasycznych modeli.</a:t>
            </a:r>
          </a:p>
          <a:p>
            <a:r>
              <a:rPr lang="pl-PL" dirty="0"/>
              <a:t>Podobne wnioski o czasie inferencji jednej próbki.</a:t>
            </a:r>
          </a:p>
          <a:p>
            <a:r>
              <a:rPr lang="pl-PL" dirty="0"/>
              <a:t>Obsługa </a:t>
            </a:r>
            <a:r>
              <a:rPr lang="pl-PL" dirty="0" err="1"/>
              <a:t>XGBoosta</a:t>
            </a:r>
            <a:r>
              <a:rPr lang="pl-PL" dirty="0"/>
              <a:t> zajmuje zdecydowanie dłużej od innych klasycznych modeli.</a:t>
            </a:r>
          </a:p>
          <a:p>
            <a:endParaRPr lang="pl-PL" dirty="0"/>
          </a:p>
          <a:p>
            <a:r>
              <a:rPr lang="pl-PL" dirty="0"/>
              <a:t>Czas epoki - mediana liczby sekund przypadających na jedną epokę</a:t>
            </a:r>
          </a:p>
          <a:p>
            <a:r>
              <a:rPr lang="pl-PL" dirty="0"/>
              <a:t>Czas inferencji dla jednej próbki - mediana czasów dla 100 predykcji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94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Zastrzeżenia x2</a:t>
            </a:r>
          </a:p>
          <a:p>
            <a:endParaRPr lang="pl-PL" dirty="0"/>
          </a:p>
          <a:p>
            <a:r>
              <a:rPr lang="pl-PL" dirty="0"/>
              <a:t>Las losowy – wątpliwy wynik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7901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Porównując osiągnięte wyniki, okazują się one konkurencyjne mimo zdawałoby się, trudniejszego podejścia klasyfikacji wieloklasowej, a nie binarnej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0145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921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85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l-PL" dirty="0"/>
              <a:t>We współczesnym świecie podkreśla się wagę rozwoju osobistego i akcentowania różnorodności między ludźmi, przez to rośnie popularność różnych testów osobowości, a także miejsca stosowania, np. w procesach rekrutacyjnych i coachingu. Pomyślałam, że warto zaproponować pewną automatyzację w tej tematyce.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Zatem celem pracy było sprawdzenie możliwości zastosowania modeli uczenia maszynowego w klasyfikacji typów osobowości na podstawie postów internetowych. Działania obejmowały przegląd literatury, przetworzenie danych tekstowych, przygotowanie ich do modelowania w zależności od specyfiki algorytmów, trenowanie wybranych modeli oraz analizę wyników.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404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Chciałabym zacząć od przybliżenia samego modelu osobowości MBTI. Bazuje on na czterech filarach, w ramach każdego z nich operuje się na dwóch przeciwstawnych wartościach: …</a:t>
            </a:r>
          </a:p>
          <a:p>
            <a:r>
              <a:rPr lang="pl-PL" dirty="0"/>
              <a:t>„W ramach filaru/wymiaru ludzie kierują się albo … albo …”, „Podejmują decyzję na podstawie tego, co podpowiada im rozum (myślenie) lub serce (odczuwanie).”, „Ludzi dzieli się na tych … i … w kategorii sposobu zbierania informacji” </a:t>
            </a:r>
          </a:p>
          <a:p>
            <a:r>
              <a:rPr lang="pl-PL" dirty="0"/>
              <a:t>Przypisując danej osobie litery dominujących wartości w każdym z czterech wymiarów można otrzymać nazwy 16 typów osobowości, np. ISTJ (tzw. logistyk), ESFP (tzw. animator), INFP (tzw. pośrednik).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7558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Zbiór danych, którego użyłam to popularny zbiór dostępny na platformie </a:t>
            </a:r>
            <a:r>
              <a:rPr lang="pl-PL" dirty="0" err="1"/>
              <a:t>Kaggle</a:t>
            </a:r>
            <a:r>
              <a:rPr lang="pl-PL" dirty="0"/>
              <a:t>. Jest on niezbalansowany na przestrzeni klas, co widać na wykresie (np. rekordów typów ze składową N - intuicja jest o wiele więcej niż ze składową S - poznanie). Każdy z wierszy składa się z 50 ostatnich postów internetowych zamieszczonych przez danego użytkownika na portalu </a:t>
            </a:r>
            <a:r>
              <a:rPr lang="pl-PL" dirty="0" err="1"/>
              <a:t>Personality</a:t>
            </a:r>
            <a:r>
              <a:rPr lang="pl-PL" dirty="0"/>
              <a:t> </a:t>
            </a:r>
            <a:r>
              <a:rPr lang="pl-PL" dirty="0" err="1"/>
              <a:t>Cafe</a:t>
            </a:r>
            <a:r>
              <a:rPr lang="pl-PL" dirty="0"/>
              <a:t> oraz jego typu osobowości. Baner tej platformy jest zaprezentowany na dole slajdu.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522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2 – </a:t>
            </a:r>
            <a:r>
              <a:rPr lang="pl-PL" dirty="0" err="1"/>
              <a:t>tokenizacja</a:t>
            </a:r>
            <a:r>
              <a:rPr lang="pl-PL" dirty="0"/>
              <a:t> oznaczała podział postów na poszczególne słowa, znaki (</a:t>
            </a:r>
            <a:r>
              <a:rPr lang="pl-PL" dirty="0" err="1"/>
              <a:t>TweetTokenizer</a:t>
            </a:r>
            <a:r>
              <a:rPr lang="pl-PL" dirty="0"/>
              <a:t> lepszy od </a:t>
            </a:r>
            <a:r>
              <a:rPr lang="pl-PL" dirty="0" err="1"/>
              <a:t>word_tokenizer</a:t>
            </a:r>
            <a:r>
              <a:rPr lang="pl-PL" dirty="0"/>
              <a:t> – linki, </a:t>
            </a:r>
            <a:r>
              <a:rPr lang="pl-PL" dirty="0" err="1"/>
              <a:t>emotki</a:t>
            </a:r>
            <a:r>
              <a:rPr lang="pl-PL" dirty="0"/>
              <a:t> w całości)</a:t>
            </a:r>
          </a:p>
          <a:p>
            <a:r>
              <a:rPr lang="pl-PL" dirty="0"/>
              <a:t>3 – ponieważ posty były w języku angielskim</a:t>
            </a:r>
          </a:p>
          <a:p>
            <a:r>
              <a:rPr lang="pl-PL" dirty="0"/>
              <a:t>4 – czyli tzw. </a:t>
            </a:r>
            <a:r>
              <a:rPr lang="pl-PL" dirty="0" err="1"/>
              <a:t>stopwords</a:t>
            </a:r>
            <a:r>
              <a:rPr lang="pl-PL" dirty="0"/>
              <a:t>, np. zaimki, słowa wskazujące, czasownik „to be” i podobne, przedimki „a”, „</a:t>
            </a:r>
            <a:r>
              <a:rPr lang="pl-PL" dirty="0" err="1"/>
              <a:t>an</a:t>
            </a:r>
            <a:r>
              <a:rPr lang="pl-PL" dirty="0"/>
              <a:t>”, „the”</a:t>
            </a:r>
          </a:p>
          <a:p>
            <a:r>
              <a:rPr lang="pl-PL" dirty="0"/>
              <a:t>6 – stratyfikowany, czyli rozkład próbek poszczególnych klas jest taki sam w podgrupach jak w pierwotnym zbiorze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7107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pracy zastosowałam zarówno klasyczne modele uczenia maszynowego jak i sztuczne sieci neuronowe. </a:t>
            </a:r>
          </a:p>
          <a:p>
            <a:r>
              <a:rPr lang="pl-PL" dirty="0"/>
              <a:t>Dane do modeli z pierwszej kategorii zostały zakodowane za pomocą algorytmu TF-IDF. Dodatkowo rozważałam trzy przypadki przypisywania </a:t>
            </a:r>
            <a:r>
              <a:rPr lang="pl-PL" dirty="0" err="1"/>
              <a:t>tokenów</a:t>
            </a:r>
            <a:r>
              <a:rPr lang="pl-PL" dirty="0"/>
              <a:t>: </a:t>
            </a:r>
            <a:r>
              <a:rPr lang="pl-PL" dirty="0" err="1"/>
              <a:t>unigramy</a:t>
            </a:r>
            <a:r>
              <a:rPr lang="pl-PL" dirty="0"/>
              <a:t>, </a:t>
            </a:r>
            <a:r>
              <a:rPr lang="pl-PL" dirty="0" err="1"/>
              <a:t>bigramy</a:t>
            </a:r>
            <a:r>
              <a:rPr lang="pl-PL" dirty="0"/>
              <a:t> oraz złączenie tych dwóch podejść. Trenowałam: …</a:t>
            </a:r>
          </a:p>
          <a:p>
            <a:r>
              <a:rPr lang="pl-PL" dirty="0"/>
              <a:t>W ramach sztucznych sieci neuronowych słowa zostały zmapowane za pomocą słownika i osadzone w 64-wymiarowej przestrzeni (ten sposób zachował kolejność wyrazów), potem wymodelowane z użyciem rekurencyjnej sieci neuronowej z komórką GRU, jej zoptymalizowanej wersji (</a:t>
            </a:r>
            <a:r>
              <a:rPr lang="pl-PL" dirty="0" err="1"/>
              <a:t>KerasTuner</a:t>
            </a:r>
            <a:r>
              <a:rPr lang="pl-PL" dirty="0"/>
              <a:t>), sieci neuronowej z mechanizmem wielomodułowym </a:t>
            </a:r>
            <a:r>
              <a:rPr lang="pl-PL" dirty="0" err="1"/>
              <a:t>Attention</a:t>
            </a:r>
            <a:r>
              <a:rPr lang="pl-PL" dirty="0"/>
              <a:t>.</a:t>
            </a:r>
          </a:p>
          <a:p>
            <a:r>
              <a:rPr lang="pl-PL" dirty="0"/>
              <a:t>Dodatkowo przetestowałam sieć neuronową z komponentem modelu językowego BERT, dane w tym przypadku były wyjątkowo przygotowane za pomocą odrębnej metody stworzonej bezpośrednio dla wybranego modelu BERT przez twórców implementacji.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67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Aby przeanalizować wyniki rozpocznę od klasycznych modeli uczenia maszynowego. Porównam miary dokładności, jednak dla pełnego obrazu w pracy monitorowałam również wskaźnik F1 (precyzja i czułość).</a:t>
            </a:r>
          </a:p>
          <a:p>
            <a:r>
              <a:rPr lang="pl-PL" dirty="0"/>
              <a:t>Jak wspomniałam, w tabeli uwzględnione są 3 podejścia do tworzenia słownika: … i wartości miary dokładności.</a:t>
            </a:r>
          </a:p>
          <a:p>
            <a:r>
              <a:rPr lang="pl-PL" dirty="0"/>
              <a:t>Dla 3 z 4 algorytmów </a:t>
            </a:r>
            <a:r>
              <a:rPr lang="pl-PL" dirty="0" err="1"/>
              <a:t>unigramy</a:t>
            </a:r>
            <a:r>
              <a:rPr lang="pl-PL" dirty="0"/>
              <a:t> dały najlepszy wynik analizując wierszami. Śledząc natomiast kolumny, najbardziej skutecznym algorytmem okazało się ekstremalne gradientowe wzmocnienie drzew z wynikiem 69.16% (ten wniosek potwierdził się analizując wskaźnik F1).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3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Przechodząc teraz do miary dokładności dla sieci neuronowych, w tabeli nie zawarłam sieci z modelem BERT, ponieważ dla niej wyniki okazały się nieporównywalnie niższe (nie były konkurencyjne).</a:t>
            </a:r>
          </a:p>
          <a:p>
            <a:r>
              <a:rPr lang="pl-PL" dirty="0"/>
              <a:t>Najbardziej skuteczna z wynikiem 52.33%, potwierdził to również wskaźnik F1 o wysokości 32.67%, okazała się sieć rekurencyjna z komórką GRU. Dodatkowo, jej optymalizacja za pomocą biblioteki </a:t>
            </a:r>
            <a:r>
              <a:rPr lang="pl-PL" dirty="0" err="1"/>
              <a:t>KerasTuner</a:t>
            </a:r>
            <a:r>
              <a:rPr lang="pl-PL" dirty="0"/>
              <a:t> nie dała pozytywnych efektów.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640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hyperlink" Target="https://www.16personalities.com/pl/typy-osobowosc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3764" y="3106992"/>
            <a:ext cx="16229942" cy="2797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F4662"/>
                </a:solidFill>
                <a:latin typeface="Cormorant Garamond Bold Italics"/>
              </a:rPr>
              <a:t>Klasyfikacja</a:t>
            </a:r>
            <a:r>
              <a:rPr lang="en-US" sz="8000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8000" dirty="0" err="1">
                <a:solidFill>
                  <a:srgbClr val="0F4662"/>
                </a:solidFill>
                <a:latin typeface="Cormorant Garamond Bold Italics"/>
              </a:rPr>
              <a:t>typu</a:t>
            </a:r>
            <a:r>
              <a:rPr lang="en-US" sz="8000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8000" dirty="0" err="1">
                <a:solidFill>
                  <a:srgbClr val="0F4662"/>
                </a:solidFill>
                <a:latin typeface="Cormorant Garamond Bold Italics"/>
              </a:rPr>
              <a:t>osobowości</a:t>
            </a:r>
            <a:r>
              <a:rPr lang="en-US" sz="8000" dirty="0">
                <a:solidFill>
                  <a:srgbClr val="0F4662"/>
                </a:solidFill>
                <a:latin typeface="Cormorant Garamond Bold Italics"/>
              </a:rPr>
              <a:t> </a:t>
            </a:r>
          </a:p>
          <a:p>
            <a:pPr marL="0" lvl="0" indent="0" algn="ctr">
              <a:lnSpc>
                <a:spcPts val="11200"/>
              </a:lnSpc>
              <a:spcBef>
                <a:spcPct val="0"/>
              </a:spcBef>
            </a:pPr>
            <a:r>
              <a:rPr lang="en-US" sz="8000" dirty="0" err="1">
                <a:solidFill>
                  <a:srgbClr val="0F4662"/>
                </a:solidFill>
                <a:latin typeface="Cormorant Garamond Bold Italics"/>
              </a:rPr>
              <a:t>na</a:t>
            </a:r>
            <a:r>
              <a:rPr lang="en-US" sz="8000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8000" dirty="0" err="1">
                <a:solidFill>
                  <a:srgbClr val="0F4662"/>
                </a:solidFill>
                <a:latin typeface="Cormorant Garamond Bold Italics"/>
              </a:rPr>
              <a:t>podstawie</a:t>
            </a:r>
            <a:r>
              <a:rPr lang="en-US" sz="8000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8000" dirty="0" err="1">
                <a:solidFill>
                  <a:srgbClr val="0F4662"/>
                </a:solidFill>
                <a:latin typeface="Cormorant Garamond Bold Italics"/>
              </a:rPr>
              <a:t>postów</a:t>
            </a:r>
            <a:r>
              <a:rPr lang="en-US" sz="8000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8000" dirty="0" err="1">
                <a:solidFill>
                  <a:srgbClr val="0F4662"/>
                </a:solidFill>
                <a:latin typeface="Cormorant Garamond Bold Italics"/>
              </a:rPr>
              <a:t>internetowych</a:t>
            </a:r>
            <a:endParaRPr lang="en-US" sz="8000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6" name="TextBox 6"/>
          <p:cNvSpPr txBox="1"/>
          <p:nvPr/>
        </p:nvSpPr>
        <p:spPr>
          <a:xfrm>
            <a:off x="2752274" y="6584270"/>
            <a:ext cx="12812922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 err="1">
                <a:solidFill>
                  <a:srgbClr val="0F4662"/>
                </a:solidFill>
                <a:latin typeface="Quicksand"/>
              </a:rPr>
              <a:t>Dyplomant</a:t>
            </a:r>
            <a:r>
              <a:rPr lang="en-US" sz="3499" dirty="0">
                <a:solidFill>
                  <a:srgbClr val="0F4662"/>
                </a:solidFill>
                <a:latin typeface="Quicksand"/>
              </a:rPr>
              <a:t>: </a:t>
            </a:r>
            <a:r>
              <a:rPr lang="en-US" sz="3499" dirty="0" err="1">
                <a:solidFill>
                  <a:srgbClr val="0F4662"/>
                </a:solidFill>
                <a:latin typeface="Quicksand"/>
              </a:rPr>
              <a:t>inż</a:t>
            </a:r>
            <a:r>
              <a:rPr lang="en-US" sz="3499" dirty="0">
                <a:solidFill>
                  <a:srgbClr val="0F4662"/>
                </a:solidFill>
                <a:latin typeface="Quicksand"/>
              </a:rPr>
              <a:t>. Marta Glanowska</a:t>
            </a:r>
          </a:p>
          <a:p>
            <a:pPr marL="0" lvl="0" indent="0"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0F4662"/>
                </a:solidFill>
                <a:latin typeface="Quicksand"/>
              </a:rPr>
              <a:t>Promotor: </a:t>
            </a:r>
            <a:r>
              <a:rPr lang="en-US" sz="3499" dirty="0" err="1">
                <a:solidFill>
                  <a:srgbClr val="0F4662"/>
                </a:solidFill>
                <a:latin typeface="Quicksand"/>
              </a:rPr>
              <a:t>dr</a:t>
            </a:r>
            <a:r>
              <a:rPr lang="en-US" sz="3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3499" dirty="0" err="1">
                <a:solidFill>
                  <a:srgbClr val="0F4662"/>
                </a:solidFill>
                <a:latin typeface="Quicksand"/>
              </a:rPr>
              <a:t>inż</a:t>
            </a:r>
            <a:r>
              <a:rPr lang="en-US" sz="3499" dirty="0">
                <a:solidFill>
                  <a:srgbClr val="0F4662"/>
                </a:solidFill>
                <a:latin typeface="Quicksand"/>
              </a:rPr>
              <a:t>. Robert </a:t>
            </a:r>
            <a:r>
              <a:rPr lang="en-US" sz="3499" dirty="0" err="1">
                <a:solidFill>
                  <a:srgbClr val="0F4662"/>
                </a:solidFill>
                <a:latin typeface="Quicksand"/>
              </a:rPr>
              <a:t>Susik</a:t>
            </a:r>
            <a:endParaRPr lang="en-US" sz="3499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322179" y="2739106"/>
            <a:ext cx="11643643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 dirty="0" err="1">
                <a:solidFill>
                  <a:srgbClr val="0F4662"/>
                </a:solidFill>
                <a:latin typeface="Quicksand"/>
              </a:rPr>
              <a:t>Praca</a:t>
            </a:r>
            <a:r>
              <a:rPr lang="en-US" sz="3141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3141" dirty="0" err="1">
                <a:solidFill>
                  <a:srgbClr val="0F4662"/>
                </a:solidFill>
                <a:latin typeface="Quicksand"/>
              </a:rPr>
              <a:t>dyplomowa</a:t>
            </a:r>
            <a:r>
              <a:rPr lang="en-US" sz="3141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3141" dirty="0" err="1">
                <a:solidFill>
                  <a:srgbClr val="0F4662"/>
                </a:solidFill>
                <a:latin typeface="Quicksand"/>
              </a:rPr>
              <a:t>magisterska</a:t>
            </a:r>
            <a:endParaRPr lang="en-US" sz="3141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599709"/>
            <a:ext cx="115375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Czas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treningu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i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inferencji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94451" y="9303509"/>
            <a:ext cx="15099098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00000"/>
                </a:solidFill>
                <a:latin typeface="Quicksand"/>
              </a:rPr>
              <a:t>Powyżej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przedstawiono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czasy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treningów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inferencji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zaproponowanych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modeli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5E827F9-607A-4414-A0B8-9CF6ACA31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790700"/>
            <a:ext cx="10112403" cy="7649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4384" y="9863098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>
            <a:off x="4912255" y="2217052"/>
            <a:ext cx="2501019" cy="1414212"/>
          </a:xfrm>
          <a:custGeom>
            <a:avLst/>
            <a:gdLst/>
            <a:ahLst/>
            <a:cxnLst/>
            <a:rect l="l" t="t" r="r" b="b"/>
            <a:pathLst>
              <a:path w="2501019" h="1414212">
                <a:moveTo>
                  <a:pt x="0" y="0"/>
                </a:moveTo>
                <a:lnTo>
                  <a:pt x="2501018" y="0"/>
                </a:lnTo>
                <a:lnTo>
                  <a:pt x="2501018" y="1414213"/>
                </a:lnTo>
                <a:lnTo>
                  <a:pt x="0" y="14142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Freeform 4"/>
          <p:cNvSpPr/>
          <p:nvPr/>
        </p:nvSpPr>
        <p:spPr>
          <a:xfrm flipH="1">
            <a:off x="6490110" y="2217052"/>
            <a:ext cx="2501019" cy="1414212"/>
          </a:xfrm>
          <a:custGeom>
            <a:avLst/>
            <a:gdLst/>
            <a:ahLst/>
            <a:cxnLst/>
            <a:rect l="l" t="t" r="r" b="b"/>
            <a:pathLst>
              <a:path w="2501019" h="1414212">
                <a:moveTo>
                  <a:pt x="2501019" y="0"/>
                </a:moveTo>
                <a:lnTo>
                  <a:pt x="0" y="0"/>
                </a:lnTo>
                <a:lnTo>
                  <a:pt x="0" y="1414213"/>
                </a:lnTo>
                <a:lnTo>
                  <a:pt x="2501019" y="1414213"/>
                </a:lnTo>
                <a:lnTo>
                  <a:pt x="25010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5" name="Freeform 5"/>
          <p:cNvSpPr/>
          <p:nvPr/>
        </p:nvSpPr>
        <p:spPr>
          <a:xfrm>
            <a:off x="9992512" y="5476875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6" name="TextBox 6"/>
          <p:cNvSpPr txBox="1"/>
          <p:nvPr/>
        </p:nvSpPr>
        <p:spPr>
          <a:xfrm>
            <a:off x="1028700" y="599709"/>
            <a:ext cx="1372322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Wyniki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osiągnięte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przez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innych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autorów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33016" y="5544709"/>
            <a:ext cx="8415502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</a:rPr>
              <a:t>Improving Intelligent Personality Prediction using </a:t>
            </a:r>
          </a:p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</a:rPr>
              <a:t>Myers-Briggs Type Indicator and Random Forest Classifier (Abidin, et al., 2020)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4384" y="2320908"/>
            <a:ext cx="5304781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19"/>
              </a:lnSpc>
              <a:spcBef>
                <a:spcPct val="0"/>
              </a:spcBef>
            </a:pPr>
            <a:r>
              <a:rPr lang="en-US" sz="2599" dirty="0" err="1">
                <a:solidFill>
                  <a:srgbClr val="0F4662"/>
                </a:solidFill>
                <a:latin typeface="Quicksand"/>
              </a:rPr>
              <a:t>Prace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innych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autorów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bazujące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na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tym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samym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zbiorze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danych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90312" y="2320908"/>
            <a:ext cx="10020014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9"/>
              </a:lnSpc>
              <a:spcBef>
                <a:spcPct val="0"/>
              </a:spcBef>
            </a:pPr>
            <a:r>
              <a:rPr lang="en-US" sz="2599">
                <a:solidFill>
                  <a:srgbClr val="0F4662"/>
                </a:solidFill>
                <a:latin typeface="Quicksand Bold"/>
              </a:rPr>
              <a:t>Dane przygotowane i dzielone w różnoraki sposób</a:t>
            </a:r>
            <a:r>
              <a:rPr lang="en-US" sz="2599">
                <a:solidFill>
                  <a:srgbClr val="0F4662"/>
                </a:solidFill>
                <a:latin typeface="Quicksand"/>
              </a:rPr>
              <a:t>, ponadto w znacznej większości </a:t>
            </a:r>
            <a:r>
              <a:rPr lang="en-US" sz="2599">
                <a:solidFill>
                  <a:srgbClr val="0F4662"/>
                </a:solidFill>
                <a:latin typeface="Quicksand Bold"/>
              </a:rPr>
              <a:t>podejście czterech klasyfikacji binarnych.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70704" y="6220984"/>
            <a:ext cx="6871258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 dirty="0">
                <a:solidFill>
                  <a:srgbClr val="0F4662"/>
                </a:solidFill>
                <a:latin typeface="Quicksand"/>
              </a:rPr>
              <a:t>Las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losowy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:                                </a:t>
            </a:r>
            <a:r>
              <a:rPr lang="en-US" sz="2999" dirty="0">
                <a:solidFill>
                  <a:srgbClr val="C00000"/>
                </a:solidFill>
                <a:latin typeface="Quicksand Bold"/>
              </a:rPr>
              <a:t>100%</a:t>
            </a:r>
            <a:r>
              <a:rPr lang="pl-PL" sz="2999" dirty="0">
                <a:solidFill>
                  <a:srgbClr val="C00000"/>
                </a:solidFill>
                <a:latin typeface="Quicksand Bold"/>
              </a:rPr>
              <a:t> ?</a:t>
            </a:r>
            <a:endParaRPr lang="en-US" sz="2999" dirty="0">
              <a:solidFill>
                <a:srgbClr val="C00000"/>
              </a:solidFill>
              <a:latin typeface="Quicksan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870704" y="5501848"/>
            <a:ext cx="7043939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KNN:                      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40.62%</a:t>
            </a:r>
          </a:p>
        </p:txBody>
      </p:sp>
      <p:sp>
        <p:nvSpPr>
          <p:cNvPr id="12" name="Freeform 12"/>
          <p:cNvSpPr/>
          <p:nvPr/>
        </p:nvSpPr>
        <p:spPr>
          <a:xfrm>
            <a:off x="9992512" y="6119310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3" name="TextBox 13"/>
          <p:cNvSpPr txBox="1"/>
          <p:nvPr/>
        </p:nvSpPr>
        <p:spPr>
          <a:xfrm>
            <a:off x="1028700" y="7824825"/>
            <a:ext cx="8415502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</a:rPr>
              <a:t>Personality Type Based on Myers-Briggs Type Indicator with Text Posting Style by using Traditional and Deep Learning (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Ontoum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&amp; Chan, 2022)</a:t>
            </a:r>
          </a:p>
        </p:txBody>
      </p:sp>
      <p:sp>
        <p:nvSpPr>
          <p:cNvPr id="14" name="Freeform 14"/>
          <p:cNvSpPr/>
          <p:nvPr/>
        </p:nvSpPr>
        <p:spPr>
          <a:xfrm>
            <a:off x="9992512" y="7480727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5" name="TextBox 15"/>
          <p:cNvSpPr txBox="1"/>
          <p:nvPr/>
        </p:nvSpPr>
        <p:spPr>
          <a:xfrm>
            <a:off x="10870704" y="7531331"/>
            <a:ext cx="6871258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Naiwny klasyfikator Bayesa: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41.03%</a:t>
            </a:r>
          </a:p>
        </p:txBody>
      </p:sp>
      <p:sp>
        <p:nvSpPr>
          <p:cNvPr id="16" name="Freeform 16"/>
          <p:cNvSpPr/>
          <p:nvPr/>
        </p:nvSpPr>
        <p:spPr>
          <a:xfrm>
            <a:off x="9992512" y="8226657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7" name="TextBox 17"/>
          <p:cNvSpPr txBox="1"/>
          <p:nvPr/>
        </p:nvSpPr>
        <p:spPr>
          <a:xfrm>
            <a:off x="10870704" y="8277262"/>
            <a:ext cx="6871258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Klasyfikator SVM: 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41.97%</a:t>
            </a:r>
          </a:p>
        </p:txBody>
      </p:sp>
      <p:sp>
        <p:nvSpPr>
          <p:cNvPr id="18" name="Freeform 18"/>
          <p:cNvSpPr/>
          <p:nvPr/>
        </p:nvSpPr>
        <p:spPr>
          <a:xfrm>
            <a:off x="9992512" y="8972588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9" name="TextBox 19"/>
          <p:cNvSpPr txBox="1"/>
          <p:nvPr/>
        </p:nvSpPr>
        <p:spPr>
          <a:xfrm>
            <a:off x="10870704" y="9023192"/>
            <a:ext cx="6640060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RNN:                      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49.75%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33016" y="4070350"/>
            <a:ext cx="16226284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19"/>
              </a:lnSpc>
              <a:spcBef>
                <a:spcPct val="0"/>
              </a:spcBef>
            </a:pP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Wśród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sześciu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opisanych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artykułów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,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autorzy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jedynie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dwóch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z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nich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osiągnęli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poziom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dokładności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powyżej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40%. W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każd</a:t>
            </a:r>
            <a:r>
              <a:rPr lang="pl-PL" sz="2599" dirty="0">
                <a:solidFill>
                  <a:srgbClr val="0F4662"/>
                </a:solidFill>
                <a:latin typeface="Quicksand" panose="020B0604020202020204" charset="-18"/>
              </a:rPr>
              <a:t>ej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z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tych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pl-PL" sz="2599" dirty="0">
                <a:solidFill>
                  <a:srgbClr val="0F4662"/>
                </a:solidFill>
                <a:latin typeface="Quicksand" panose="020B0604020202020204" charset="-18"/>
              </a:rPr>
              <a:t>prób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rozważali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cztery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przypadki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binarne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4384" y="9863098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>
            <a:off x="9992512" y="5476875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1372322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F4662"/>
                </a:solidFill>
                <a:latin typeface="Cormorant Garamond Bold Italics"/>
              </a:rPr>
              <a:t>Wyniki osiągnięte przez innych autorów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3016" y="5544709"/>
            <a:ext cx="8415502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Improving Intelligent Personality Prediction using </a:t>
            </a:r>
          </a:p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Myers-Briggs Type Indicator and Random Forest Classifier (Abidin, et al., 2020)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870704" y="6220984"/>
            <a:ext cx="6871258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 dirty="0">
                <a:solidFill>
                  <a:srgbClr val="0F4662"/>
                </a:solidFill>
                <a:latin typeface="Quicksand"/>
              </a:rPr>
              <a:t>Las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losowy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:                                </a:t>
            </a:r>
            <a:r>
              <a:rPr lang="en-US" sz="2999" dirty="0">
                <a:solidFill>
                  <a:srgbClr val="C00000"/>
                </a:solidFill>
                <a:latin typeface="Quicksand Bold"/>
              </a:rPr>
              <a:t>100%</a:t>
            </a:r>
            <a:r>
              <a:rPr lang="pl-PL" sz="2999" dirty="0">
                <a:solidFill>
                  <a:srgbClr val="C00000"/>
                </a:solidFill>
                <a:latin typeface="Quicksand Bold"/>
              </a:rPr>
              <a:t> ?</a:t>
            </a:r>
            <a:endParaRPr lang="en-US" sz="2999" dirty="0">
              <a:solidFill>
                <a:srgbClr val="C00000"/>
              </a:solidFill>
              <a:latin typeface="Quicksan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870704" y="5501848"/>
            <a:ext cx="7043939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KNN:                     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 40.62%</a:t>
            </a:r>
          </a:p>
        </p:txBody>
      </p:sp>
      <p:sp>
        <p:nvSpPr>
          <p:cNvPr id="8" name="Freeform 8"/>
          <p:cNvSpPr/>
          <p:nvPr/>
        </p:nvSpPr>
        <p:spPr>
          <a:xfrm>
            <a:off x="9992512" y="6119310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9" name="TextBox 9"/>
          <p:cNvSpPr txBox="1"/>
          <p:nvPr/>
        </p:nvSpPr>
        <p:spPr>
          <a:xfrm>
            <a:off x="1028700" y="7824825"/>
            <a:ext cx="8415502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Personality Type Based on Myers-Briggs Type Indicator with Text Posting Style by using Traditional and Deep Learning (Ontoum &amp; Chan, 2022)</a:t>
            </a:r>
          </a:p>
        </p:txBody>
      </p:sp>
      <p:sp>
        <p:nvSpPr>
          <p:cNvPr id="10" name="Freeform 10"/>
          <p:cNvSpPr/>
          <p:nvPr/>
        </p:nvSpPr>
        <p:spPr>
          <a:xfrm>
            <a:off x="9992512" y="7480727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1" name="TextBox 11"/>
          <p:cNvSpPr txBox="1"/>
          <p:nvPr/>
        </p:nvSpPr>
        <p:spPr>
          <a:xfrm>
            <a:off x="10870704" y="7531331"/>
            <a:ext cx="6871258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Naiwny klasyfikator Bayesa: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41.03%</a:t>
            </a:r>
          </a:p>
        </p:txBody>
      </p:sp>
      <p:sp>
        <p:nvSpPr>
          <p:cNvPr id="12" name="Freeform 12"/>
          <p:cNvSpPr/>
          <p:nvPr/>
        </p:nvSpPr>
        <p:spPr>
          <a:xfrm>
            <a:off x="9992512" y="8226657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3" name="TextBox 13"/>
          <p:cNvSpPr txBox="1"/>
          <p:nvPr/>
        </p:nvSpPr>
        <p:spPr>
          <a:xfrm>
            <a:off x="10870704" y="8277262"/>
            <a:ext cx="6871258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Klasyfikator SVM: 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41.97%</a:t>
            </a:r>
          </a:p>
        </p:txBody>
      </p:sp>
      <p:sp>
        <p:nvSpPr>
          <p:cNvPr id="14" name="Freeform 14"/>
          <p:cNvSpPr/>
          <p:nvPr/>
        </p:nvSpPr>
        <p:spPr>
          <a:xfrm>
            <a:off x="9992512" y="8972588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5" name="TextBox 15"/>
          <p:cNvSpPr txBox="1"/>
          <p:nvPr/>
        </p:nvSpPr>
        <p:spPr>
          <a:xfrm>
            <a:off x="10870704" y="9023192"/>
            <a:ext cx="6640060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RNN:                      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49.75%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33016" y="3453434"/>
            <a:ext cx="841550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F4662"/>
                </a:solidFill>
                <a:latin typeface="Quicksand"/>
              </a:rPr>
              <a:t>Prezentowana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praca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dyplomowa</a:t>
            </a:r>
            <a:endParaRPr lang="en-US" sz="2400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9992512" y="2620618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8" name="TextBox 18"/>
          <p:cNvSpPr txBox="1"/>
          <p:nvPr/>
        </p:nvSpPr>
        <p:spPr>
          <a:xfrm>
            <a:off x="10870704" y="2671222"/>
            <a:ext cx="6871258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Klasyfikator SVM: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68.65%</a:t>
            </a:r>
          </a:p>
        </p:txBody>
      </p:sp>
      <p:sp>
        <p:nvSpPr>
          <p:cNvPr id="19" name="Freeform 19"/>
          <p:cNvSpPr/>
          <p:nvPr/>
        </p:nvSpPr>
        <p:spPr>
          <a:xfrm>
            <a:off x="9992512" y="3366548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20" name="TextBox 20"/>
          <p:cNvSpPr txBox="1"/>
          <p:nvPr/>
        </p:nvSpPr>
        <p:spPr>
          <a:xfrm>
            <a:off x="10870704" y="3417153"/>
            <a:ext cx="6871258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XGBoost:              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 69.16%</a:t>
            </a:r>
          </a:p>
        </p:txBody>
      </p:sp>
      <p:sp>
        <p:nvSpPr>
          <p:cNvPr id="21" name="Freeform 21"/>
          <p:cNvSpPr/>
          <p:nvPr/>
        </p:nvSpPr>
        <p:spPr>
          <a:xfrm>
            <a:off x="9992512" y="4112479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22" name="TextBox 22"/>
          <p:cNvSpPr txBox="1"/>
          <p:nvPr/>
        </p:nvSpPr>
        <p:spPr>
          <a:xfrm>
            <a:off x="10870704" y="4163084"/>
            <a:ext cx="6640060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RNN z warstwą GRU: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 52.33%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Wnioski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78315" y="4953863"/>
            <a:ext cx="17331370" cy="332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19"/>
              </a:lnSpc>
            </a:pPr>
            <a:r>
              <a:rPr lang="en-US" sz="2599" dirty="0" err="1">
                <a:solidFill>
                  <a:srgbClr val="0F4662"/>
                </a:solidFill>
                <a:latin typeface="Quicksand"/>
              </a:rPr>
              <a:t>Wśród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przeprowadzonych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eksperymentów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wyłoniono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algorytm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ekstremalnego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wzmocnienia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gradientowego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uruchomiony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na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danych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przygotowanych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techniką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TF-IDF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na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bazie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unigramów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jako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najskuteczniejsze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endParaRPr lang="pl-PL" sz="2599" dirty="0">
              <a:solidFill>
                <a:srgbClr val="0F4662"/>
              </a:solidFill>
              <a:latin typeface="Quicksand Bold"/>
            </a:endParaRPr>
          </a:p>
          <a:p>
            <a:pPr marL="0" lvl="0" indent="0" algn="ctr">
              <a:lnSpc>
                <a:spcPts val="4419"/>
              </a:lnSpc>
            </a:pPr>
            <a:r>
              <a:rPr lang="en-US" sz="2599" dirty="0">
                <a:solidFill>
                  <a:srgbClr val="0F4662"/>
                </a:solidFill>
                <a:latin typeface="Quicksand"/>
              </a:rPr>
              <a:t>z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wszystkich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przetestowanych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metod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rozwiązanie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postawionego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problemu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badawczego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.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Wspomniany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model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osiągnął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wartość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dokładności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na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poziomie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69.16%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na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zbiorze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testowym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przy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wskaźniku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pl-PL" sz="2599" b="1" dirty="0">
                <a:solidFill>
                  <a:srgbClr val="0F4662"/>
                </a:solidFill>
                <a:latin typeface="Quicksand Bold" panose="020B0604020202020204" charset="-18"/>
              </a:rPr>
              <a:t>F1</a:t>
            </a:r>
            <a:r>
              <a:rPr lang="en-US" sz="2599" dirty="0">
                <a:solidFill>
                  <a:srgbClr val="0F4662"/>
                </a:solidFill>
                <a:latin typeface="Quicksand Bold"/>
                <a:ea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  <a:ea typeface="Quicksand Bold"/>
              </a:rPr>
              <a:t>przyjmującym</a:t>
            </a:r>
            <a:r>
              <a:rPr lang="en-US" sz="2599" dirty="0">
                <a:solidFill>
                  <a:srgbClr val="0F4662"/>
                </a:solidFill>
                <a:latin typeface="Quicksand Bold"/>
                <a:ea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  <a:ea typeface="Quicksand Bold"/>
              </a:rPr>
              <a:t>wartość</a:t>
            </a:r>
            <a:r>
              <a:rPr lang="en-US" sz="2599" dirty="0">
                <a:solidFill>
                  <a:srgbClr val="0F4662"/>
                </a:solidFill>
                <a:latin typeface="Quicksand Bold"/>
                <a:ea typeface="Quicksand Bold"/>
              </a:rPr>
              <a:t> 56.49%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.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Uzyskany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wynik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jest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obiecujący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dla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zadania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klasyfikacji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typów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osobowości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na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podstawie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analizy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postów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internetowych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także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na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tle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innych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istniejących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rozwiązań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. </a:t>
            </a:r>
          </a:p>
        </p:txBody>
      </p:sp>
      <p:sp>
        <p:nvSpPr>
          <p:cNvPr id="4" name="AutoShape 4"/>
          <p:cNvSpPr/>
          <p:nvPr/>
        </p:nvSpPr>
        <p:spPr>
          <a:xfrm>
            <a:off x="5897880" y="2127117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" name="AutoShape 5"/>
          <p:cNvSpPr/>
          <p:nvPr/>
        </p:nvSpPr>
        <p:spPr>
          <a:xfrm>
            <a:off x="5897880" y="889503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6" name="Freeform 6"/>
          <p:cNvSpPr/>
          <p:nvPr/>
        </p:nvSpPr>
        <p:spPr>
          <a:xfrm>
            <a:off x="8304001" y="10287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7" name="Freeform 7"/>
          <p:cNvSpPr/>
          <p:nvPr/>
        </p:nvSpPr>
        <p:spPr>
          <a:xfrm>
            <a:off x="8304001" y="9743552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8" name="TextBox 8"/>
          <p:cNvSpPr txBox="1"/>
          <p:nvPr/>
        </p:nvSpPr>
        <p:spPr>
          <a:xfrm>
            <a:off x="478315" y="2651988"/>
            <a:ext cx="17331370" cy="162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19"/>
              </a:lnSpc>
              <a:spcBef>
                <a:spcPct val="0"/>
              </a:spcBef>
            </a:pPr>
            <a:r>
              <a:rPr lang="en-US" sz="2599" u="none" strike="noStrike" dirty="0" err="1">
                <a:solidFill>
                  <a:srgbClr val="0F4662"/>
                </a:solidFill>
                <a:latin typeface="Quicksand Bold"/>
              </a:rPr>
              <a:t>Cel</a:t>
            </a:r>
            <a:r>
              <a:rPr lang="en-US" sz="2599" u="none" strike="noStrike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 Bold"/>
              </a:rPr>
              <a:t>pracy</a:t>
            </a:r>
            <a:r>
              <a:rPr lang="en-US" sz="2599" u="none" strike="noStrike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 Bold"/>
              </a:rPr>
              <a:t>został</a:t>
            </a:r>
            <a:r>
              <a:rPr lang="en-US" sz="2599" u="none" strike="noStrike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 Bold"/>
              </a:rPr>
              <a:t>osiągnięty</a:t>
            </a:r>
            <a:r>
              <a:rPr lang="en-US" sz="2599" u="none" strike="noStrike" dirty="0">
                <a:solidFill>
                  <a:srgbClr val="0F4662"/>
                </a:solidFill>
                <a:latin typeface="Quicksand Bold"/>
              </a:rPr>
              <a:t>.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Eksperymenty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dowiodły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że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zadany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problem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badawczy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może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</a:p>
          <a:p>
            <a:pPr marL="0" lvl="0" indent="0" algn="ctr">
              <a:lnSpc>
                <a:spcPts val="4419"/>
              </a:lnSpc>
              <a:spcBef>
                <a:spcPct val="0"/>
              </a:spcBef>
            </a:pP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być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skutecznie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rozwiązany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przy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pomocy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metod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uczenia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maszynowego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i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sztucznej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inteligencji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. </a:t>
            </a:r>
            <a:endParaRPr lang="pl-PL" sz="2599" u="none" strike="noStrike" dirty="0">
              <a:solidFill>
                <a:srgbClr val="0F4662"/>
              </a:solidFill>
              <a:latin typeface="Quicksand"/>
            </a:endParaRPr>
          </a:p>
          <a:p>
            <a:pPr marL="0" lvl="0" indent="0" algn="ctr">
              <a:lnSpc>
                <a:spcPts val="4419"/>
              </a:lnSpc>
              <a:spcBef>
                <a:spcPct val="0"/>
              </a:spcBef>
            </a:pP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W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pracy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przedstawiono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szereg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metod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przetwarzania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próbek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oraz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strategii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ich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modelowania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981200" y="4457700"/>
            <a:ext cx="4344915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3" name="AutoShape 3"/>
          <p:cNvSpPr/>
          <p:nvPr/>
        </p:nvSpPr>
        <p:spPr>
          <a:xfrm>
            <a:off x="12268200" y="7962900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4" name="AutoShape 4"/>
          <p:cNvSpPr/>
          <p:nvPr/>
        </p:nvSpPr>
        <p:spPr>
          <a:xfrm flipV="1">
            <a:off x="1447800" y="8039100"/>
            <a:ext cx="4716390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" name="Freeform 5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6" name="Freeform 6"/>
          <p:cNvSpPr/>
          <p:nvPr/>
        </p:nvSpPr>
        <p:spPr>
          <a:xfrm>
            <a:off x="492417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7" name="Freeform 7"/>
          <p:cNvSpPr/>
          <p:nvPr/>
        </p:nvSpPr>
        <p:spPr>
          <a:xfrm>
            <a:off x="6220198" y="4026925"/>
            <a:ext cx="5936190" cy="3702024"/>
          </a:xfrm>
          <a:custGeom>
            <a:avLst/>
            <a:gdLst/>
            <a:ahLst/>
            <a:cxnLst/>
            <a:rect l="l" t="t" r="r" b="b"/>
            <a:pathLst>
              <a:path w="5936190" h="3702024">
                <a:moveTo>
                  <a:pt x="0" y="0"/>
                </a:moveTo>
                <a:lnTo>
                  <a:pt x="5936190" y="0"/>
                </a:lnTo>
                <a:lnTo>
                  <a:pt x="5936190" y="3702024"/>
                </a:lnTo>
                <a:lnTo>
                  <a:pt x="0" y="37020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8" name="TextBox 8"/>
          <p:cNvSpPr txBox="1"/>
          <p:nvPr/>
        </p:nvSpPr>
        <p:spPr>
          <a:xfrm>
            <a:off x="1024384" y="599709"/>
            <a:ext cx="140720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Zastosowanie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14400" y="2857500"/>
            <a:ext cx="5494863" cy="1266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pl-PL" sz="2200" dirty="0">
                <a:solidFill>
                  <a:srgbClr val="0F4662"/>
                </a:solidFill>
                <a:latin typeface="Quicksand"/>
              </a:rPr>
              <a:t>O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dkrywanie</a:t>
            </a:r>
            <a:r>
              <a:rPr lang="pl-PL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codziennych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motywacji</a:t>
            </a:r>
            <a:r>
              <a:rPr lang="pl-PL" sz="2200" dirty="0">
                <a:solidFill>
                  <a:srgbClr val="0F4662"/>
                </a:solidFill>
                <a:latin typeface="Quicksand"/>
              </a:rPr>
              <a:t>,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sposobu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komunikacji</a:t>
            </a:r>
            <a:r>
              <a:rPr lang="pl-PL" sz="2200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poprawa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relacji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endParaRPr lang="pl-PL" sz="2200" dirty="0">
              <a:solidFill>
                <a:srgbClr val="0F4662"/>
              </a:solidFill>
              <a:latin typeface="Quicksand"/>
            </a:endParaRPr>
          </a:p>
          <a:p>
            <a:pPr algn="r">
              <a:lnSpc>
                <a:spcPts val="3359"/>
              </a:lnSpc>
            </a:pPr>
            <a:r>
              <a:rPr lang="en-US" sz="2200" dirty="0">
                <a:solidFill>
                  <a:srgbClr val="0F4662"/>
                </a:solidFill>
                <a:latin typeface="Quicksand"/>
              </a:rPr>
              <a:t>z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bliskimi</a:t>
            </a:r>
            <a:r>
              <a:rPr lang="pl-PL" sz="2200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definiowanie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kierunku</a:t>
            </a:r>
            <a:r>
              <a:rPr lang="pl-PL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rozwoju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6800" y="2400300"/>
            <a:ext cx="534822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F4662"/>
                </a:solidFill>
                <a:latin typeface="Quicksand Bold"/>
              </a:rPr>
              <a:t>Coaching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i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rozwój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osobisty</a:t>
            </a:r>
            <a:endParaRPr lang="en-US" sz="2799" dirty="0">
              <a:solidFill>
                <a:srgbClr val="0F4662"/>
              </a:solidFill>
              <a:latin typeface="Quicksan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62000" y="6438900"/>
            <a:ext cx="5410200" cy="1266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pl-PL" sz="2200" dirty="0">
                <a:solidFill>
                  <a:srgbClr val="0F4662"/>
                </a:solidFill>
                <a:latin typeface="Quicksand"/>
              </a:rPr>
              <a:t>Określanie naturalnych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ról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w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zespole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.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Pomoc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dla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przedsiębiorców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endParaRPr lang="pl-PL" sz="2200" dirty="0">
              <a:solidFill>
                <a:srgbClr val="0F4662"/>
              </a:solidFill>
              <a:latin typeface="Quicksand"/>
            </a:endParaRPr>
          </a:p>
          <a:p>
            <a:pPr algn="r">
              <a:lnSpc>
                <a:spcPts val="3359"/>
              </a:lnSpc>
            </a:pPr>
            <a:r>
              <a:rPr lang="en-US" sz="2200" dirty="0">
                <a:solidFill>
                  <a:srgbClr val="0F4662"/>
                </a:solidFill>
                <a:latin typeface="Quicksand"/>
              </a:rPr>
              <a:t>w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rozpoznaniu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mocnych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i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słabych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stron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2000" y="5372100"/>
            <a:ext cx="5348229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Przedsiębiorcy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i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efektywność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zespołów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pracowniczych</a:t>
            </a:r>
            <a:endParaRPr lang="en-US" sz="2799" dirty="0">
              <a:solidFill>
                <a:srgbClr val="0F4662"/>
              </a:solidFill>
              <a:latin typeface="Quicksan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268200" y="6438900"/>
            <a:ext cx="5191072" cy="1266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200" dirty="0" err="1">
                <a:solidFill>
                  <a:srgbClr val="0F4662"/>
                </a:solidFill>
                <a:latin typeface="Quicksand"/>
              </a:rPr>
              <a:t>Zautomatyzowane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rozpoznawanie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typu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osobowości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.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Poprawienie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rzetelności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wyników</a:t>
            </a:r>
            <a:r>
              <a:rPr lang="pl-PL" sz="2200" dirty="0">
                <a:solidFill>
                  <a:srgbClr val="0F4662"/>
                </a:solidFill>
                <a:latin typeface="Quicksand"/>
              </a:rPr>
              <a:t>. W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zrost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popularności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aplikacji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68200" y="4914900"/>
            <a:ext cx="5718705" cy="1481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Wtyczka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na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portalach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społecznościowych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</a:p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pl-PL" sz="2799" dirty="0">
                <a:solidFill>
                  <a:srgbClr val="0F4662"/>
                </a:solidFill>
                <a:latin typeface="Quicksand Bold"/>
              </a:rPr>
              <a:t>oraz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w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aplikacjach</a:t>
            </a:r>
            <a:endParaRPr lang="en-US" sz="2799" dirty="0">
              <a:solidFill>
                <a:srgbClr val="0F4662"/>
              </a:solidFill>
              <a:latin typeface="Quicksand Bold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12268200" y="4305300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16" name="TextBox 16"/>
          <p:cNvSpPr txBox="1"/>
          <p:nvPr/>
        </p:nvSpPr>
        <p:spPr>
          <a:xfrm>
            <a:off x="12268200" y="3238500"/>
            <a:ext cx="5704593" cy="830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200" dirty="0" err="1">
                <a:solidFill>
                  <a:srgbClr val="0F4662"/>
                </a:solidFill>
                <a:latin typeface="Quicksand"/>
              </a:rPr>
              <a:t>Przyspieszenie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procedury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rekrutacji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</a:p>
          <a:p>
            <a:pPr>
              <a:lnSpc>
                <a:spcPts val="3359"/>
              </a:lnSpc>
            </a:pPr>
            <a:r>
              <a:rPr lang="en-US" sz="2200" dirty="0" err="1">
                <a:solidFill>
                  <a:srgbClr val="0F4662"/>
                </a:solidFill>
                <a:latin typeface="Quicksand"/>
              </a:rPr>
              <a:t>na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wstępnych</a:t>
            </a:r>
            <a:r>
              <a:rPr lang="en-US" sz="22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200" dirty="0" err="1">
                <a:solidFill>
                  <a:srgbClr val="0F4662"/>
                </a:solidFill>
                <a:latin typeface="Quicksand"/>
              </a:rPr>
              <a:t>etapach</a:t>
            </a:r>
            <a:r>
              <a:rPr lang="pl-PL" sz="2200" dirty="0">
                <a:solidFill>
                  <a:srgbClr val="0F4662"/>
                </a:solidFill>
                <a:latin typeface="Quicksand"/>
              </a:rPr>
              <a:t>.</a:t>
            </a:r>
            <a:endParaRPr lang="en-US" sz="2200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268200" y="2705100"/>
            <a:ext cx="534822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Procesy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rekrutacyjne</a:t>
            </a:r>
            <a:endParaRPr lang="en-US" sz="2799" dirty="0">
              <a:solidFill>
                <a:srgbClr val="0F4662"/>
              </a:solidFill>
              <a:latin typeface="Quicksand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58774" y="2794611"/>
            <a:ext cx="2348889" cy="2348889"/>
          </a:xfrm>
          <a:custGeom>
            <a:avLst/>
            <a:gdLst/>
            <a:ahLst/>
            <a:cxnLst/>
            <a:rect l="l" t="t" r="r" b="b"/>
            <a:pathLst>
              <a:path w="2348889" h="2348889">
                <a:moveTo>
                  <a:pt x="0" y="0"/>
                </a:moveTo>
                <a:lnTo>
                  <a:pt x="2348889" y="0"/>
                </a:lnTo>
                <a:lnTo>
                  <a:pt x="2348889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>
            <a:off x="1572198" y="6901925"/>
            <a:ext cx="2318994" cy="2348889"/>
          </a:xfrm>
          <a:custGeom>
            <a:avLst/>
            <a:gdLst/>
            <a:ahLst/>
            <a:cxnLst/>
            <a:rect l="l" t="t" r="r" b="b"/>
            <a:pathLst>
              <a:path w="2318994" h="2348889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AutoShape 4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" name="Freeform 5"/>
          <p:cNvSpPr/>
          <p:nvPr/>
        </p:nvSpPr>
        <p:spPr>
          <a:xfrm>
            <a:off x="8938872" y="4885755"/>
            <a:ext cx="2482056" cy="2454979"/>
          </a:xfrm>
          <a:custGeom>
            <a:avLst/>
            <a:gdLst/>
            <a:ahLst/>
            <a:cxnLst/>
            <a:rect l="l" t="t" r="r" b="b"/>
            <a:pathLst>
              <a:path w="2482056" h="2454979">
                <a:moveTo>
                  <a:pt x="0" y="0"/>
                </a:moveTo>
                <a:lnTo>
                  <a:pt x="2482056" y="0"/>
                </a:lnTo>
                <a:lnTo>
                  <a:pt x="2482056" y="2454979"/>
                </a:lnTo>
                <a:lnTo>
                  <a:pt x="0" y="24549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6" name="TextBox 6"/>
          <p:cNvSpPr txBox="1"/>
          <p:nvPr/>
        </p:nvSpPr>
        <p:spPr>
          <a:xfrm>
            <a:off x="1028700" y="599709"/>
            <a:ext cx="973836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Możliwości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rozwoju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projektu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07663" y="2699691"/>
            <a:ext cx="5268190" cy="247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0F4662"/>
                </a:solidFill>
                <a:latin typeface="Quicksand"/>
              </a:rPr>
              <a:t>Przetestowanie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zaproponowanych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architektur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dla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innych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modeli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osobowości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które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zyskują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na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popularności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takich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jak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Wielka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Piątka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07663" y="7274059"/>
            <a:ext cx="5101887" cy="1976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"/>
              </a:rPr>
              <a:t>Rozszerzenie możliwości modelu na </a:t>
            </a:r>
            <a:r>
              <a:rPr lang="en-US" sz="2799">
                <a:solidFill>
                  <a:srgbClr val="0F4662"/>
                </a:solidFill>
                <a:latin typeface="Quicksand Bold"/>
              </a:rPr>
              <a:t>klasyfikację wiadomości z prywatnych konwersacji </a:t>
            </a:r>
            <a:r>
              <a:rPr lang="en-US" sz="2799">
                <a:solidFill>
                  <a:srgbClr val="0F4662"/>
                </a:solidFill>
                <a:latin typeface="Quicksand"/>
              </a:rPr>
              <a:t>czy komentarzy.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87231" y="5363979"/>
            <a:ext cx="5101887" cy="1976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Zbalansowanie używanego zbioru</a:t>
            </a:r>
            <a:r>
              <a:rPr lang="en-US" sz="2799">
                <a:solidFill>
                  <a:srgbClr val="0F4662"/>
                </a:solidFill>
                <a:latin typeface="Quicksand"/>
              </a:rPr>
              <a:t> pod względem liczności dla poszczególnych typów </a:t>
            </a:r>
          </a:p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"/>
              </a:rPr>
              <a:t>i ponowny trening.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3" name="TextBox 3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Dobór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modeli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9797" y="1618249"/>
            <a:ext cx="8324521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Klasyczne modele uczenia maszynowego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44216" y="2692588"/>
            <a:ext cx="6995063" cy="2450912"/>
            <a:chOff x="0" y="0"/>
            <a:chExt cx="1842321" cy="6455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42321" cy="645508"/>
            </a:xfrm>
            <a:custGeom>
              <a:avLst/>
              <a:gdLst/>
              <a:ahLst/>
              <a:cxnLst/>
              <a:rect l="l" t="t" r="r" b="b"/>
              <a:pathLst>
                <a:path w="1842321" h="645508">
                  <a:moveTo>
                    <a:pt x="56445" y="0"/>
                  </a:moveTo>
                  <a:lnTo>
                    <a:pt x="1785876" y="0"/>
                  </a:lnTo>
                  <a:cubicBezTo>
                    <a:pt x="1817050" y="0"/>
                    <a:pt x="1842321" y="25271"/>
                    <a:pt x="1842321" y="56445"/>
                  </a:cubicBezTo>
                  <a:lnTo>
                    <a:pt x="1842321" y="589062"/>
                  </a:lnTo>
                  <a:cubicBezTo>
                    <a:pt x="1842321" y="620236"/>
                    <a:pt x="1817050" y="645508"/>
                    <a:pt x="1785876" y="645508"/>
                  </a:cubicBezTo>
                  <a:lnTo>
                    <a:pt x="56445" y="645508"/>
                  </a:lnTo>
                  <a:cubicBezTo>
                    <a:pt x="25271" y="645508"/>
                    <a:pt x="0" y="620236"/>
                    <a:pt x="0" y="589062"/>
                  </a:cubicBezTo>
                  <a:lnTo>
                    <a:pt x="0" y="56445"/>
                  </a:lnTo>
                  <a:cubicBezTo>
                    <a:pt x="0" y="25271"/>
                    <a:pt x="25271" y="0"/>
                    <a:pt x="56445" y="0"/>
                  </a:cubicBezTo>
                  <a:close/>
                </a:path>
              </a:pathLst>
            </a:custGeom>
            <a:solidFill>
              <a:srgbClr val="EDF5F8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1842321" cy="76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2709767"/>
            <a:ext cx="6283404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Wielomianowa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regresja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logistyczna</a:t>
            </a:r>
            <a:endParaRPr lang="en-US" sz="2999" dirty="0">
              <a:solidFill>
                <a:srgbClr val="0F4662"/>
              </a:solidFill>
              <a:latin typeface="Quicksan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8470235" y="2692588"/>
            <a:ext cx="8658094" cy="2450912"/>
            <a:chOff x="0" y="0"/>
            <a:chExt cx="2280321" cy="6455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80321" cy="645508"/>
            </a:xfrm>
            <a:custGeom>
              <a:avLst/>
              <a:gdLst/>
              <a:ahLst/>
              <a:cxnLst/>
              <a:rect l="l" t="t" r="r" b="b"/>
              <a:pathLst>
                <a:path w="2280321" h="645508">
                  <a:moveTo>
                    <a:pt x="45603" y="0"/>
                  </a:moveTo>
                  <a:lnTo>
                    <a:pt x="2234718" y="0"/>
                  </a:lnTo>
                  <a:cubicBezTo>
                    <a:pt x="2246812" y="0"/>
                    <a:pt x="2258412" y="4805"/>
                    <a:pt x="2266964" y="13357"/>
                  </a:cubicBezTo>
                  <a:cubicBezTo>
                    <a:pt x="2275517" y="21909"/>
                    <a:pt x="2280321" y="33509"/>
                    <a:pt x="2280321" y="45603"/>
                  </a:cubicBezTo>
                  <a:lnTo>
                    <a:pt x="2280321" y="599904"/>
                  </a:lnTo>
                  <a:cubicBezTo>
                    <a:pt x="2280321" y="625090"/>
                    <a:pt x="2259904" y="645508"/>
                    <a:pt x="2234718" y="645508"/>
                  </a:cubicBezTo>
                  <a:lnTo>
                    <a:pt x="45603" y="645508"/>
                  </a:lnTo>
                  <a:cubicBezTo>
                    <a:pt x="20417" y="645508"/>
                    <a:pt x="0" y="625090"/>
                    <a:pt x="0" y="599904"/>
                  </a:cubicBezTo>
                  <a:lnTo>
                    <a:pt x="0" y="45603"/>
                  </a:lnTo>
                  <a:cubicBezTo>
                    <a:pt x="0" y="20417"/>
                    <a:pt x="20417" y="0"/>
                    <a:pt x="45603" y="0"/>
                  </a:cubicBezTo>
                  <a:close/>
                </a:path>
              </a:pathLst>
            </a:custGeom>
            <a:solidFill>
              <a:srgbClr val="EDF5F8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23825"/>
              <a:ext cx="2280321" cy="76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90600" y="3314700"/>
            <a:ext cx="7984330" cy="156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Parametr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C = 1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Regularyzacja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L2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Entropia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krzyżowa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jako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funkcja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kosztu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744216" y="5616031"/>
            <a:ext cx="8064155" cy="2956469"/>
            <a:chOff x="0" y="0"/>
            <a:chExt cx="2123893" cy="7205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23893" cy="720593"/>
            </a:xfrm>
            <a:custGeom>
              <a:avLst/>
              <a:gdLst/>
              <a:ahLst/>
              <a:cxnLst/>
              <a:rect l="l" t="t" r="r" b="b"/>
              <a:pathLst>
                <a:path w="2123893" h="720593">
                  <a:moveTo>
                    <a:pt x="48962" y="0"/>
                  </a:moveTo>
                  <a:lnTo>
                    <a:pt x="2074931" y="0"/>
                  </a:lnTo>
                  <a:cubicBezTo>
                    <a:pt x="2087916" y="0"/>
                    <a:pt x="2100370" y="5158"/>
                    <a:pt x="2109552" y="14341"/>
                  </a:cubicBezTo>
                  <a:cubicBezTo>
                    <a:pt x="2118734" y="23523"/>
                    <a:pt x="2123893" y="35977"/>
                    <a:pt x="2123893" y="48962"/>
                  </a:cubicBezTo>
                  <a:lnTo>
                    <a:pt x="2123893" y="671631"/>
                  </a:lnTo>
                  <a:cubicBezTo>
                    <a:pt x="2123893" y="684617"/>
                    <a:pt x="2118734" y="697071"/>
                    <a:pt x="2109552" y="706253"/>
                  </a:cubicBezTo>
                  <a:cubicBezTo>
                    <a:pt x="2100370" y="715435"/>
                    <a:pt x="2087916" y="720593"/>
                    <a:pt x="2074931" y="720593"/>
                  </a:cubicBezTo>
                  <a:lnTo>
                    <a:pt x="48962" y="720593"/>
                  </a:lnTo>
                  <a:cubicBezTo>
                    <a:pt x="35977" y="720593"/>
                    <a:pt x="23523" y="715435"/>
                    <a:pt x="14341" y="706253"/>
                  </a:cubicBezTo>
                  <a:cubicBezTo>
                    <a:pt x="5158" y="697071"/>
                    <a:pt x="0" y="684617"/>
                    <a:pt x="0" y="671631"/>
                  </a:cubicBezTo>
                  <a:lnTo>
                    <a:pt x="0" y="48962"/>
                  </a:lnTo>
                  <a:cubicBezTo>
                    <a:pt x="0" y="35977"/>
                    <a:pt x="5158" y="23523"/>
                    <a:pt x="14341" y="14341"/>
                  </a:cubicBezTo>
                  <a:cubicBezTo>
                    <a:pt x="23523" y="5158"/>
                    <a:pt x="35977" y="0"/>
                    <a:pt x="48962" y="0"/>
                  </a:cubicBezTo>
                  <a:close/>
                </a:path>
              </a:pathLst>
            </a:custGeom>
            <a:solidFill>
              <a:srgbClr val="EDF5F8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23825"/>
              <a:ext cx="2123893" cy="844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9797" y="5595299"/>
            <a:ext cx="4704874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Liniowe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klasyfikatory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SVM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66800" y="6210300"/>
            <a:ext cx="7984330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Strategia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jeden-przeciw-pozostałym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Parametr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C = 0.4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Regularyzacja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L2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Kwadrat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funkcji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zawiasowej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jako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funkcja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kosztu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600108" y="3162880"/>
            <a:ext cx="8339147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Wielomianowy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naiwny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klasyfikator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bayesowski</a:t>
            </a:r>
            <a:endParaRPr lang="en-US" sz="2999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469138" y="3780230"/>
            <a:ext cx="7984330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Parametr wygładzania addytywnego = 0.1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54318" y="5613368"/>
            <a:ext cx="7774012" cy="2959132"/>
            <a:chOff x="0" y="0"/>
            <a:chExt cx="2047476" cy="72129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47476" cy="721295"/>
            </a:xfrm>
            <a:custGeom>
              <a:avLst/>
              <a:gdLst/>
              <a:ahLst/>
              <a:cxnLst/>
              <a:rect l="l" t="t" r="r" b="b"/>
              <a:pathLst>
                <a:path w="2047476" h="721295">
                  <a:moveTo>
                    <a:pt x="50789" y="0"/>
                  </a:moveTo>
                  <a:lnTo>
                    <a:pt x="1996687" y="0"/>
                  </a:lnTo>
                  <a:cubicBezTo>
                    <a:pt x="2024737" y="0"/>
                    <a:pt x="2047476" y="22739"/>
                    <a:pt x="2047476" y="50789"/>
                  </a:cubicBezTo>
                  <a:lnTo>
                    <a:pt x="2047476" y="670505"/>
                  </a:lnTo>
                  <a:cubicBezTo>
                    <a:pt x="2047476" y="683975"/>
                    <a:pt x="2042125" y="696894"/>
                    <a:pt x="2032601" y="706419"/>
                  </a:cubicBezTo>
                  <a:cubicBezTo>
                    <a:pt x="2023076" y="715944"/>
                    <a:pt x="2010157" y="721295"/>
                    <a:pt x="1996687" y="721295"/>
                  </a:cubicBezTo>
                  <a:lnTo>
                    <a:pt x="50789" y="721295"/>
                  </a:lnTo>
                  <a:cubicBezTo>
                    <a:pt x="37319" y="721295"/>
                    <a:pt x="24401" y="715944"/>
                    <a:pt x="14876" y="706419"/>
                  </a:cubicBezTo>
                  <a:cubicBezTo>
                    <a:pt x="5351" y="696894"/>
                    <a:pt x="0" y="683975"/>
                    <a:pt x="0" y="670505"/>
                  </a:cubicBezTo>
                  <a:lnTo>
                    <a:pt x="0" y="50789"/>
                  </a:lnTo>
                  <a:cubicBezTo>
                    <a:pt x="0" y="22739"/>
                    <a:pt x="22739" y="0"/>
                    <a:pt x="50789" y="0"/>
                  </a:cubicBezTo>
                  <a:close/>
                </a:path>
              </a:pathLst>
            </a:custGeom>
            <a:solidFill>
              <a:srgbClr val="EDF5F8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23825"/>
              <a:ext cx="2047476" cy="8451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525000" y="5972174"/>
            <a:ext cx="7004566" cy="582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Ekstremalne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wzmocnienie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gradientowe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525000" y="6591300"/>
            <a:ext cx="7984330" cy="1565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Maksymalna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głębokość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drzewa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= 6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Parametr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lambda = 1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Regularyzacja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L2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17" grpId="0"/>
      <p:bldP spid="18" grpId="0"/>
      <p:bldP spid="19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38802" y="5159375"/>
            <a:ext cx="924104" cy="1039381"/>
          </a:xfrm>
          <a:custGeom>
            <a:avLst/>
            <a:gdLst/>
            <a:ahLst/>
            <a:cxnLst/>
            <a:rect l="l" t="t" r="r" b="b"/>
            <a:pathLst>
              <a:path w="924104" h="1039381">
                <a:moveTo>
                  <a:pt x="0" y="0"/>
                </a:moveTo>
                <a:lnTo>
                  <a:pt x="924104" y="0"/>
                </a:lnTo>
                <a:lnTo>
                  <a:pt x="924104" y="1039381"/>
                </a:lnTo>
                <a:lnTo>
                  <a:pt x="0" y="1039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 rot="-5400000">
            <a:off x="7847376" y="3707083"/>
            <a:ext cx="9470154" cy="2904584"/>
          </a:xfrm>
          <a:custGeom>
            <a:avLst/>
            <a:gdLst/>
            <a:ahLst/>
            <a:cxnLst/>
            <a:rect l="l" t="t" r="r" b="b"/>
            <a:pathLst>
              <a:path w="9470154" h="2904584">
                <a:moveTo>
                  <a:pt x="0" y="0"/>
                </a:moveTo>
                <a:lnTo>
                  <a:pt x="9470154" y="0"/>
                </a:lnTo>
                <a:lnTo>
                  <a:pt x="9470154" y="2904584"/>
                </a:lnTo>
                <a:lnTo>
                  <a:pt x="0" y="2904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Freeform 4"/>
          <p:cNvSpPr/>
          <p:nvPr/>
        </p:nvSpPr>
        <p:spPr>
          <a:xfrm>
            <a:off x="1028700" y="5907665"/>
            <a:ext cx="9806186" cy="3694540"/>
          </a:xfrm>
          <a:custGeom>
            <a:avLst/>
            <a:gdLst/>
            <a:ahLst/>
            <a:cxnLst/>
            <a:rect l="l" t="t" r="r" b="b"/>
            <a:pathLst>
              <a:path w="9806186" h="3694540">
                <a:moveTo>
                  <a:pt x="0" y="0"/>
                </a:moveTo>
                <a:lnTo>
                  <a:pt x="9806186" y="0"/>
                </a:lnTo>
                <a:lnTo>
                  <a:pt x="9806186" y="3694541"/>
                </a:lnTo>
                <a:lnTo>
                  <a:pt x="0" y="36945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5" name="TextBox 5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Dobór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modeli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9797" y="1618249"/>
            <a:ext cx="8324521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Sztuczne sieci neuronowe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44216" y="2858891"/>
            <a:ext cx="8610102" cy="1928745"/>
            <a:chOff x="0" y="0"/>
            <a:chExt cx="2267681" cy="5079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67681" cy="507982"/>
            </a:xfrm>
            <a:custGeom>
              <a:avLst/>
              <a:gdLst/>
              <a:ahLst/>
              <a:cxnLst/>
              <a:rect l="l" t="t" r="r" b="b"/>
              <a:pathLst>
                <a:path w="2267681" h="507982">
                  <a:moveTo>
                    <a:pt x="45858" y="0"/>
                  </a:moveTo>
                  <a:lnTo>
                    <a:pt x="2221824" y="0"/>
                  </a:lnTo>
                  <a:cubicBezTo>
                    <a:pt x="2233986" y="0"/>
                    <a:pt x="2245650" y="4831"/>
                    <a:pt x="2254250" y="13431"/>
                  </a:cubicBezTo>
                  <a:cubicBezTo>
                    <a:pt x="2262850" y="22031"/>
                    <a:pt x="2267681" y="33695"/>
                    <a:pt x="2267681" y="45858"/>
                  </a:cubicBezTo>
                  <a:lnTo>
                    <a:pt x="2267681" y="462125"/>
                  </a:lnTo>
                  <a:cubicBezTo>
                    <a:pt x="2267681" y="474287"/>
                    <a:pt x="2262850" y="485951"/>
                    <a:pt x="2254250" y="494551"/>
                  </a:cubicBezTo>
                  <a:cubicBezTo>
                    <a:pt x="2245650" y="503151"/>
                    <a:pt x="2233986" y="507982"/>
                    <a:pt x="2221824" y="507982"/>
                  </a:cubicBezTo>
                  <a:lnTo>
                    <a:pt x="45858" y="507982"/>
                  </a:lnTo>
                  <a:cubicBezTo>
                    <a:pt x="33695" y="507982"/>
                    <a:pt x="22031" y="503151"/>
                    <a:pt x="13431" y="494551"/>
                  </a:cubicBezTo>
                  <a:cubicBezTo>
                    <a:pt x="4831" y="485951"/>
                    <a:pt x="0" y="474287"/>
                    <a:pt x="0" y="462125"/>
                  </a:cubicBezTo>
                  <a:lnTo>
                    <a:pt x="0" y="45858"/>
                  </a:lnTo>
                  <a:cubicBezTo>
                    <a:pt x="0" y="33695"/>
                    <a:pt x="4831" y="22031"/>
                    <a:pt x="13431" y="13431"/>
                  </a:cubicBezTo>
                  <a:cubicBezTo>
                    <a:pt x="22031" y="4831"/>
                    <a:pt x="33695" y="0"/>
                    <a:pt x="45858" y="0"/>
                  </a:cubicBezTo>
                  <a:close/>
                </a:path>
              </a:pathLst>
            </a:custGeom>
            <a:solidFill>
              <a:srgbClr val="EDF5F8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23825"/>
              <a:ext cx="2267681" cy="631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42015" y="2876070"/>
            <a:ext cx="8300085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Rekurencyjna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sieć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neuronowa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z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komórką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GRU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34745" y="7809333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przestrzeń 64-wymiarowa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034745" y="6631308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512 jednostek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34745" y="4289161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128 neuronów, ReLU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034745" y="2968146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30% neuronów odrzucane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34745" y="1797954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 dirty="0">
                <a:solidFill>
                  <a:srgbClr val="0F4662"/>
                </a:solidFill>
                <a:latin typeface="Quicksand"/>
              </a:rPr>
              <a:t>16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neuronów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Softmax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8700" y="3568436"/>
            <a:ext cx="7984330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Entropia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krzyżowa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jako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funkcja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kosztu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Optymalizacja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Adam,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wskaźnik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uczenia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= 0.001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44216" y="5016236"/>
            <a:ext cx="8597885" cy="812138"/>
            <a:chOff x="0" y="0"/>
            <a:chExt cx="2264463" cy="21389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264463" cy="213896"/>
            </a:xfrm>
            <a:custGeom>
              <a:avLst/>
              <a:gdLst/>
              <a:ahLst/>
              <a:cxnLst/>
              <a:rect l="l" t="t" r="r" b="b"/>
              <a:pathLst>
                <a:path w="2264463" h="213896">
                  <a:moveTo>
                    <a:pt x="45923" y="0"/>
                  </a:moveTo>
                  <a:lnTo>
                    <a:pt x="2218541" y="0"/>
                  </a:lnTo>
                  <a:cubicBezTo>
                    <a:pt x="2230720" y="0"/>
                    <a:pt x="2242401" y="4838"/>
                    <a:pt x="2251013" y="13450"/>
                  </a:cubicBezTo>
                  <a:cubicBezTo>
                    <a:pt x="2259625" y="22063"/>
                    <a:pt x="2264463" y="33743"/>
                    <a:pt x="2264463" y="45923"/>
                  </a:cubicBezTo>
                  <a:lnTo>
                    <a:pt x="2264463" y="167974"/>
                  </a:lnTo>
                  <a:cubicBezTo>
                    <a:pt x="2264463" y="180153"/>
                    <a:pt x="2259625" y="191834"/>
                    <a:pt x="2251013" y="200446"/>
                  </a:cubicBezTo>
                  <a:cubicBezTo>
                    <a:pt x="2242401" y="209058"/>
                    <a:pt x="2230720" y="213896"/>
                    <a:pt x="2218541" y="213896"/>
                  </a:cubicBezTo>
                  <a:lnTo>
                    <a:pt x="45923" y="213896"/>
                  </a:lnTo>
                  <a:cubicBezTo>
                    <a:pt x="20560" y="213896"/>
                    <a:pt x="0" y="193336"/>
                    <a:pt x="0" y="167974"/>
                  </a:cubicBezTo>
                  <a:lnTo>
                    <a:pt x="0" y="45923"/>
                  </a:lnTo>
                  <a:cubicBezTo>
                    <a:pt x="0" y="33743"/>
                    <a:pt x="4838" y="22063"/>
                    <a:pt x="13450" y="13450"/>
                  </a:cubicBezTo>
                  <a:cubicBezTo>
                    <a:pt x="22063" y="4838"/>
                    <a:pt x="33743" y="0"/>
                    <a:pt x="45923" y="0"/>
                  </a:cubicBezTo>
                  <a:close/>
                </a:path>
              </a:pathLst>
            </a:custGeom>
            <a:solidFill>
              <a:srgbClr val="EDF5F8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23825"/>
              <a:ext cx="2264463" cy="337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28700" y="5088515"/>
            <a:ext cx="6912769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Optymalizacja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za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pomocą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KerasTuner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38802" y="5159375"/>
            <a:ext cx="924104" cy="1039381"/>
          </a:xfrm>
          <a:custGeom>
            <a:avLst/>
            <a:gdLst/>
            <a:ahLst/>
            <a:cxnLst/>
            <a:rect l="l" t="t" r="r" b="b"/>
            <a:pathLst>
              <a:path w="924104" h="1039381">
                <a:moveTo>
                  <a:pt x="0" y="0"/>
                </a:moveTo>
                <a:lnTo>
                  <a:pt x="924104" y="0"/>
                </a:lnTo>
                <a:lnTo>
                  <a:pt x="924104" y="1039381"/>
                </a:lnTo>
                <a:lnTo>
                  <a:pt x="0" y="1039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 rot="-5400000">
            <a:off x="7839785" y="3678488"/>
            <a:ext cx="8918081" cy="2930023"/>
          </a:xfrm>
          <a:custGeom>
            <a:avLst/>
            <a:gdLst/>
            <a:ahLst/>
            <a:cxnLst/>
            <a:rect l="l" t="t" r="r" b="b"/>
            <a:pathLst>
              <a:path w="8918081" h="2930023">
                <a:moveTo>
                  <a:pt x="0" y="0"/>
                </a:moveTo>
                <a:lnTo>
                  <a:pt x="8918081" y="0"/>
                </a:lnTo>
                <a:lnTo>
                  <a:pt x="8918081" y="2930024"/>
                </a:lnTo>
                <a:lnTo>
                  <a:pt x="0" y="2930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Dobór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modeli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9797" y="1618249"/>
            <a:ext cx="8324521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Sztuczne sieci neuronowe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44216" y="2858891"/>
            <a:ext cx="8610102" cy="1928745"/>
            <a:chOff x="0" y="0"/>
            <a:chExt cx="2267681" cy="5079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67681" cy="507982"/>
            </a:xfrm>
            <a:custGeom>
              <a:avLst/>
              <a:gdLst/>
              <a:ahLst/>
              <a:cxnLst/>
              <a:rect l="l" t="t" r="r" b="b"/>
              <a:pathLst>
                <a:path w="2267681" h="507982">
                  <a:moveTo>
                    <a:pt x="45858" y="0"/>
                  </a:moveTo>
                  <a:lnTo>
                    <a:pt x="2221824" y="0"/>
                  </a:lnTo>
                  <a:cubicBezTo>
                    <a:pt x="2233986" y="0"/>
                    <a:pt x="2245650" y="4831"/>
                    <a:pt x="2254250" y="13431"/>
                  </a:cubicBezTo>
                  <a:cubicBezTo>
                    <a:pt x="2262850" y="22031"/>
                    <a:pt x="2267681" y="33695"/>
                    <a:pt x="2267681" y="45858"/>
                  </a:cubicBezTo>
                  <a:lnTo>
                    <a:pt x="2267681" y="462125"/>
                  </a:lnTo>
                  <a:cubicBezTo>
                    <a:pt x="2267681" y="474287"/>
                    <a:pt x="2262850" y="485951"/>
                    <a:pt x="2254250" y="494551"/>
                  </a:cubicBezTo>
                  <a:cubicBezTo>
                    <a:pt x="2245650" y="503151"/>
                    <a:pt x="2233986" y="507982"/>
                    <a:pt x="2221824" y="507982"/>
                  </a:cubicBezTo>
                  <a:lnTo>
                    <a:pt x="45858" y="507982"/>
                  </a:lnTo>
                  <a:cubicBezTo>
                    <a:pt x="33695" y="507982"/>
                    <a:pt x="22031" y="503151"/>
                    <a:pt x="13431" y="494551"/>
                  </a:cubicBezTo>
                  <a:cubicBezTo>
                    <a:pt x="4831" y="485951"/>
                    <a:pt x="0" y="474287"/>
                    <a:pt x="0" y="462125"/>
                  </a:cubicBezTo>
                  <a:lnTo>
                    <a:pt x="0" y="45858"/>
                  </a:lnTo>
                  <a:cubicBezTo>
                    <a:pt x="0" y="33695"/>
                    <a:pt x="4831" y="22031"/>
                    <a:pt x="13431" y="13431"/>
                  </a:cubicBezTo>
                  <a:cubicBezTo>
                    <a:pt x="22031" y="4831"/>
                    <a:pt x="33695" y="0"/>
                    <a:pt x="45858" y="0"/>
                  </a:cubicBezTo>
                  <a:close/>
                </a:path>
              </a:pathLst>
            </a:custGeom>
            <a:solidFill>
              <a:srgbClr val="EDF5F8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2267681" cy="631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9797" y="2875597"/>
            <a:ext cx="7505343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Sieć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neuronowa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z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mechanizmem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Attention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34745" y="7809333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przestrzeń 64-wymiarowa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34745" y="6821368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4 moduły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034745" y="3568436"/>
            <a:ext cx="4064327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32 neurony, ReLU</a:t>
            </a:r>
          </a:p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regularyzacja L2, wsp. 0.01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34745" y="2816545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30% neuronów odrzucane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034745" y="1797954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 dirty="0">
                <a:solidFill>
                  <a:srgbClr val="0F4662"/>
                </a:solidFill>
                <a:latin typeface="Quicksand"/>
              </a:rPr>
              <a:t>16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neuronów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Softmax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00" y="3568436"/>
            <a:ext cx="7984330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Entropia krzyżowa jako funkcja kosztu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Optymalizacja Adam, wskaźnik uczenia = 0.0001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38802" y="5159375"/>
            <a:ext cx="924104" cy="1039381"/>
          </a:xfrm>
          <a:custGeom>
            <a:avLst/>
            <a:gdLst/>
            <a:ahLst/>
            <a:cxnLst/>
            <a:rect l="l" t="t" r="r" b="b"/>
            <a:pathLst>
              <a:path w="924104" h="1039381">
                <a:moveTo>
                  <a:pt x="0" y="0"/>
                </a:moveTo>
                <a:lnTo>
                  <a:pt x="924104" y="0"/>
                </a:lnTo>
                <a:lnTo>
                  <a:pt x="924104" y="1039381"/>
                </a:lnTo>
                <a:lnTo>
                  <a:pt x="0" y="1039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 rot="-5400000">
            <a:off x="7247542" y="3262140"/>
            <a:ext cx="7976272" cy="3762720"/>
          </a:xfrm>
          <a:custGeom>
            <a:avLst/>
            <a:gdLst/>
            <a:ahLst/>
            <a:cxnLst/>
            <a:rect l="l" t="t" r="r" b="b"/>
            <a:pathLst>
              <a:path w="7976272" h="3762720">
                <a:moveTo>
                  <a:pt x="0" y="0"/>
                </a:moveTo>
                <a:lnTo>
                  <a:pt x="7976272" y="0"/>
                </a:lnTo>
                <a:lnTo>
                  <a:pt x="7976272" y="3762720"/>
                </a:lnTo>
                <a:lnTo>
                  <a:pt x="0" y="3762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Dobór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modeli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9797" y="1618249"/>
            <a:ext cx="8324521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Sztuczne sieci neuronowe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44216" y="2858891"/>
            <a:ext cx="8087435" cy="3734321"/>
            <a:chOff x="0" y="0"/>
            <a:chExt cx="2130024" cy="9835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30024" cy="983525"/>
            </a:xfrm>
            <a:custGeom>
              <a:avLst/>
              <a:gdLst/>
              <a:ahLst/>
              <a:cxnLst/>
              <a:rect l="l" t="t" r="r" b="b"/>
              <a:pathLst>
                <a:path w="2130024" h="983525">
                  <a:moveTo>
                    <a:pt x="48821" y="0"/>
                  </a:moveTo>
                  <a:lnTo>
                    <a:pt x="2081203" y="0"/>
                  </a:lnTo>
                  <a:cubicBezTo>
                    <a:pt x="2094151" y="0"/>
                    <a:pt x="2106569" y="5144"/>
                    <a:pt x="2115725" y="14299"/>
                  </a:cubicBezTo>
                  <a:cubicBezTo>
                    <a:pt x="2124880" y="23455"/>
                    <a:pt x="2130024" y="35873"/>
                    <a:pt x="2130024" y="48821"/>
                  </a:cubicBezTo>
                  <a:lnTo>
                    <a:pt x="2130024" y="934704"/>
                  </a:lnTo>
                  <a:cubicBezTo>
                    <a:pt x="2130024" y="961667"/>
                    <a:pt x="2108166" y="983525"/>
                    <a:pt x="2081203" y="983525"/>
                  </a:cubicBezTo>
                  <a:lnTo>
                    <a:pt x="48821" y="983525"/>
                  </a:lnTo>
                  <a:cubicBezTo>
                    <a:pt x="21858" y="983525"/>
                    <a:pt x="0" y="961667"/>
                    <a:pt x="0" y="934704"/>
                  </a:cubicBezTo>
                  <a:lnTo>
                    <a:pt x="0" y="48821"/>
                  </a:lnTo>
                  <a:cubicBezTo>
                    <a:pt x="0" y="21858"/>
                    <a:pt x="21858" y="0"/>
                    <a:pt x="48821" y="0"/>
                  </a:cubicBezTo>
                  <a:close/>
                </a:path>
              </a:pathLst>
            </a:custGeom>
            <a:solidFill>
              <a:srgbClr val="EDF5F8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2130024" cy="110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2875597"/>
            <a:ext cx="4760119" cy="12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Sieć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neuronowa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z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użyciem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</a:p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modelu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językowego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BERT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94973" y="5214781"/>
            <a:ext cx="5106034" cy="156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8 bloków koderów, </a:t>
            </a:r>
          </a:p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wymiarowość 512, </a:t>
            </a:r>
          </a:p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Attention 8 modułów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94973" y="4273243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10% neuronów odrzucane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94973" y="2862591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 dirty="0">
                <a:solidFill>
                  <a:srgbClr val="0F4662"/>
                </a:solidFill>
                <a:latin typeface="Quicksand"/>
              </a:rPr>
              <a:t>16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neuronów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Softmax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4348313"/>
            <a:ext cx="7984330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Dedykowany model przetwarzania wstępnego modułu tensorflow_hub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Entropia krzyżowa jako funkcja kosztu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Optymalizacja Adam, wskaźnik uczenia = 0.001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099486"/>
            <a:chOff x="0" y="0"/>
            <a:chExt cx="4816593" cy="1079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961289" y="2523415"/>
            <a:ext cx="3152142" cy="315214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046" r="-25046"/>
              </a:stretch>
            </a:blipFill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567929" y="2523415"/>
            <a:ext cx="3152142" cy="315214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25046" r="-25046"/>
              </a:stretch>
            </a:blipFill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174569" y="2523415"/>
            <a:ext cx="3152142" cy="315214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25046" r="-25046"/>
              </a:stretch>
            </a:blipFill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1" name="AutoShape 11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12" name="TextBox 12"/>
          <p:cNvSpPr txBox="1"/>
          <p:nvPr/>
        </p:nvSpPr>
        <p:spPr>
          <a:xfrm>
            <a:off x="1028700" y="599709"/>
            <a:ext cx="99149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Motywacja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635340" y="6095894"/>
            <a:ext cx="5017320" cy="1170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>
                <a:solidFill>
                  <a:srgbClr val="0F4662"/>
                </a:solidFill>
                <a:latin typeface="Quicksand Bold"/>
              </a:rPr>
              <a:t>Popularność testów osobowości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41980" y="6139317"/>
            <a:ext cx="5017320" cy="1170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6"/>
              </a:lnSpc>
            </a:pPr>
            <a:r>
              <a:rPr lang="en-US" sz="3419">
                <a:solidFill>
                  <a:srgbClr val="0F4662"/>
                </a:solidFill>
                <a:latin typeface="Quicksand Bold"/>
              </a:rPr>
              <a:t>Procesy rekrutacyjne </a:t>
            </a:r>
          </a:p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>
                <a:solidFill>
                  <a:srgbClr val="0F4662"/>
                </a:solidFill>
                <a:latin typeface="Quicksand Bold"/>
              </a:rPr>
              <a:t>i efektywność zespołów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6142207"/>
            <a:ext cx="5017320" cy="1770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6"/>
              </a:lnSpc>
            </a:pPr>
            <a:r>
              <a:rPr lang="en-US" sz="3419">
                <a:solidFill>
                  <a:srgbClr val="0F4662"/>
                </a:solidFill>
                <a:latin typeface="Quicksand Bold"/>
              </a:rPr>
              <a:t>Rozwój osobisty </a:t>
            </a:r>
          </a:p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>
                <a:solidFill>
                  <a:srgbClr val="0F4662"/>
                </a:solidFill>
                <a:latin typeface="Quicksand Bold"/>
              </a:rPr>
              <a:t>i podkreślanie różnorodności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98315" y="8944536"/>
            <a:ext cx="9691371" cy="57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>
                <a:solidFill>
                  <a:srgbClr val="0F4662"/>
                </a:solidFill>
                <a:latin typeface="Quicksand Bold"/>
              </a:rPr>
              <a:t>Automatyzacja i wspomaganie ML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84948" y="4289420"/>
            <a:ext cx="10340655" cy="5997580"/>
          </a:xfrm>
          <a:custGeom>
            <a:avLst/>
            <a:gdLst/>
            <a:ahLst/>
            <a:cxnLst/>
            <a:rect l="l" t="t" r="r" b="b"/>
            <a:pathLst>
              <a:path w="10340655" h="5997580">
                <a:moveTo>
                  <a:pt x="0" y="0"/>
                </a:moveTo>
                <a:lnTo>
                  <a:pt x="10340655" y="0"/>
                </a:lnTo>
                <a:lnTo>
                  <a:pt x="10340655" y="5997580"/>
                </a:lnTo>
                <a:lnTo>
                  <a:pt x="0" y="59975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 flipV="1">
            <a:off x="700043" y="1938020"/>
            <a:ext cx="8213742" cy="4763970"/>
          </a:xfrm>
          <a:custGeom>
            <a:avLst/>
            <a:gdLst/>
            <a:ahLst/>
            <a:cxnLst/>
            <a:rect l="l" t="t" r="r" b="b"/>
            <a:pathLst>
              <a:path w="8213742" h="4763970">
                <a:moveTo>
                  <a:pt x="0" y="4763971"/>
                </a:moveTo>
                <a:lnTo>
                  <a:pt x="8213741" y="4763971"/>
                </a:lnTo>
                <a:lnTo>
                  <a:pt x="8213741" y="0"/>
                </a:lnTo>
                <a:lnTo>
                  <a:pt x="0" y="0"/>
                </a:lnTo>
                <a:lnTo>
                  <a:pt x="0" y="476397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TextBox 4"/>
          <p:cNvSpPr txBox="1"/>
          <p:nvPr/>
        </p:nvSpPr>
        <p:spPr>
          <a:xfrm>
            <a:off x="7773961" y="5570189"/>
            <a:ext cx="9336193" cy="344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89"/>
              </a:lnSpc>
            </a:pPr>
            <a:r>
              <a:rPr lang="en-US" sz="2699" dirty="0" err="1">
                <a:solidFill>
                  <a:srgbClr val="0F4662"/>
                </a:solidFill>
                <a:latin typeface="Quicksand Bold"/>
              </a:rPr>
              <a:t>Zakres</a:t>
            </a:r>
            <a:r>
              <a:rPr lang="en-US" sz="26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 Bold"/>
              </a:rPr>
              <a:t>pracy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obejmuje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przegląd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literatury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w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tej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tematyce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wstępne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przetworzenie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danych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tekstowych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przygotowanie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stosownych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do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specyfiki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danych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modeli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reprezentacji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numerycznych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badanych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fragmentów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implementację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trening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wybranych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klasyfikatorów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</a:p>
          <a:p>
            <a:pPr marL="0" lvl="0" indent="0" algn="ctr">
              <a:lnSpc>
                <a:spcPts val="4589"/>
              </a:lnSpc>
            </a:pPr>
            <a:r>
              <a:rPr lang="en-US" sz="2699" dirty="0" err="1">
                <a:solidFill>
                  <a:srgbClr val="0F4662"/>
                </a:solidFill>
                <a:latin typeface="Quicksand"/>
              </a:rPr>
              <a:t>oraz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analizę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uzyskanych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wyników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Cel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i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zakres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pracy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63717" y="3009878"/>
            <a:ext cx="7086600" cy="286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89"/>
              </a:lnSpc>
              <a:spcBef>
                <a:spcPct val="0"/>
              </a:spcBef>
            </a:pPr>
            <a:r>
              <a:rPr lang="en-US" sz="2699" dirty="0" err="1">
                <a:solidFill>
                  <a:srgbClr val="0F4662"/>
                </a:solidFill>
                <a:latin typeface="Quicksand Bold"/>
              </a:rPr>
              <a:t>Celem</a:t>
            </a:r>
            <a:r>
              <a:rPr lang="en-US" sz="26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 Bold"/>
              </a:rPr>
              <a:t>pracy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jest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eksploracja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możliwości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zastosowania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metod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uczenia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maszynowego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sztucznej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inteligencji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w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klasyfikacji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typów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osobowości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na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podstawie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postów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internetowych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2324099"/>
            <a:ext cx="4833608" cy="1644481"/>
            <a:chOff x="0" y="-7769"/>
            <a:chExt cx="1273049" cy="4331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3049" cy="425345"/>
            </a:xfrm>
            <a:custGeom>
              <a:avLst/>
              <a:gdLst/>
              <a:ahLst/>
              <a:cxnLst/>
              <a:rect l="l" t="t" r="r" b="b"/>
              <a:pathLst>
                <a:path w="1273049" h="425345">
                  <a:moveTo>
                    <a:pt x="1069849" y="0"/>
                  </a:moveTo>
                  <a:lnTo>
                    <a:pt x="0" y="0"/>
                  </a:lnTo>
                  <a:lnTo>
                    <a:pt x="0" y="425345"/>
                  </a:lnTo>
                  <a:lnTo>
                    <a:pt x="1069849" y="425345"/>
                  </a:lnTo>
                  <a:lnTo>
                    <a:pt x="1273049" y="212673"/>
                  </a:lnTo>
                  <a:lnTo>
                    <a:pt x="1069849" y="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769"/>
              <a:ext cx="1158749" cy="433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4249"/>
                </a:lnSpc>
              </a:pP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Źródło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czerpania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energii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i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komunikacja</a:t>
              </a:r>
              <a:endParaRPr lang="en-US" sz="2499" dirty="0">
                <a:solidFill>
                  <a:srgbClr val="0F4662"/>
                </a:solidFill>
                <a:latin typeface="Quicksand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152900"/>
            <a:ext cx="4833608" cy="1711841"/>
            <a:chOff x="0" y="-10505"/>
            <a:chExt cx="1273049" cy="45085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3049" cy="440350"/>
            </a:xfrm>
            <a:custGeom>
              <a:avLst/>
              <a:gdLst/>
              <a:ahLst/>
              <a:cxnLst/>
              <a:rect l="l" t="t" r="r" b="b"/>
              <a:pathLst>
                <a:path w="1273049" h="440350">
                  <a:moveTo>
                    <a:pt x="1069849" y="0"/>
                  </a:moveTo>
                  <a:lnTo>
                    <a:pt x="0" y="0"/>
                  </a:lnTo>
                  <a:lnTo>
                    <a:pt x="0" y="440350"/>
                  </a:lnTo>
                  <a:lnTo>
                    <a:pt x="1069849" y="440350"/>
                  </a:lnTo>
                  <a:lnTo>
                    <a:pt x="1273049" y="220175"/>
                  </a:lnTo>
                  <a:lnTo>
                    <a:pt x="1069849" y="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505"/>
              <a:ext cx="1158749" cy="4508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4249"/>
                </a:lnSpc>
              </a:pP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Sposób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zbierania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informacji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</a:p>
            <a:p>
              <a:pPr>
                <a:lnSpc>
                  <a:spcPts val="4249"/>
                </a:lnSpc>
              </a:pP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i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operowania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nimi</a:t>
              </a:r>
              <a:endParaRPr lang="en-US" sz="2499" dirty="0">
                <a:solidFill>
                  <a:srgbClr val="0F4662"/>
                </a:solidFill>
                <a:latin typeface="Quicksand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6036368"/>
            <a:ext cx="4833608" cy="1614983"/>
            <a:chOff x="0" y="0"/>
            <a:chExt cx="1273049" cy="42534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73049" cy="425345"/>
            </a:xfrm>
            <a:custGeom>
              <a:avLst/>
              <a:gdLst/>
              <a:ahLst/>
              <a:cxnLst/>
              <a:rect l="l" t="t" r="r" b="b"/>
              <a:pathLst>
                <a:path w="1273049" h="425345">
                  <a:moveTo>
                    <a:pt x="1069849" y="0"/>
                  </a:moveTo>
                  <a:lnTo>
                    <a:pt x="0" y="0"/>
                  </a:lnTo>
                  <a:lnTo>
                    <a:pt x="0" y="425345"/>
                  </a:lnTo>
                  <a:lnTo>
                    <a:pt x="1069849" y="425345"/>
                  </a:lnTo>
                  <a:lnTo>
                    <a:pt x="1273049" y="212673"/>
                  </a:lnTo>
                  <a:lnTo>
                    <a:pt x="1069849" y="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671"/>
              <a:ext cx="1158749" cy="4196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4249"/>
                </a:lnSpc>
              </a:pP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Motywacja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podejmowania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decyzji</a:t>
              </a:r>
              <a:endParaRPr lang="en-US" sz="2499" dirty="0">
                <a:solidFill>
                  <a:srgbClr val="0F4662"/>
                </a:solidFill>
                <a:latin typeface="Quicksand Bold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7879951"/>
            <a:ext cx="4833608" cy="1614983"/>
            <a:chOff x="0" y="0"/>
            <a:chExt cx="1273049" cy="42534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73049" cy="425345"/>
            </a:xfrm>
            <a:custGeom>
              <a:avLst/>
              <a:gdLst/>
              <a:ahLst/>
              <a:cxnLst/>
              <a:rect l="l" t="t" r="r" b="b"/>
              <a:pathLst>
                <a:path w="1273049" h="425345">
                  <a:moveTo>
                    <a:pt x="1069849" y="0"/>
                  </a:moveTo>
                  <a:lnTo>
                    <a:pt x="0" y="0"/>
                  </a:lnTo>
                  <a:lnTo>
                    <a:pt x="0" y="425345"/>
                  </a:lnTo>
                  <a:lnTo>
                    <a:pt x="1069849" y="425345"/>
                  </a:lnTo>
                  <a:lnTo>
                    <a:pt x="1273049" y="212673"/>
                  </a:lnTo>
                  <a:lnTo>
                    <a:pt x="1069849" y="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778"/>
              <a:ext cx="1158749" cy="423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4249"/>
                </a:lnSpc>
              </a:pP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Styl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życia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i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pracy</a:t>
              </a:r>
              <a:endParaRPr lang="en-US" sz="2499" dirty="0">
                <a:solidFill>
                  <a:srgbClr val="0F4662"/>
                </a:solidFill>
                <a:latin typeface="Quicksand Bold"/>
              </a:endParaRPr>
            </a:p>
          </p:txBody>
        </p:sp>
      </p:grpSp>
      <p:sp>
        <p:nvSpPr>
          <p:cNvPr id="17" name="Freeform 17"/>
          <p:cNvSpPr/>
          <p:nvPr/>
        </p:nvSpPr>
        <p:spPr>
          <a:xfrm>
            <a:off x="12107472" y="486318"/>
            <a:ext cx="3497103" cy="3497103"/>
          </a:xfrm>
          <a:custGeom>
            <a:avLst/>
            <a:gdLst/>
            <a:ahLst/>
            <a:cxnLst/>
            <a:rect l="l" t="t" r="r" b="b"/>
            <a:pathLst>
              <a:path w="3497103" h="3497103">
                <a:moveTo>
                  <a:pt x="0" y="0"/>
                </a:moveTo>
                <a:lnTo>
                  <a:pt x="3497103" y="0"/>
                </a:lnTo>
                <a:lnTo>
                  <a:pt x="3497103" y="3497103"/>
                </a:lnTo>
                <a:lnTo>
                  <a:pt x="0" y="34971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8" name="Freeform 18"/>
          <p:cNvSpPr/>
          <p:nvPr/>
        </p:nvSpPr>
        <p:spPr>
          <a:xfrm>
            <a:off x="11893763" y="5730475"/>
            <a:ext cx="3533775" cy="3533775"/>
          </a:xfrm>
          <a:custGeom>
            <a:avLst/>
            <a:gdLst/>
            <a:ahLst/>
            <a:cxnLst/>
            <a:rect l="l" t="t" r="r" b="b"/>
            <a:pathLst>
              <a:path w="3533775" h="3533775">
                <a:moveTo>
                  <a:pt x="0" y="0"/>
                </a:moveTo>
                <a:lnTo>
                  <a:pt x="3533775" y="0"/>
                </a:lnTo>
                <a:lnTo>
                  <a:pt x="3533775" y="3533775"/>
                </a:lnTo>
                <a:lnTo>
                  <a:pt x="0" y="35337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9" name="Freeform 19"/>
          <p:cNvSpPr/>
          <p:nvPr/>
        </p:nvSpPr>
        <p:spPr>
          <a:xfrm>
            <a:off x="14791373" y="2804307"/>
            <a:ext cx="3496628" cy="3496628"/>
          </a:xfrm>
          <a:custGeom>
            <a:avLst/>
            <a:gdLst/>
            <a:ahLst/>
            <a:cxnLst/>
            <a:rect l="l" t="t" r="r" b="b"/>
            <a:pathLst>
              <a:path w="3496628" h="3496628">
                <a:moveTo>
                  <a:pt x="0" y="0"/>
                </a:moveTo>
                <a:lnTo>
                  <a:pt x="3496627" y="0"/>
                </a:lnTo>
                <a:lnTo>
                  <a:pt x="3496627" y="3496627"/>
                </a:lnTo>
                <a:lnTo>
                  <a:pt x="0" y="34966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20" name="TextBox 20"/>
          <p:cNvSpPr txBox="1"/>
          <p:nvPr/>
        </p:nvSpPr>
        <p:spPr>
          <a:xfrm>
            <a:off x="1028700" y="599709"/>
            <a:ext cx="888636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Model MBTI (16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osobowości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076127" y="2475288"/>
            <a:ext cx="3281692" cy="12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Ekstrawersja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(E) </a:t>
            </a:r>
          </a:p>
          <a:p>
            <a:pPr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Introwersja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(I)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076127" y="4342963"/>
            <a:ext cx="3281692" cy="12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Poznanie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(S)</a:t>
            </a:r>
            <a:endParaRPr lang="pl-PL" sz="2999" dirty="0">
              <a:solidFill>
                <a:srgbClr val="0F4662"/>
              </a:solidFill>
              <a:latin typeface="Quicksand"/>
            </a:endParaRPr>
          </a:p>
          <a:p>
            <a:pPr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Intuicja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(N)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076127" y="6158059"/>
            <a:ext cx="3281692" cy="12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Myślenie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(T)</a:t>
            </a:r>
            <a:endParaRPr lang="pl-PL" sz="2999" dirty="0">
              <a:solidFill>
                <a:srgbClr val="0F4662"/>
              </a:solidFill>
              <a:latin typeface="Quicksand"/>
            </a:endParaRPr>
          </a:p>
          <a:p>
            <a:pPr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Odczuwanie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(F)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076127" y="8001642"/>
            <a:ext cx="3281692" cy="12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Osądzanie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(J)</a:t>
            </a:r>
          </a:p>
          <a:p>
            <a:pPr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Obserwacja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(P)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179043" y="4022930"/>
            <a:ext cx="963216" cy="72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9"/>
              </a:lnSpc>
              <a:spcBef>
                <a:spcPct val="0"/>
              </a:spcBef>
            </a:pPr>
            <a:r>
              <a:rPr lang="en-US" sz="3699">
                <a:solidFill>
                  <a:srgbClr val="0F4662"/>
                </a:solidFill>
                <a:latin typeface="Quicksand Bold"/>
              </a:rPr>
              <a:t>ISTJ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120226" y="9302350"/>
            <a:ext cx="1022033" cy="72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9"/>
              </a:lnSpc>
              <a:spcBef>
                <a:spcPct val="0"/>
              </a:spcBef>
            </a:pPr>
            <a:r>
              <a:rPr lang="en-US" sz="3699">
                <a:solidFill>
                  <a:srgbClr val="0F4662"/>
                </a:solidFill>
                <a:latin typeface="Quicksand Bold"/>
              </a:rPr>
              <a:t>INFP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991344" y="6394596"/>
            <a:ext cx="1096685" cy="72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9"/>
              </a:lnSpc>
              <a:spcBef>
                <a:spcPct val="0"/>
              </a:spcBef>
            </a:pPr>
            <a:r>
              <a:rPr lang="en-US" sz="3699">
                <a:solidFill>
                  <a:srgbClr val="0F4662"/>
                </a:solidFill>
                <a:latin typeface="Quicksand Bold"/>
              </a:rPr>
              <a:t>ESFP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28700" y="9684939"/>
            <a:ext cx="10519292" cy="40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dirty="0" err="1">
                <a:solidFill>
                  <a:srgbClr val="0F4662"/>
                </a:solidFill>
                <a:latin typeface="Arimo"/>
              </a:rPr>
              <a:t>Grafiki</a:t>
            </a:r>
            <a:r>
              <a:rPr lang="en-US" sz="2300" dirty="0">
                <a:solidFill>
                  <a:srgbClr val="0F4662"/>
                </a:solidFill>
                <a:latin typeface="Arimo"/>
              </a:rPr>
              <a:t> </a:t>
            </a:r>
            <a:r>
              <a:rPr lang="en-US" sz="2300" dirty="0" err="1">
                <a:solidFill>
                  <a:srgbClr val="0F4662"/>
                </a:solidFill>
                <a:latin typeface="Arimo"/>
              </a:rPr>
              <a:t>pochodzą</a:t>
            </a:r>
            <a:r>
              <a:rPr lang="en-US" sz="2300" dirty="0">
                <a:solidFill>
                  <a:srgbClr val="0F4662"/>
                </a:solidFill>
                <a:latin typeface="Arimo"/>
              </a:rPr>
              <a:t> z platformy </a:t>
            </a:r>
            <a:r>
              <a:rPr lang="en-US" sz="2300" u="sng" dirty="0">
                <a:solidFill>
                  <a:srgbClr val="0F4662"/>
                </a:solidFill>
                <a:latin typeface="Arimo"/>
              </a:rPr>
              <a:t>https://www.16personalities.com/pl/typy-osobowosci</a:t>
            </a:r>
            <a:endParaRPr lang="en-US" sz="2300" u="sng" dirty="0">
              <a:solidFill>
                <a:srgbClr val="0F4662"/>
              </a:solidFill>
              <a:latin typeface="Arimo"/>
              <a:hlinkClick r:id="rId9" tooltip="https://www.16personalities.com/pl/typy-osobowosc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19315" y="7495492"/>
            <a:ext cx="15980649" cy="2296249"/>
          </a:xfrm>
          <a:custGeom>
            <a:avLst/>
            <a:gdLst/>
            <a:ahLst/>
            <a:cxnLst/>
            <a:rect l="l" t="t" r="r" b="b"/>
            <a:pathLst>
              <a:path w="15980649" h="2296249">
                <a:moveTo>
                  <a:pt x="0" y="0"/>
                </a:moveTo>
                <a:lnTo>
                  <a:pt x="15980649" y="0"/>
                </a:lnTo>
                <a:lnTo>
                  <a:pt x="15980649" y="2296248"/>
                </a:lnTo>
                <a:lnTo>
                  <a:pt x="0" y="2296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6" name="Freeform 6"/>
          <p:cNvSpPr/>
          <p:nvPr/>
        </p:nvSpPr>
        <p:spPr>
          <a:xfrm>
            <a:off x="8584664" y="1199467"/>
            <a:ext cx="8115300" cy="6086475"/>
          </a:xfrm>
          <a:custGeom>
            <a:avLst/>
            <a:gdLst/>
            <a:ahLst/>
            <a:cxnLst/>
            <a:rect l="l" t="t" r="r" b="b"/>
            <a:pathLst>
              <a:path w="8115300" h="6086475">
                <a:moveTo>
                  <a:pt x="0" y="0"/>
                </a:moveTo>
                <a:lnTo>
                  <a:pt x="8115300" y="0"/>
                </a:lnTo>
                <a:lnTo>
                  <a:pt x="8115300" y="6086475"/>
                </a:lnTo>
                <a:lnTo>
                  <a:pt x="0" y="6086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7" name="Freeform 7"/>
          <p:cNvSpPr/>
          <p:nvPr/>
        </p:nvSpPr>
        <p:spPr>
          <a:xfrm>
            <a:off x="719315" y="4804371"/>
            <a:ext cx="2056599" cy="794315"/>
          </a:xfrm>
          <a:custGeom>
            <a:avLst/>
            <a:gdLst/>
            <a:ahLst/>
            <a:cxnLst/>
            <a:rect l="l" t="t" r="r" b="b"/>
            <a:pathLst>
              <a:path w="2056599" h="794315">
                <a:moveTo>
                  <a:pt x="0" y="0"/>
                </a:moveTo>
                <a:lnTo>
                  <a:pt x="2056599" y="0"/>
                </a:lnTo>
                <a:lnTo>
                  <a:pt x="2056599" y="794315"/>
                </a:lnTo>
                <a:lnTo>
                  <a:pt x="0" y="7943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8" name="Freeform 8"/>
          <p:cNvSpPr/>
          <p:nvPr/>
        </p:nvSpPr>
        <p:spPr>
          <a:xfrm>
            <a:off x="1024138" y="2886722"/>
            <a:ext cx="1446953" cy="1917648"/>
          </a:xfrm>
          <a:custGeom>
            <a:avLst/>
            <a:gdLst/>
            <a:ahLst/>
            <a:cxnLst/>
            <a:rect l="l" t="t" r="r" b="b"/>
            <a:pathLst>
              <a:path w="1446953" h="1917648">
                <a:moveTo>
                  <a:pt x="0" y="0"/>
                </a:moveTo>
                <a:lnTo>
                  <a:pt x="1446953" y="0"/>
                </a:lnTo>
                <a:lnTo>
                  <a:pt x="1446953" y="1917649"/>
                </a:lnTo>
                <a:lnTo>
                  <a:pt x="0" y="1917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9" name="TextBox 9"/>
          <p:cNvSpPr txBox="1"/>
          <p:nvPr/>
        </p:nvSpPr>
        <p:spPr>
          <a:xfrm>
            <a:off x="1028700" y="599709"/>
            <a:ext cx="888636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Zbiór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danych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90496" y="2884241"/>
            <a:ext cx="6524783" cy="1170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6"/>
              </a:lnSpc>
              <a:spcBef>
                <a:spcPct val="0"/>
              </a:spcBef>
            </a:pPr>
            <a:r>
              <a:rPr lang="en-US" sz="3419">
                <a:solidFill>
                  <a:srgbClr val="000000"/>
                </a:solidFill>
                <a:latin typeface="Quicksand Bold"/>
              </a:rPr>
              <a:t>(MBTI) Myers-Briggs Personality Type Dataset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90496" y="4171837"/>
            <a:ext cx="5572414" cy="1217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6"/>
              </a:lnSpc>
            </a:pPr>
            <a:r>
              <a:rPr lang="en-US" sz="2319">
                <a:solidFill>
                  <a:srgbClr val="000000"/>
                </a:solidFill>
                <a:latin typeface="Quicksand"/>
              </a:rPr>
              <a:t>Składa się z ponad 8000 wierszy zawierających typy osobowości autorów </a:t>
            </a:r>
          </a:p>
          <a:p>
            <a:pPr>
              <a:lnSpc>
                <a:spcPts val="3246"/>
              </a:lnSpc>
              <a:spcBef>
                <a:spcPct val="0"/>
              </a:spcBef>
            </a:pPr>
            <a:r>
              <a:rPr lang="en-US" sz="2319">
                <a:solidFill>
                  <a:srgbClr val="000000"/>
                </a:solidFill>
                <a:latin typeface="Quicksand"/>
              </a:rPr>
              <a:t>i udostępniane przez nich treści.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3" name="AutoShape 3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4" name="Freeform 4"/>
          <p:cNvSpPr/>
          <p:nvPr/>
        </p:nvSpPr>
        <p:spPr>
          <a:xfrm>
            <a:off x="1361021" y="2159746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0" y="0"/>
                </a:moveTo>
                <a:lnTo>
                  <a:pt x="1381125" y="0"/>
                </a:lnTo>
                <a:lnTo>
                  <a:pt x="1381125" y="1381125"/>
                </a:lnTo>
                <a:lnTo>
                  <a:pt x="0" y="13811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5" name="Freeform 5"/>
          <p:cNvSpPr/>
          <p:nvPr/>
        </p:nvSpPr>
        <p:spPr>
          <a:xfrm>
            <a:off x="1361021" y="3777747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0" y="0"/>
                </a:moveTo>
                <a:lnTo>
                  <a:pt x="1381125" y="0"/>
                </a:lnTo>
                <a:lnTo>
                  <a:pt x="1381125" y="1381125"/>
                </a:lnTo>
                <a:lnTo>
                  <a:pt x="0" y="13811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6" name="Freeform 6"/>
          <p:cNvSpPr/>
          <p:nvPr/>
        </p:nvSpPr>
        <p:spPr>
          <a:xfrm>
            <a:off x="1361021" y="5396997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0" y="0"/>
                </a:moveTo>
                <a:lnTo>
                  <a:pt x="1381125" y="0"/>
                </a:lnTo>
                <a:lnTo>
                  <a:pt x="1381125" y="1381125"/>
                </a:lnTo>
                <a:lnTo>
                  <a:pt x="0" y="13811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7" name="Freeform 7"/>
          <p:cNvSpPr/>
          <p:nvPr/>
        </p:nvSpPr>
        <p:spPr>
          <a:xfrm>
            <a:off x="1361021" y="7016247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0" y="0"/>
                </a:moveTo>
                <a:lnTo>
                  <a:pt x="1381125" y="0"/>
                </a:lnTo>
                <a:lnTo>
                  <a:pt x="1381125" y="1381125"/>
                </a:lnTo>
                <a:lnTo>
                  <a:pt x="0" y="13811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8" name="Freeform 8"/>
          <p:cNvSpPr/>
          <p:nvPr/>
        </p:nvSpPr>
        <p:spPr>
          <a:xfrm>
            <a:off x="9385935" y="2555997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0" y="0"/>
                </a:moveTo>
                <a:lnTo>
                  <a:pt x="1381125" y="0"/>
                </a:lnTo>
                <a:lnTo>
                  <a:pt x="1381125" y="1381125"/>
                </a:lnTo>
                <a:lnTo>
                  <a:pt x="0" y="13811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9" name="Freeform 9"/>
          <p:cNvSpPr/>
          <p:nvPr/>
        </p:nvSpPr>
        <p:spPr>
          <a:xfrm>
            <a:off x="9385935" y="6677485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0" y="0"/>
                </a:moveTo>
                <a:lnTo>
                  <a:pt x="1381125" y="0"/>
                </a:lnTo>
                <a:lnTo>
                  <a:pt x="1381125" y="1381125"/>
                </a:lnTo>
                <a:lnTo>
                  <a:pt x="0" y="138112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0" name="Freeform 10"/>
          <p:cNvSpPr/>
          <p:nvPr/>
        </p:nvSpPr>
        <p:spPr>
          <a:xfrm rot="1849147">
            <a:off x="11123390" y="4641071"/>
            <a:ext cx="1582227" cy="446979"/>
          </a:xfrm>
          <a:custGeom>
            <a:avLst/>
            <a:gdLst/>
            <a:ahLst/>
            <a:cxnLst/>
            <a:rect l="l" t="t" r="r" b="b"/>
            <a:pathLst>
              <a:path w="1582227" h="446979">
                <a:moveTo>
                  <a:pt x="0" y="0"/>
                </a:moveTo>
                <a:lnTo>
                  <a:pt x="1582227" y="0"/>
                </a:lnTo>
                <a:lnTo>
                  <a:pt x="1582227" y="446979"/>
                </a:lnTo>
                <a:lnTo>
                  <a:pt x="0" y="4469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1" name="TextBox 11"/>
          <p:cNvSpPr txBox="1"/>
          <p:nvPr/>
        </p:nvSpPr>
        <p:spPr>
          <a:xfrm>
            <a:off x="1028700" y="599709"/>
            <a:ext cx="9480749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Przygotowanie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tekstu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897141" y="2272459"/>
            <a:ext cx="5743867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Złączenie w jedną próbkę wpisów należących do jednego użytkownika.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908750" y="4147270"/>
            <a:ext cx="574386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Zmniejszenie liter i tokenizacja.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08750" y="5509710"/>
            <a:ext cx="5743867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Rozdzielenie form skróconych względem apostrofu.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897141" y="7379785"/>
            <a:ext cx="574386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Usunięcie słów bez znaczenia.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919460" y="2135309"/>
            <a:ext cx="5957685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Oflagowanie linków, emotikon, wybranych znaków interpunkcyjnych, liczb. Usunięcie hashtagów. Opracowanie statystyk.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919460" y="7056898"/>
            <a:ext cx="6339840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Stratyfikowany podział w stosunku 80:20.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708403" y="4464510"/>
            <a:ext cx="4958863" cy="156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49"/>
              </a:lnSpc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Trening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drzewa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decyzyjnego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.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Uśredniony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wynik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10-krotnej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walidacji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krzyżowej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to 22.84%.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4216" y="2410979"/>
            <a:ext cx="8257239" cy="6426664"/>
            <a:chOff x="0" y="0"/>
            <a:chExt cx="2174746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74746" cy="1692619"/>
            </a:xfrm>
            <a:custGeom>
              <a:avLst/>
              <a:gdLst/>
              <a:ahLst/>
              <a:cxnLst/>
              <a:rect l="l" t="t" r="r" b="b"/>
              <a:pathLst>
                <a:path w="2174746" h="1692619">
                  <a:moveTo>
                    <a:pt x="47817" y="0"/>
                  </a:moveTo>
                  <a:lnTo>
                    <a:pt x="2126929" y="0"/>
                  </a:lnTo>
                  <a:cubicBezTo>
                    <a:pt x="2139611" y="0"/>
                    <a:pt x="2151773" y="5038"/>
                    <a:pt x="2160741" y="14005"/>
                  </a:cubicBezTo>
                  <a:cubicBezTo>
                    <a:pt x="2169708" y="22973"/>
                    <a:pt x="2174746" y="35135"/>
                    <a:pt x="2174746" y="47817"/>
                  </a:cubicBezTo>
                  <a:lnTo>
                    <a:pt x="2174746" y="1644802"/>
                  </a:lnTo>
                  <a:cubicBezTo>
                    <a:pt x="2174746" y="1671211"/>
                    <a:pt x="2153338" y="1692619"/>
                    <a:pt x="2126929" y="1692619"/>
                  </a:cubicBezTo>
                  <a:lnTo>
                    <a:pt x="47817" y="1692619"/>
                  </a:lnTo>
                  <a:cubicBezTo>
                    <a:pt x="21408" y="1692619"/>
                    <a:pt x="0" y="1671211"/>
                    <a:pt x="0" y="1644802"/>
                  </a:cubicBezTo>
                  <a:lnTo>
                    <a:pt x="0" y="47817"/>
                  </a:lnTo>
                  <a:cubicBezTo>
                    <a:pt x="0" y="21408"/>
                    <a:pt x="21408" y="0"/>
                    <a:pt x="47817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174746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grpSp>
        <p:nvGrpSpPr>
          <p:cNvPr id="6" name="Group 6"/>
          <p:cNvGrpSpPr/>
          <p:nvPr/>
        </p:nvGrpSpPr>
        <p:grpSpPr>
          <a:xfrm>
            <a:off x="9354318" y="2433837"/>
            <a:ext cx="8257239" cy="5286300"/>
            <a:chOff x="0" y="0"/>
            <a:chExt cx="2174746" cy="139227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4746" cy="1392276"/>
            </a:xfrm>
            <a:custGeom>
              <a:avLst/>
              <a:gdLst/>
              <a:ahLst/>
              <a:cxnLst/>
              <a:rect l="l" t="t" r="r" b="b"/>
              <a:pathLst>
                <a:path w="2174746" h="1392276">
                  <a:moveTo>
                    <a:pt x="47817" y="0"/>
                  </a:moveTo>
                  <a:lnTo>
                    <a:pt x="2126929" y="0"/>
                  </a:lnTo>
                  <a:cubicBezTo>
                    <a:pt x="2139611" y="0"/>
                    <a:pt x="2151773" y="5038"/>
                    <a:pt x="2160741" y="14005"/>
                  </a:cubicBezTo>
                  <a:cubicBezTo>
                    <a:pt x="2169708" y="22973"/>
                    <a:pt x="2174746" y="35135"/>
                    <a:pt x="2174746" y="47817"/>
                  </a:cubicBezTo>
                  <a:lnTo>
                    <a:pt x="2174746" y="1344459"/>
                  </a:lnTo>
                  <a:cubicBezTo>
                    <a:pt x="2174746" y="1370868"/>
                    <a:pt x="2153338" y="1392276"/>
                    <a:pt x="2126929" y="1392276"/>
                  </a:cubicBezTo>
                  <a:lnTo>
                    <a:pt x="47817" y="1392276"/>
                  </a:lnTo>
                  <a:cubicBezTo>
                    <a:pt x="21408" y="1392276"/>
                    <a:pt x="0" y="1370868"/>
                    <a:pt x="0" y="1344459"/>
                  </a:cubicBezTo>
                  <a:lnTo>
                    <a:pt x="0" y="47817"/>
                  </a:lnTo>
                  <a:cubicBezTo>
                    <a:pt x="0" y="21408"/>
                    <a:pt x="21408" y="0"/>
                    <a:pt x="47817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2174746" cy="1516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8700" y="2682497"/>
            <a:ext cx="3126511" cy="1921383"/>
          </a:xfrm>
          <a:custGeom>
            <a:avLst/>
            <a:gdLst/>
            <a:ahLst/>
            <a:cxnLst/>
            <a:rect l="l" t="t" r="r" b="b"/>
            <a:pathLst>
              <a:path w="3126511" h="1921383">
                <a:moveTo>
                  <a:pt x="0" y="0"/>
                </a:moveTo>
                <a:lnTo>
                  <a:pt x="3126511" y="0"/>
                </a:lnTo>
                <a:lnTo>
                  <a:pt x="3126511" y="1921383"/>
                </a:lnTo>
                <a:lnTo>
                  <a:pt x="0" y="1921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0" name="Freeform 10"/>
          <p:cNvSpPr/>
          <p:nvPr/>
        </p:nvSpPr>
        <p:spPr>
          <a:xfrm>
            <a:off x="9936964" y="2682688"/>
            <a:ext cx="1964044" cy="1921192"/>
          </a:xfrm>
          <a:custGeom>
            <a:avLst/>
            <a:gdLst/>
            <a:ahLst/>
            <a:cxnLst/>
            <a:rect l="l" t="t" r="r" b="b"/>
            <a:pathLst>
              <a:path w="1964044" h="1921192">
                <a:moveTo>
                  <a:pt x="0" y="0"/>
                </a:moveTo>
                <a:lnTo>
                  <a:pt x="1964045" y="0"/>
                </a:lnTo>
                <a:lnTo>
                  <a:pt x="1964045" y="1921192"/>
                </a:lnTo>
                <a:lnTo>
                  <a:pt x="0" y="19211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grpSp>
        <p:nvGrpSpPr>
          <p:cNvPr id="11" name="Group 11"/>
          <p:cNvGrpSpPr/>
          <p:nvPr/>
        </p:nvGrpSpPr>
        <p:grpSpPr>
          <a:xfrm>
            <a:off x="1017125" y="5143500"/>
            <a:ext cx="7711421" cy="1039381"/>
            <a:chOff x="0" y="0"/>
            <a:chExt cx="2030992" cy="2737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30992" cy="273746"/>
            </a:xfrm>
            <a:custGeom>
              <a:avLst/>
              <a:gdLst/>
              <a:ahLst/>
              <a:cxnLst/>
              <a:rect l="l" t="t" r="r" b="b"/>
              <a:pathLst>
                <a:path w="2030992" h="273746">
                  <a:moveTo>
                    <a:pt x="0" y="0"/>
                  </a:moveTo>
                  <a:lnTo>
                    <a:pt x="2030992" y="0"/>
                  </a:lnTo>
                  <a:lnTo>
                    <a:pt x="2030992" y="273746"/>
                  </a:lnTo>
                  <a:lnTo>
                    <a:pt x="0" y="273746"/>
                  </a:lnTo>
                  <a:close/>
                </a:path>
              </a:pathLst>
            </a:custGeom>
            <a:solidFill>
              <a:srgbClr val="A9BECB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23825"/>
              <a:ext cx="2030992" cy="397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5143500"/>
            <a:ext cx="924104" cy="1039381"/>
          </a:xfrm>
          <a:custGeom>
            <a:avLst/>
            <a:gdLst/>
            <a:ahLst/>
            <a:cxnLst/>
            <a:rect l="l" t="t" r="r" b="b"/>
            <a:pathLst>
              <a:path w="924104" h="1039381">
                <a:moveTo>
                  <a:pt x="0" y="0"/>
                </a:moveTo>
                <a:lnTo>
                  <a:pt x="924104" y="0"/>
                </a:lnTo>
                <a:lnTo>
                  <a:pt x="924104" y="1039381"/>
                </a:lnTo>
                <a:lnTo>
                  <a:pt x="0" y="10393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5" name="TextBox 15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Dobór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modeli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17125" y="6458556"/>
            <a:ext cx="7984330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Wielomianowa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regresja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logistyczna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Liniowe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klasyfikatory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SVM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Wielomianowy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naiwny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klasyfikator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bayesowski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Ekstremalne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wzmocnienie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gradientowe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(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XGBoost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440302" y="3116774"/>
            <a:ext cx="4056553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Klasyczne modele uczenia maszynowego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186759" y="3364424"/>
            <a:ext cx="469800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Sztuczne sieci neuronowe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00123" y="5101215"/>
            <a:ext cx="5450950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 dirty="0" err="1">
                <a:solidFill>
                  <a:srgbClr val="0F4662"/>
                </a:solidFill>
                <a:latin typeface="Quicksand Bold"/>
              </a:rPr>
              <a:t>Reprezentacja</a:t>
            </a:r>
            <a:r>
              <a:rPr lang="en-US" sz="2499" dirty="0">
                <a:solidFill>
                  <a:srgbClr val="0F4662"/>
                </a:solidFill>
                <a:latin typeface="Quicksand Bold"/>
              </a:rPr>
              <a:t> TF-IDF </a:t>
            </a:r>
          </a:p>
          <a:p>
            <a:pPr>
              <a:lnSpc>
                <a:spcPts val="4249"/>
              </a:lnSpc>
            </a:pPr>
            <a:r>
              <a:rPr lang="en-US" sz="2499" dirty="0" err="1">
                <a:solidFill>
                  <a:srgbClr val="0F4662"/>
                </a:solidFill>
                <a:latin typeface="Quicksand Bold"/>
              </a:rPr>
              <a:t>Trzy</a:t>
            </a:r>
            <a:r>
              <a:rPr lang="en-US" sz="24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 Bold"/>
              </a:rPr>
              <a:t>warianty</a:t>
            </a:r>
            <a:r>
              <a:rPr lang="en-US" sz="2499" dirty="0">
                <a:solidFill>
                  <a:srgbClr val="0F4662"/>
                </a:solidFill>
                <a:latin typeface="Quicksand Bold"/>
              </a:rPr>
              <a:t> n-</a:t>
            </a:r>
            <a:r>
              <a:rPr lang="en-US" sz="2499" dirty="0" err="1">
                <a:solidFill>
                  <a:srgbClr val="0F4662"/>
                </a:solidFill>
                <a:latin typeface="Quicksand Bold"/>
              </a:rPr>
              <a:t>gramów</a:t>
            </a:r>
            <a:endParaRPr lang="en-US" sz="2499" dirty="0">
              <a:solidFill>
                <a:srgbClr val="0F4662"/>
              </a:solidFill>
              <a:latin typeface="Quicksand Bold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9627227" y="5159375"/>
            <a:ext cx="7711421" cy="1039381"/>
            <a:chOff x="0" y="0"/>
            <a:chExt cx="2030992" cy="27374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30992" cy="273746"/>
            </a:xfrm>
            <a:custGeom>
              <a:avLst/>
              <a:gdLst/>
              <a:ahLst/>
              <a:cxnLst/>
              <a:rect l="l" t="t" r="r" b="b"/>
              <a:pathLst>
                <a:path w="2030992" h="273746">
                  <a:moveTo>
                    <a:pt x="0" y="0"/>
                  </a:moveTo>
                  <a:lnTo>
                    <a:pt x="2030992" y="0"/>
                  </a:lnTo>
                  <a:lnTo>
                    <a:pt x="2030992" y="273746"/>
                  </a:lnTo>
                  <a:lnTo>
                    <a:pt x="0" y="273746"/>
                  </a:lnTo>
                  <a:close/>
                </a:path>
              </a:pathLst>
            </a:custGeom>
            <a:solidFill>
              <a:srgbClr val="A9BECB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23825"/>
              <a:ext cx="2030992" cy="397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9638802" y="5159375"/>
            <a:ext cx="924104" cy="1039381"/>
          </a:xfrm>
          <a:custGeom>
            <a:avLst/>
            <a:gdLst/>
            <a:ahLst/>
            <a:cxnLst/>
            <a:rect l="l" t="t" r="r" b="b"/>
            <a:pathLst>
              <a:path w="924104" h="1039381">
                <a:moveTo>
                  <a:pt x="0" y="0"/>
                </a:moveTo>
                <a:lnTo>
                  <a:pt x="924104" y="0"/>
                </a:lnTo>
                <a:lnTo>
                  <a:pt x="924104" y="1039381"/>
                </a:lnTo>
                <a:lnTo>
                  <a:pt x="0" y="10393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24" name="TextBox 24"/>
          <p:cNvSpPr txBox="1"/>
          <p:nvPr/>
        </p:nvSpPr>
        <p:spPr>
          <a:xfrm>
            <a:off x="10810225" y="5117090"/>
            <a:ext cx="5185816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 Bold"/>
              </a:rPr>
              <a:t>Mapowanie z użyciem słownika </a:t>
            </a:r>
          </a:p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 Bold"/>
              </a:rPr>
              <a:t>Osadzanie słów w przestrzeni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638802" y="6458556"/>
            <a:ext cx="7984330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Rekurencyjna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sieć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neuronowa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z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komórką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GRU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Sieć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neuronowa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z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mechanizmem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Attention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9354318" y="7796540"/>
            <a:ext cx="8257239" cy="1041104"/>
            <a:chOff x="0" y="0"/>
            <a:chExt cx="2174746" cy="2742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174746" cy="274200"/>
            </a:xfrm>
            <a:custGeom>
              <a:avLst/>
              <a:gdLst/>
              <a:ahLst/>
              <a:cxnLst/>
              <a:rect l="l" t="t" r="r" b="b"/>
              <a:pathLst>
                <a:path w="2174746" h="274200">
                  <a:moveTo>
                    <a:pt x="47817" y="0"/>
                  </a:moveTo>
                  <a:lnTo>
                    <a:pt x="2126929" y="0"/>
                  </a:lnTo>
                  <a:cubicBezTo>
                    <a:pt x="2139611" y="0"/>
                    <a:pt x="2151773" y="5038"/>
                    <a:pt x="2160741" y="14005"/>
                  </a:cubicBezTo>
                  <a:cubicBezTo>
                    <a:pt x="2169708" y="22973"/>
                    <a:pt x="2174746" y="35135"/>
                    <a:pt x="2174746" y="47817"/>
                  </a:cubicBezTo>
                  <a:lnTo>
                    <a:pt x="2174746" y="226383"/>
                  </a:lnTo>
                  <a:cubicBezTo>
                    <a:pt x="2174746" y="252792"/>
                    <a:pt x="2153338" y="274200"/>
                    <a:pt x="2126929" y="274200"/>
                  </a:cubicBezTo>
                  <a:lnTo>
                    <a:pt x="47817" y="274200"/>
                  </a:lnTo>
                  <a:cubicBezTo>
                    <a:pt x="35135" y="274200"/>
                    <a:pt x="22973" y="269162"/>
                    <a:pt x="14005" y="260195"/>
                  </a:cubicBezTo>
                  <a:cubicBezTo>
                    <a:pt x="5038" y="251227"/>
                    <a:pt x="0" y="239065"/>
                    <a:pt x="0" y="226383"/>
                  </a:cubicBezTo>
                  <a:lnTo>
                    <a:pt x="0" y="47817"/>
                  </a:lnTo>
                  <a:cubicBezTo>
                    <a:pt x="0" y="21408"/>
                    <a:pt x="21408" y="0"/>
                    <a:pt x="47817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123825"/>
              <a:ext cx="2174746" cy="39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9638802" y="7739241"/>
            <a:ext cx="7245964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Sieć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neuronowa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z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użyciem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modelu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językowego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BERT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/>
      <p:bldP spid="17" grpId="0"/>
      <p:bldP spid="18" grpId="0"/>
      <p:bldP spid="19" grpId="0"/>
      <p:bldP spid="23" grpId="0" animBg="1"/>
      <p:bldP spid="24" grpId="0"/>
      <p:bldP spid="25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1ABDE3CD-3C41-EE6F-094E-D818CD9F2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171700"/>
            <a:ext cx="9829800" cy="55446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599709"/>
            <a:ext cx="115375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Ewaluacja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wyników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618249"/>
            <a:ext cx="764394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Klasyczne modele uczenia maszynowego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28800" y="7581900"/>
            <a:ext cx="14735295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2400" dirty="0" err="1">
                <a:solidFill>
                  <a:srgbClr val="000000"/>
                </a:solidFill>
                <a:latin typeface="Quicksand"/>
              </a:rPr>
              <a:t>Powyżej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przedstawiono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porównanie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dokładności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klasyfikacji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klasycznych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modeli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uczenia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maszynowego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</a:p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00000"/>
                </a:solidFill>
                <a:latin typeface="Quicksand"/>
              </a:rPr>
              <a:t>odpowiednio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dla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zbioru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testowego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treningowego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w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zależności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od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strategii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tworzenia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worka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słów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12977" y="8958853"/>
            <a:ext cx="14462046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</a:rPr>
              <a:t>Przyjmując strategię unigramów, </a:t>
            </a:r>
            <a:r>
              <a:rPr lang="en-US" sz="2400">
                <a:solidFill>
                  <a:srgbClr val="000000"/>
                </a:solidFill>
                <a:latin typeface="Quicksand Bold"/>
              </a:rPr>
              <a:t>model ekstremalnego wzmocnienia gradientowego</a:t>
            </a:r>
            <a:r>
              <a:rPr lang="en-US" sz="2400">
                <a:solidFill>
                  <a:srgbClr val="000000"/>
                </a:solidFill>
                <a:latin typeface="Quicksand"/>
              </a:rPr>
              <a:t> okazał się być </a:t>
            </a:r>
          </a:p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</a:rPr>
              <a:t>najbardziej skuteczny również pod względem </a:t>
            </a:r>
            <a:r>
              <a:rPr lang="en-US" sz="2400">
                <a:solidFill>
                  <a:srgbClr val="000000"/>
                </a:solidFill>
                <a:latin typeface="Quicksand Bold"/>
              </a:rPr>
              <a:t>wskaźnika F1 z wynikiem 56.49% </a:t>
            </a:r>
            <a:r>
              <a:rPr lang="en-US" sz="2400">
                <a:solidFill>
                  <a:srgbClr val="000000"/>
                </a:solidFill>
                <a:latin typeface="Quicksand"/>
              </a:rPr>
              <a:t>na zbiorze testowym.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32181" y="9096011"/>
            <a:ext cx="993038" cy="862967"/>
            <a:chOff x="0" y="0"/>
            <a:chExt cx="309449" cy="26891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09449" cy="268917"/>
            </a:xfrm>
            <a:custGeom>
              <a:avLst/>
              <a:gdLst/>
              <a:ahLst/>
              <a:cxnLst/>
              <a:rect l="l" t="t" r="r" b="b"/>
              <a:pathLst>
                <a:path w="309449" h="268917">
                  <a:moveTo>
                    <a:pt x="106249" y="0"/>
                  </a:moveTo>
                  <a:lnTo>
                    <a:pt x="0" y="0"/>
                  </a:lnTo>
                  <a:lnTo>
                    <a:pt x="0" y="268917"/>
                  </a:lnTo>
                  <a:lnTo>
                    <a:pt x="106249" y="268917"/>
                  </a:lnTo>
                  <a:lnTo>
                    <a:pt x="309449" y="134458"/>
                  </a:lnTo>
                  <a:lnTo>
                    <a:pt x="106249" y="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23825"/>
              <a:ext cx="195149" cy="3927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424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1413" y="8012392"/>
            <a:ext cx="993038" cy="862967"/>
            <a:chOff x="0" y="0"/>
            <a:chExt cx="309449" cy="2689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9449" cy="268917"/>
            </a:xfrm>
            <a:custGeom>
              <a:avLst/>
              <a:gdLst/>
              <a:ahLst/>
              <a:cxnLst/>
              <a:rect l="l" t="t" r="r" b="b"/>
              <a:pathLst>
                <a:path w="309449" h="268917">
                  <a:moveTo>
                    <a:pt x="106249" y="0"/>
                  </a:moveTo>
                  <a:lnTo>
                    <a:pt x="0" y="0"/>
                  </a:lnTo>
                  <a:lnTo>
                    <a:pt x="0" y="268917"/>
                  </a:lnTo>
                  <a:lnTo>
                    <a:pt x="106249" y="268917"/>
                  </a:lnTo>
                  <a:lnTo>
                    <a:pt x="309449" y="134458"/>
                  </a:lnTo>
                  <a:lnTo>
                    <a:pt x="106249" y="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95149" cy="3927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4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01413" y="9054425"/>
            <a:ext cx="993038" cy="862967"/>
            <a:chOff x="0" y="0"/>
            <a:chExt cx="309449" cy="2689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9449" cy="268917"/>
            </a:xfrm>
            <a:custGeom>
              <a:avLst/>
              <a:gdLst/>
              <a:ahLst/>
              <a:cxnLst/>
              <a:rect l="l" t="t" r="r" b="b"/>
              <a:pathLst>
                <a:path w="309449" h="268917">
                  <a:moveTo>
                    <a:pt x="106249" y="0"/>
                  </a:moveTo>
                  <a:lnTo>
                    <a:pt x="0" y="0"/>
                  </a:lnTo>
                  <a:lnTo>
                    <a:pt x="0" y="268917"/>
                  </a:lnTo>
                  <a:lnTo>
                    <a:pt x="106249" y="268917"/>
                  </a:lnTo>
                  <a:lnTo>
                    <a:pt x="309449" y="134458"/>
                  </a:lnTo>
                  <a:lnTo>
                    <a:pt x="106249" y="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195149" cy="3927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424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889907" y="2355151"/>
            <a:ext cx="12508186" cy="2788349"/>
          </a:xfrm>
          <a:custGeom>
            <a:avLst/>
            <a:gdLst/>
            <a:ahLst/>
            <a:cxnLst/>
            <a:rect l="l" t="t" r="r" b="b"/>
            <a:pathLst>
              <a:path w="12508186" h="2788349">
                <a:moveTo>
                  <a:pt x="0" y="0"/>
                </a:moveTo>
                <a:lnTo>
                  <a:pt x="12508186" y="0"/>
                </a:lnTo>
                <a:lnTo>
                  <a:pt x="12508186" y="2788349"/>
                </a:lnTo>
                <a:lnTo>
                  <a:pt x="0" y="27883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9" name="TextBox 9"/>
          <p:cNvSpPr txBox="1"/>
          <p:nvPr/>
        </p:nvSpPr>
        <p:spPr>
          <a:xfrm>
            <a:off x="1028700" y="599709"/>
            <a:ext cx="115375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Ewaluacja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wyników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1618249"/>
            <a:ext cx="764394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Sztuczne sieci neuronowe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58315" y="6859867"/>
            <a:ext cx="15804601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</a:rPr>
              <a:t>Model </a:t>
            </a:r>
            <a:r>
              <a:rPr lang="en-US" sz="2400">
                <a:solidFill>
                  <a:srgbClr val="000000"/>
                </a:solidFill>
                <a:latin typeface="Quicksand Bold"/>
              </a:rPr>
              <a:t>rekurencyjnej sieci neuronowej z warstwą GRU</a:t>
            </a:r>
            <a:r>
              <a:rPr lang="en-US" sz="2400">
                <a:solidFill>
                  <a:srgbClr val="000000"/>
                </a:solidFill>
                <a:latin typeface="Quicksand"/>
              </a:rPr>
              <a:t> okazał się być najbardziej skuteczny również pod względem wskaźnika </a:t>
            </a:r>
            <a:r>
              <a:rPr lang="en-US" sz="2400">
                <a:solidFill>
                  <a:srgbClr val="000000"/>
                </a:solidFill>
                <a:latin typeface="Quicksand Bold"/>
              </a:rPr>
              <a:t>F1 z wynikiem 32.67%</a:t>
            </a:r>
            <a:r>
              <a:rPr lang="en-US" sz="2400">
                <a:solidFill>
                  <a:srgbClr val="000000"/>
                </a:solidFill>
                <a:latin typeface="Quicksand"/>
              </a:rPr>
              <a:t> na zbiorze testowym.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94451" y="5019675"/>
            <a:ext cx="15099098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</a:rPr>
              <a:t>Powyżej przedstawiono porównanie dokładności klasyfikacji sztucznych sieci neuronowych </a:t>
            </a:r>
          </a:p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</a:rPr>
              <a:t>odpowiednio dla zbioru testowego i treningowego.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01413" y="6997025"/>
            <a:ext cx="993038" cy="862967"/>
            <a:chOff x="0" y="0"/>
            <a:chExt cx="309449" cy="26891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09449" cy="268917"/>
            </a:xfrm>
            <a:custGeom>
              <a:avLst/>
              <a:gdLst/>
              <a:ahLst/>
              <a:cxnLst/>
              <a:rect l="l" t="t" r="r" b="b"/>
              <a:pathLst>
                <a:path w="309449" h="268917">
                  <a:moveTo>
                    <a:pt x="106249" y="0"/>
                  </a:moveTo>
                  <a:lnTo>
                    <a:pt x="0" y="0"/>
                  </a:lnTo>
                  <a:lnTo>
                    <a:pt x="0" y="268917"/>
                  </a:lnTo>
                  <a:lnTo>
                    <a:pt x="106249" y="268917"/>
                  </a:lnTo>
                  <a:lnTo>
                    <a:pt x="309449" y="134458"/>
                  </a:lnTo>
                  <a:lnTo>
                    <a:pt x="106249" y="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23825"/>
              <a:ext cx="195149" cy="3927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424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58315" y="8917267"/>
            <a:ext cx="15804601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</a:rPr>
              <a:t>Mimo długiego czasu strojenia</a:t>
            </a:r>
            <a:r>
              <a:rPr lang="en-US" sz="2400">
                <a:solidFill>
                  <a:srgbClr val="000000"/>
                </a:solidFill>
                <a:latin typeface="Quicksand Bold"/>
              </a:rPr>
              <a:t> sieć z zastosowaniem modelu BERT nie osiągnęła wyników porównywalnych do innych </a:t>
            </a:r>
            <a:r>
              <a:rPr lang="en-US" sz="2400">
                <a:solidFill>
                  <a:srgbClr val="000000"/>
                </a:solidFill>
                <a:latin typeface="Quicksand"/>
              </a:rPr>
              <a:t>przedstawionych w pracy modeli, dlatego nie pojawiła się w zestawieniu.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58315" y="7888567"/>
            <a:ext cx="15804601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</a:rPr>
              <a:t>Parametry sieci RNN z warstwą GRU zostały </a:t>
            </a:r>
            <a:r>
              <a:rPr lang="en-US" sz="2400">
                <a:solidFill>
                  <a:srgbClr val="000000"/>
                </a:solidFill>
                <a:latin typeface="Quicksand Bold"/>
              </a:rPr>
              <a:t>dostrojone za pomocą biblioteki KerasTuner</a:t>
            </a:r>
            <a:r>
              <a:rPr lang="en-US" sz="2400">
                <a:solidFill>
                  <a:srgbClr val="000000"/>
                </a:solidFill>
                <a:latin typeface="Quicksand"/>
              </a:rPr>
              <a:t>, jednak nie poprawiło to jej skuteczności.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1896</Words>
  <Application>Microsoft Office PowerPoint</Application>
  <PresentationFormat>Niestandardowy</PresentationFormat>
  <Paragraphs>220</Paragraphs>
  <Slides>19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6" baseType="lpstr">
      <vt:lpstr>Arial</vt:lpstr>
      <vt:lpstr>Calibri</vt:lpstr>
      <vt:lpstr>Arimo</vt:lpstr>
      <vt:lpstr>Quicksand</vt:lpstr>
      <vt:lpstr>Cormorant Garamond Bold Italics</vt:lpstr>
      <vt:lpstr>Quicksand Bold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Klasyfikacja typu osobowości na podstawie postów internetowych</dc:title>
  <cp:lastModifiedBy>Marta Glanowska</cp:lastModifiedBy>
  <cp:revision>15</cp:revision>
  <dcterms:created xsi:type="dcterms:W3CDTF">2006-08-16T00:00:00Z</dcterms:created>
  <dcterms:modified xsi:type="dcterms:W3CDTF">2024-05-09T19:43:04Z</dcterms:modified>
  <dc:identifier>DAGBXHmdrVo</dc:identifier>
</cp:coreProperties>
</file>