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1.xml.rels" ContentType="application/vnd.openxmlformats-package.relationships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8F6AAF6-8AC3-4BDA-BAA5-A7996B33349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4EE90A-BA7C-40E0-A9A2-C27199C6C01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A41F2-5143-4019-A7B7-6CF9125AC5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FB0D40-B327-45D0-B7FB-567D7730CF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AE069B-093D-4CFD-836C-4C30050636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D48453-E9C4-4E2E-A64A-73AE794765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5ACAFE-F996-498C-B254-0BE711FA8DC9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EE808A-EDFC-4B13-9C24-BABB5676994D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EE693CC-66A9-4467-BAD0-1035ADD0EA32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BFAB44-ADB5-4967-ADF8-B406778D97CD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3AC05D4-3505-4D17-A1E1-793101C8AC5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1FDE021-9E5D-41C9-A18A-F9255A28A5D9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16F169-AF6C-41D8-9553-50B9CECED06F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262721-0506-4112-AC4F-E2AC1FCE3BAF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FE40131-B86B-4F23-A3B9-B22E4B2390A1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67A0B4-CF5E-4211-B8B2-69EBBB9AA414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D9261C-5BD0-4B7A-914F-1F764A960B6A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discord.gg/WpUc2ZYHmE" TargetMode="External"/><Relationship Id="rId3" Type="http://schemas.openxmlformats.org/officeDocument/2006/relationships/hyperlink" Target="https://www.linkedin.com/groups/13117017/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lt2">
              <a:tint val="95000"/>
            </a:schemeClr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Meiryo"/>
            </a:endParaRPr>
          </a:p>
        </p:txBody>
      </p:sp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0120" y="1346040"/>
            <a:ext cx="5623920" cy="3284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6000" strike="noStrike" u="none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Calibri"/>
              </a:rPr>
              <a:t>Single-threaded Event Loop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4" name="Freeform: Shape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84840" y="0"/>
            <a:ext cx="2529360" cy="6857640"/>
          </a:xfrm>
          <a:custGeom>
            <a:avLst/>
            <a:gdLst>
              <a:gd name="textAreaLeft" fmla="*/ 0 w 2529360"/>
              <a:gd name="textAreaRight" fmla="*/ 2529720 w 25293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Meiryo"/>
            </a:endParaRPr>
          </a:p>
        </p:txBody>
      </p:sp>
      <p:sp>
        <p:nvSpPr>
          <p:cNvPr id="75" name="Freeform: Shape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25720" y="0"/>
            <a:ext cx="2485800" cy="6857640"/>
          </a:xfrm>
          <a:custGeom>
            <a:avLst/>
            <a:gdLst>
              <a:gd name="textAreaLeft" fmla="*/ 0 w 2485800"/>
              <a:gd name="textAreaRight" fmla="*/ 2486160 w 24858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Meiryo"/>
            </a:endParaRPr>
          </a:p>
        </p:txBody>
      </p:sp>
      <p:sp>
        <p:nvSpPr>
          <p:cNvPr id="76" name="Picture 3"/>
          <p:cNvSpPr/>
          <p:nvPr/>
        </p:nvSpPr>
        <p:spPr>
          <a:xfrm>
            <a:off x="-1440" y="0"/>
            <a:ext cx="5205600" cy="6857640"/>
          </a:xfrm>
          <a:custGeom>
            <a:avLst/>
            <a:gdLst>
              <a:gd name="textAreaLeft" fmla="*/ 0 w 5205600"/>
              <a:gd name="textAreaRight" fmla="*/ 5205960 w 520560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Freeform: Shape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9080" y="0"/>
            <a:ext cx="2845080" cy="6857640"/>
          </a:xfrm>
          <a:custGeom>
            <a:avLst/>
            <a:gdLst>
              <a:gd name="textAreaLeft" fmla="*/ 0 w 2845080"/>
              <a:gd name="textAreaRight" fmla="*/ 2845440 w 284508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78" name="Picture 4" descr="A green dot i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138" name="Content Placeholder 6" descr=""/>
          <p:cNvPicPr/>
          <p:nvPr/>
        </p:nvPicPr>
        <p:blipFill>
          <a:blip r:embed="rId1"/>
          <a:srcRect l="0" t="0" r="6240" b="0"/>
          <a:stretch/>
        </p:blipFill>
        <p:spPr>
          <a:xfrm>
            <a:off x="2522520" y="0"/>
            <a:ext cx="96692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39008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trike="noStrike" u="none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Calibri"/>
              </a:rPr>
              <a:t>Buffer Example</a:t>
            </a:r>
            <a:endParaRPr b="0" lang="en-US" sz="4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141" name="Picture 5" descr="A green dot i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/>
        </p:blipFill>
        <p:spPr>
          <a:xfrm>
            <a:off x="1619640" y="2410200"/>
            <a:ext cx="8895960" cy="261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4" name="Rectangle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45" name="Picture 6" descr=""/>
          <p:cNvPicPr/>
          <p:nvPr/>
        </p:nvPicPr>
        <p:blipFill>
          <a:blip r:embed="rId1">
            <a:alphaModFix amt="60000"/>
          </a:blip>
          <a:srcRect l="2400" t="0" r="2490" b="0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98080" y="729000"/>
            <a:ext cx="9792000" cy="205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7200" strike="noStrike" u="none">
                <a:solidFill>
                  <a:schemeClr val="dk2">
                    <a:lumMod val="25000"/>
                    <a:lumOff val="75000"/>
                  </a:schemeClr>
                </a:solidFill>
                <a:uFillTx/>
                <a:latin typeface="Calibri"/>
              </a:rPr>
              <a:t>Thank</a:t>
            </a: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 </a:t>
            </a:r>
            <a:r>
              <a:rPr b="1" lang="en-US" sz="7200" strike="noStrike" u="none">
                <a:solidFill>
                  <a:schemeClr val="dk2">
                    <a:lumMod val="25000"/>
                    <a:lumOff val="75000"/>
                  </a:schemeClr>
                </a:solidFill>
                <a:uFillTx/>
                <a:latin typeface="Calibri"/>
              </a:rPr>
              <a:t>you</a:t>
            </a:r>
            <a:endParaRPr b="0" lang="en-US" sz="7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7" name="Content Placeholder 8"/>
          <p:cNvSpPr/>
          <p:nvPr/>
        </p:nvSpPr>
        <p:spPr>
          <a:xfrm>
            <a:off x="1198080" y="2957760"/>
            <a:ext cx="9792000" cy="31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ptos"/>
              </a:rPr>
              <a:t>Author: Kostiantyn Synytsia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ptos"/>
              </a:rPr>
              <a:t>My LinkedIn: Link to your LI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ptos"/>
              </a:rPr>
              <a:t>Date: November 2024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Join Codeus community in Discord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trike="noStrike" u="sng">
                <a:solidFill>
                  <a:srgbClr val="467886"/>
                </a:solidFill>
                <a:uFillTx/>
                <a:latin typeface="Aptos"/>
                <a:hlinkClick r:id="rId3"/>
              </a:rPr>
              <a:t>Join Codeus community in LinkedIn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Content Placeholder 8"/>
          <p:cNvSpPr/>
          <p:nvPr/>
        </p:nvSpPr>
        <p:spPr>
          <a:xfrm>
            <a:off x="990720" y="2586600"/>
            <a:ext cx="3821760" cy="374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9" name="Content Placeholder 8"/>
          <p:cNvSpPr/>
          <p:nvPr/>
        </p:nvSpPr>
        <p:spPr>
          <a:xfrm>
            <a:off x="6185160" y="2593080"/>
            <a:ext cx="3821760" cy="374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7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80" name="Content Placeholder 1" descr="A blue and white sky&#10;&#10;Description automatically generated"/>
          <p:cNvPicPr/>
          <p:nvPr/>
        </p:nvPicPr>
        <p:blipFill>
          <a:blip r:embed="rId1"/>
          <a:srcRect l="0" t="0" r="6240" b="0"/>
          <a:stretch/>
        </p:blipFill>
        <p:spPr>
          <a:xfrm>
            <a:off x="0" y="0"/>
            <a:ext cx="96692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123520" y="0"/>
            <a:ext cx="706644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3156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trike="noStrike" u="none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Calibri"/>
              </a:rPr>
              <a:t>Blocking IO</a:t>
            </a:r>
            <a:endParaRPr b="0" lang="en-US" sz="4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531560" y="2434320"/>
            <a:ext cx="3821760" cy="374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Thread-based concurrency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Thread is blocked waiting for data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84" name="Picture 1" descr="A green dot i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https://jenkov.com/tutorials/java-nio/nio-vs-io.html" descr=""/>
          <p:cNvPicPr/>
          <p:nvPr/>
        </p:nvPicPr>
        <p:blipFill>
          <a:blip r:embed="rId3"/>
          <a:stretch/>
        </p:blipFill>
        <p:spPr>
          <a:xfrm>
            <a:off x="362520" y="810000"/>
            <a:ext cx="6038280" cy="3321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362520" y="4114800"/>
            <a:ext cx="603828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https://jenkov.com/tutorials/java-nio/nio-vs-io.html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88" name="Content Placeholder 3" descr="A blue and white sky&#10;&#10;Description automatically generated"/>
          <p:cNvPicPr/>
          <p:nvPr/>
        </p:nvPicPr>
        <p:blipFill>
          <a:blip r:embed="rId1"/>
          <a:srcRect l="0" t="0" r="6240" b="0"/>
          <a:stretch/>
        </p:blipFill>
        <p:spPr>
          <a:xfrm>
            <a:off x="0" y="0"/>
            <a:ext cx="96692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123520" y="0"/>
            <a:ext cx="706644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53156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trike="noStrike" u="none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Calibri"/>
              </a:rPr>
              <a:t>Non-Blocking IO</a:t>
            </a:r>
            <a:endParaRPr b="0" lang="en-US" sz="4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531560" y="2434320"/>
            <a:ext cx="3821760" cy="374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Event-base concurrency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Readiness API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Single thread possible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92" name="Picture 8" descr="A green dot i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"/>
          <p:cNvSpPr txBox="1"/>
          <p:nvPr/>
        </p:nvSpPr>
        <p:spPr>
          <a:xfrm>
            <a:off x="362520" y="4114800"/>
            <a:ext cx="603828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https://jenkov.com/tutorials/java-nio/nio-vs-io.html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3"/>
          <a:stretch/>
        </p:blipFill>
        <p:spPr>
          <a:xfrm>
            <a:off x="457200" y="685800"/>
            <a:ext cx="3933360" cy="338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5486400" y="3886200"/>
            <a:ext cx="640080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while running: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can_read, can_write = wait_for_readiness() # blocks!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for fd in can_read: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data = read_nb(fd)      # non-blocking, only consume from the buffer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handle_data(fd, data)   # application logic without IO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for fd in can_write: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data = pending_data(fd) # produced by the application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n = write_nb(fd, data)  # non-blocking, only append to the buffer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        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Courier New"/>
                <a:ea typeface="Courier New"/>
              </a:rPr>
              <a:t>data_written(fd, n)     # n &lt;= len(data), limited by the available space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>
            <a:alphaModFix amt="50000"/>
          </a:blip>
          <a:srcRect l="0" t="28509" r="0" b="15224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30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7200" strike="noStrike" u="none">
                <a:solidFill>
                  <a:schemeClr val="dk2">
                    <a:lumMod val="25000"/>
                    <a:lumOff val="75000"/>
                  </a:schemeClr>
                </a:solidFill>
                <a:uFillTx/>
                <a:latin typeface="Calibri"/>
              </a:rPr>
              <a:t>Java NIO</a:t>
            </a:r>
            <a:endParaRPr b="0" lang="en-US" sz="7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99" name="sketchy line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4040" y="4368600"/>
            <a:ext cx="4243320" cy="18000"/>
          </a:xfrm>
          <a:custGeom>
            <a:avLst/>
            <a:gdLst>
              <a:gd name="textAreaLeft" fmla="*/ 0 w 4243320"/>
              <a:gd name="textAreaRight" fmla="*/ 4243680 w 4243320"/>
              <a:gd name="textAreaTop" fmla="*/ 0 h 18000"/>
              <a:gd name="textAreaBottom" fmla="*/ 18360 h 18000"/>
            </a:gdLst>
            <a:ahLst/>
            <a:rect l="textAreaLeft" t="textAreaTop" r="textAreaRight" b="textAreaBottom"/>
            <a:pathLst>
              <a:path fill="none" w="4243589" h="18288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stroke="0" w="4243589" h="18288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cap="rnd" w="44280">
            <a:solidFill>
              <a:schemeClr val="lt1">
                <a:alpha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6640" bIns="-2664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100" name="Picture 4" descr="A black background with white text&#10;&#10;Description automatically generated"/>
          <p:cNvPicPr/>
          <p:nvPr/>
        </p:nvPicPr>
        <p:blipFill>
          <a:blip r:embed="rId2"/>
          <a:stretch/>
        </p:blipFill>
        <p:spPr>
          <a:xfrm>
            <a:off x="-288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7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102" name="Content Placeholder 4" descr="A blue and white sky&#10;&#10;Description automatically generated"/>
          <p:cNvPicPr/>
          <p:nvPr/>
        </p:nvPicPr>
        <p:blipFill>
          <a:blip r:embed="rId1"/>
          <a:srcRect l="0" t="0" r="6240" b="0"/>
          <a:stretch/>
        </p:blipFill>
        <p:spPr>
          <a:xfrm>
            <a:off x="0" y="0"/>
            <a:ext cx="96692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Rectangl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123520" y="0"/>
            <a:ext cx="706644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53156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trike="noStrike" u="none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Calibri"/>
              </a:rPr>
              <a:t>IO vs NIO</a:t>
            </a:r>
            <a:endParaRPr b="0" lang="en-US" sz="4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531560" y="2434320"/>
            <a:ext cx="3821760" cy="374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Some text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106" name="Picture 2" descr="A green dot i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107" name=""/>
          <p:cNvGraphicFramePr/>
          <p:nvPr/>
        </p:nvGraphicFramePr>
        <p:xfrm>
          <a:off x="685800" y="1014480"/>
          <a:ext cx="6629040" cy="2871720"/>
        </p:xfrm>
        <a:graphic>
          <a:graphicData uri="http://schemas.openxmlformats.org/drawingml/2006/table">
            <a:tbl>
              <a:tblPr/>
              <a:tblGrid>
                <a:gridCol w="3313800"/>
                <a:gridCol w="3315240"/>
              </a:tblGrid>
              <a:tr h="51228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IO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NIO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2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Streams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Buffer 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82080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Socket, ServerSocket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Channel (SocketChannel, ServerSocketChannel)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228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Readiness Selection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4080"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109" name="Content Placeholder 4" descr=""/>
          <p:cNvPicPr/>
          <p:nvPr/>
        </p:nvPicPr>
        <p:blipFill>
          <a:blip r:embed="rId1"/>
          <a:srcRect l="0" t="0" r="6240" b="0"/>
          <a:stretch/>
        </p:blipFill>
        <p:spPr>
          <a:xfrm>
            <a:off x="2522520" y="0"/>
            <a:ext cx="96692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39008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trike="noStrike" u="none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Calibri"/>
              </a:rPr>
              <a:t>Blocking IO</a:t>
            </a:r>
            <a:endParaRPr b="0" lang="en-US" sz="4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112" name="Picture 2" descr="A green dot i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3657600" y="365040"/>
            <a:ext cx="7838640" cy="5023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"/>
          <p:cNvSpPr txBox="1"/>
          <p:nvPr/>
        </p:nvSpPr>
        <p:spPr>
          <a:xfrm>
            <a:off x="838080" y="5715000"/>
            <a:ext cx="108205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https://medium.com/coderscorner/tale-of-client-server-and-socket-a6ef54a74763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116" name="Content Placeholder 9" descr=""/>
          <p:cNvPicPr/>
          <p:nvPr/>
        </p:nvPicPr>
        <p:blipFill>
          <a:blip r:embed="rId1"/>
          <a:srcRect l="0" t="0" r="6240" b="0"/>
          <a:stretch/>
        </p:blipFill>
        <p:spPr>
          <a:xfrm>
            <a:off x="2522520" y="0"/>
            <a:ext cx="96692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39008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trike="noStrike" u="none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Calibri"/>
              </a:rPr>
              <a:t>NIO</a:t>
            </a:r>
            <a:endParaRPr b="0" lang="en-US" sz="4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119" name="Picture 10" descr="A green dot i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838080" y="5715000"/>
            <a:ext cx="1082052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https://medium.com/coderscorner/tale-of-client-server-and-socket-a6ef54a74763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2547720" y="685800"/>
            <a:ext cx="9339480" cy="4343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" name="Rectangle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123" name="Content Placeholder 13" descr="A blue and white sky&#10;&#10;Description automatically generated"/>
          <p:cNvPicPr/>
          <p:nvPr/>
        </p:nvPicPr>
        <p:blipFill>
          <a:blip r:embed="rId1"/>
          <a:srcRect l="0" t="0" r="6240" b="0"/>
          <a:stretch/>
        </p:blipFill>
        <p:spPr>
          <a:xfrm>
            <a:off x="0" y="0"/>
            <a:ext cx="96692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5123520" y="0"/>
            <a:ext cx="706644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53156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trike="noStrike" u="none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Calibri"/>
              </a:rPr>
              <a:t>NIO cheat sheet</a:t>
            </a:r>
            <a:endParaRPr b="0" lang="en-US" sz="4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531560" y="2434320"/>
            <a:ext cx="3821760" cy="374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DON’T USE THE CODE AS IS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127" name="Picture 14" descr="A green dot i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" name=""/>
          <p:cNvSpPr txBox="1"/>
          <p:nvPr/>
        </p:nvSpPr>
        <p:spPr>
          <a:xfrm>
            <a:off x="144000" y="365040"/>
            <a:ext cx="7387560" cy="597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ServerSocketChannel serverChannel = ServerSocketChannel.open();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serverChannel.bind(new InetSocketAddress(8080));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serverChannel.configureBlocking(false);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Selector selector = Selector.open();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serverChannel.register(selector, SelectionKey.OP_ACCEPT);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while (true) {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selector.select();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for (SelectionKey key : selector.selectedKeys()) {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if (key.isAcceptable()) {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SocketChannel clientChannel = serverChannel.accept();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clientChannel.configureBlocking(false);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clientChannel.register(selector, SelectionKey.OP_READ);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} else if (key.isReadable()) {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SocketChannel clientChannel = (SocketChannel) key.channel();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ByteBuffer buffer = ByteBuffer.allocate(256);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clientChannel.read(buffer);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buffer.flip();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clientChannel.write(buffer);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   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}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130" name="Content Placeholder 15" descr=""/>
          <p:cNvPicPr/>
          <p:nvPr/>
        </p:nvPicPr>
        <p:blipFill>
          <a:blip r:embed="rId1"/>
          <a:srcRect l="0" t="0" r="6240" b="0"/>
          <a:stretch/>
        </p:blipFill>
        <p:spPr>
          <a:xfrm>
            <a:off x="2522520" y="0"/>
            <a:ext cx="96692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739008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4000" strike="noStrike" u="none">
                <a:solidFill>
                  <a:schemeClr val="accent5">
                    <a:lumMod val="60000"/>
                    <a:lumOff val="40000"/>
                  </a:schemeClr>
                </a:solidFill>
                <a:uFillTx/>
                <a:latin typeface="Calibri"/>
              </a:rPr>
              <a:t>Buffer cheatsheet</a:t>
            </a:r>
            <a:endParaRPr b="0" lang="en-US" sz="4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2434320"/>
            <a:ext cx="3048120" cy="374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ptos"/>
              </a:rPr>
              <a:t>Capacity: the maximum number of data elements the buffer can hold</a:t>
            </a:r>
            <a:endParaRPr b="0" lang="en-US" sz="1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ptos"/>
              </a:rPr>
              <a:t>Limit: an index to stop read or write</a:t>
            </a:r>
            <a:endParaRPr b="0" lang="en-US" sz="1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ptos"/>
              </a:rPr>
              <a:t>Position: the current index to read or write</a:t>
            </a:r>
            <a:endParaRPr b="0" lang="en-US" sz="1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ptos"/>
              </a:rPr>
              <a:t>Mark: a remembered position</a:t>
            </a:r>
            <a:endParaRPr b="0" lang="en-US" sz="1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Aptos"/>
              </a:rPr>
              <a:t>mark &lt;= position &lt;= limit &lt;= capacity</a:t>
            </a:r>
            <a:endParaRPr b="0" lang="en-US" sz="1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134" name="Picture 15" descr="A green dot in a black background&#10;&#10;Description automatically generated"/>
          <p:cNvPicPr/>
          <p:nvPr/>
        </p:nvPicPr>
        <p:blipFill>
          <a:blip r:embed="rId2"/>
          <a:stretch/>
        </p:blipFill>
        <p:spPr>
          <a:xfrm>
            <a:off x="0" y="6082560"/>
            <a:ext cx="775080" cy="77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"/>
          <p:cNvSpPr txBox="1"/>
          <p:nvPr/>
        </p:nvSpPr>
        <p:spPr>
          <a:xfrm>
            <a:off x="4114800" y="5715000"/>
            <a:ext cx="77724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https://www.baeldung.com/java-bytebuffer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4114800" y="889560"/>
            <a:ext cx="7782480" cy="4596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2024-11-29T18:21:01Z</dcterms:created>
  <dc:creator>Pavlo Khshanovskyi</dc:creator>
  <dc:description/>
  <dc:language>en-US</dc:language>
  <cp:lastModifiedBy/>
  <dcterms:modified xsi:type="dcterms:W3CDTF">2025-01-28T06:10:42Z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3</vt:r8>
  </property>
  <property fmtid="{D5CDD505-2E9C-101B-9397-08002B2CF9AE}" pid="3" name="PresentationFormat">
    <vt:lpwstr>Widescreen</vt:lpwstr>
  </property>
  <property fmtid="{D5CDD505-2E9C-101B-9397-08002B2CF9AE}" pid="4" name="Slides">
    <vt:r8>28</vt:r8>
  </property>
</Properties>
</file>