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8" r:id="rId2"/>
    <p:sldId id="260" r:id="rId3"/>
    <p:sldId id="272" r:id="rId4"/>
    <p:sldId id="276" r:id="rId5"/>
    <p:sldId id="270" r:id="rId6"/>
    <p:sldId id="274" r:id="rId7"/>
    <p:sldId id="275" r:id="rId8"/>
    <p:sldId id="273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6" r:id="rId17"/>
    <p:sldId id="287" r:id="rId18"/>
    <p:sldId id="288" r:id="rId19"/>
    <p:sldId id="285" r:id="rId20"/>
    <p:sldId id="289" r:id="rId21"/>
    <p:sldId id="290" r:id="rId22"/>
    <p:sldId id="291" r:id="rId23"/>
    <p:sldId id="292" r:id="rId24"/>
    <p:sldId id="294" r:id="rId25"/>
    <p:sldId id="293" r:id="rId26"/>
    <p:sldId id="295" r:id="rId27"/>
    <p:sldId id="296" r:id="rId28"/>
    <p:sldId id="297" r:id="rId29"/>
    <p:sldId id="26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  <a:srgbClr val="FF5050"/>
    <a:srgbClr val="FF2D2D"/>
    <a:srgbClr val="FF3334"/>
    <a:srgbClr val="FFE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4969" autoAdjust="0"/>
  </p:normalViewPr>
  <p:slideViewPr>
    <p:cSldViewPr snapToGrid="0">
      <p:cViewPr varScale="1">
        <p:scale>
          <a:sx n="66" d="100"/>
          <a:sy n="66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7D761-2636-4E13-8800-727188E6AB8E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A1C0-D0AC-42CB-88D6-BE71F2E075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25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ablak elindulásakor a következők történnek:</a:t>
            </a:r>
          </a:p>
          <a:p>
            <a:pPr marL="171450" indent="-171450">
              <a:buFontTx/>
              <a:buChar char="-"/>
            </a:pPr>
            <a:r>
              <a:rPr lang="hu-HU" dirty="0"/>
              <a:t>Elindul a stopper.</a:t>
            </a:r>
          </a:p>
          <a:p>
            <a:pPr marL="171450" indent="-171450">
              <a:buFontTx/>
              <a:buChar char="-"/>
            </a:pPr>
            <a:r>
              <a:rPr lang="hu-HU" dirty="0"/>
              <a:t>Megjelenik az első rendszám.</a:t>
            </a:r>
          </a:p>
          <a:p>
            <a:pPr marL="171450" indent="-171450">
              <a:buFontTx/>
              <a:buChar char="-"/>
            </a:pP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Ha megjegyeztük a rendszámot, a következő gomra kattintva, egy új rendszámot kapunk, mindaddig amíg, meg nem kapjunk az utolsót.</a:t>
            </a:r>
          </a:p>
          <a:p>
            <a:pPr marL="0" indent="0">
              <a:buFontTx/>
              <a:buNone/>
            </a:pP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TOVÁBB!!!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TOVÁBB!!!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A1C0-D0AC-42CB-88D6-BE71F2E0752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275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 megkaptuk az utolsó rendszámot, akkor eltűnik a „KÖVETKEZŐ” gomb és megjelenik a „JÖHET A TIPPELÉS” gomb.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Ha rákattintunk, elkezdődhet a tippelés.</a:t>
            </a:r>
          </a:p>
          <a:p>
            <a:pPr marL="0" indent="0">
              <a:buFontTx/>
              <a:buNone/>
            </a:pP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TOVÁBB!!!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TOVÁBB!!!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A1C0-D0AC-42CB-88D6-BE71F2E0752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636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Eltűnik:</a:t>
            </a:r>
          </a:p>
          <a:p>
            <a:pPr marL="171450" indent="-171450">
              <a:buFontTx/>
              <a:buChar char="-"/>
            </a:pPr>
            <a:r>
              <a:rPr lang="hu-HU" dirty="0"/>
              <a:t>RENDSZÁM felirat</a:t>
            </a:r>
          </a:p>
          <a:p>
            <a:pPr marL="171450" indent="-171450">
              <a:buFontTx/>
              <a:buChar char="-"/>
            </a:pPr>
            <a:r>
              <a:rPr lang="hu-HU" dirty="0"/>
              <a:t>„JÖHET A TIPPELÉS” gomb</a:t>
            </a:r>
          </a:p>
          <a:p>
            <a:endParaRPr lang="hu-HU" dirty="0"/>
          </a:p>
          <a:p>
            <a:r>
              <a:rPr lang="hu-HU" dirty="0"/>
              <a:t>Be kell írnunk a beviteli mezőbe, az adott rendszámot, majd a „TIPPELEK” gombbal menthetjük a tippünket.</a:t>
            </a:r>
          </a:p>
          <a:p>
            <a:endParaRPr lang="hu-HU" dirty="0"/>
          </a:p>
          <a:p>
            <a:r>
              <a:rPr lang="hu-HU" dirty="0"/>
              <a:t>Ha az utolsó rendszámra is mentettük a tippünket, akkor eltűnik minden elem, amely ebben az ablakban látható, leáll a stopper és a gép kiértékeli a játékos teljesítményét.</a:t>
            </a:r>
          </a:p>
          <a:p>
            <a:pPr marL="0" indent="0">
              <a:buFontTx/>
              <a:buNone/>
            </a:pPr>
            <a:endParaRPr lang="hu-HU" dirty="0"/>
          </a:p>
          <a:p>
            <a:pPr marL="0" indent="0">
              <a:buFontTx/>
              <a:buNone/>
            </a:pPr>
            <a:r>
              <a:rPr lang="hu-HU" dirty="0"/>
              <a:t>TOVÁBB!!!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TOVÁBB!!!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A1C0-D0AC-42CB-88D6-BE71F2E0752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732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3 új elem jelenik meg:</a:t>
            </a:r>
          </a:p>
          <a:p>
            <a:pPr marL="171450" indent="-171450">
              <a:buFontTx/>
              <a:buChar char="-"/>
            </a:pPr>
            <a:r>
              <a:rPr lang="hu-HU" dirty="0"/>
              <a:t>Az értékelést megjelenítő felirat.</a:t>
            </a:r>
          </a:p>
          <a:p>
            <a:pPr marL="171450" indent="-171450">
              <a:buFontTx/>
              <a:buChar char="-"/>
            </a:pPr>
            <a:r>
              <a:rPr lang="hu-HU" dirty="0"/>
              <a:t>„ÚJ JÁTÉK” gomb.</a:t>
            </a:r>
          </a:p>
          <a:p>
            <a:pPr marL="171450" indent="-171450">
              <a:buFontTx/>
              <a:buChar char="-"/>
            </a:pPr>
            <a:r>
              <a:rPr lang="hu-HU" dirty="0"/>
              <a:t>„KILÉPÉS” gomb.</a:t>
            </a:r>
          </a:p>
          <a:p>
            <a:pPr marL="171450" indent="-171450">
              <a:buFontTx/>
              <a:buChar char="-"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„KILÉPÉS” GOMB -&gt; Bezárja az alkalmazást.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„ÚJ JÁTÉK” GOMB -&gt; Ez az ablak bezárul és a következő ablak jelenik meg ismét.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A1C0-D0AC-42CB-88D6-BE71F2E0752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29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Innen minden kezdődik elölről.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84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428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4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88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1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99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Hide</a:t>
            </a:r>
            <a:r>
              <a:rPr lang="hu-HU" dirty="0"/>
              <a:t>() -&gt; Elrejt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JatekForm</a:t>
            </a:r>
            <a:r>
              <a:rPr lang="hu-HU" dirty="0"/>
              <a:t> példány létrehozása.</a:t>
            </a:r>
          </a:p>
        </p:txBody>
      </p:sp>
    </p:spTree>
    <p:extLst>
      <p:ext uri="{BB962C8B-B14F-4D97-AF65-F5344CB8AC3E}">
        <p14:creationId xmlns:p14="http://schemas.microsoft.com/office/powerpoint/2010/main" val="2363186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Timer</a:t>
            </a:r>
            <a:r>
              <a:rPr lang="hu-HU" dirty="0"/>
              <a:t> példány létrehozása.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Intervallum beállítása 1000-re, ami 1 másodperc.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Elapsed</a:t>
            </a:r>
            <a:r>
              <a:rPr lang="hu-HU" dirty="0"/>
              <a:t> eseményre feliratkozunk egy saját eseménnyel.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Timer</a:t>
            </a:r>
            <a:r>
              <a:rPr lang="hu-HU" dirty="0"/>
              <a:t> indítása.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Saját esemény részletezése: létrehozott saját változók, másodperc, perc, óra, felirat.</a:t>
            </a:r>
          </a:p>
        </p:txBody>
      </p:sp>
    </p:spTree>
    <p:extLst>
      <p:ext uri="{BB962C8B-B14F-4D97-AF65-F5344CB8AC3E}">
        <p14:creationId xmlns:p14="http://schemas.microsoft.com/office/powerpoint/2010/main" val="3428129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Új konstruktor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Mennyit adattag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hu-HU" dirty="0"/>
              <a:t>rendszámok lista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Saját metódus</a:t>
            </a:r>
          </a:p>
        </p:txBody>
      </p:sp>
    </p:spTree>
    <p:extLst>
      <p:ext uri="{BB962C8B-B14F-4D97-AF65-F5344CB8AC3E}">
        <p14:creationId xmlns:p14="http://schemas.microsoft.com/office/powerpoint/2010/main" val="2506506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„KÖVETKEZŐ” gombbal kérjük a következő rendszámot, amíg meg nem kapjuk az utolsót.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665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6530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tippek lista</a:t>
            </a:r>
          </a:p>
        </p:txBody>
      </p:sp>
    </p:spTree>
    <p:extLst>
      <p:ext uri="{BB962C8B-B14F-4D97-AF65-F5344CB8AC3E}">
        <p14:creationId xmlns:p14="http://schemas.microsoft.com/office/powerpoint/2010/main" val="66617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2789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kerdesForm</a:t>
            </a:r>
            <a:r>
              <a:rPr lang="hu-HU" dirty="0"/>
              <a:t> példány létrehozása</a:t>
            </a:r>
          </a:p>
        </p:txBody>
      </p:sp>
    </p:spTree>
    <p:extLst>
      <p:ext uri="{BB962C8B-B14F-4D97-AF65-F5344CB8AC3E}">
        <p14:creationId xmlns:p14="http://schemas.microsoft.com/office/powerpoint/2010/main" val="852832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a85cf4fd_0_4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9fa85cf4fd_0_4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22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a745d1862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a745d1862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469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87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390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hu-HU" dirty="0"/>
              <a:t>A program indulásakor az alábbi ablak jelenik meg.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hu-HU" dirty="0"/>
              <a:t>A beviteli mező hibakezelése meglett valósítva: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Üres beviteli mező. (</a:t>
            </a:r>
            <a:r>
              <a:rPr lang="hu-HU" dirty="0" err="1"/>
              <a:t>Click</a:t>
            </a:r>
            <a:r>
              <a:rPr lang="hu-HU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Nem szám karakter. (</a:t>
            </a:r>
            <a:r>
              <a:rPr lang="hu-HU" dirty="0" err="1"/>
              <a:t>TextChanged</a:t>
            </a:r>
            <a:r>
              <a:rPr lang="hu-HU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Nem a megadott intervallumba tartozó szám. (</a:t>
            </a:r>
            <a:r>
              <a:rPr lang="hu-HU" dirty="0" err="1"/>
              <a:t>TextChanged</a:t>
            </a:r>
            <a:r>
              <a:rPr lang="hu-HU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hu-HU" dirty="0"/>
              <a:t>Az indítás gomb lenyomása: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Ez az ablak bezárul.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A következő ablak jelenik meg.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0201" y="3713722"/>
            <a:ext cx="3368819" cy="1166085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37001" y="4907522"/>
            <a:ext cx="3368819" cy="1166085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9637751" y="-152412"/>
            <a:ext cx="2554263" cy="6155029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533641" y="95279"/>
            <a:ext cx="13259281" cy="749315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5846920" y="197599"/>
            <a:ext cx="498163" cy="120647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2124200" y="1132467"/>
            <a:ext cx="7943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0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005400" y="3816933"/>
            <a:ext cx="6181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552558" y="402249"/>
            <a:ext cx="1848007" cy="36071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638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7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938951" y="2823660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7096300" y="2837112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3027151" y="1856671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8173683" y="1857771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345900" y="2413297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6503300" y="2426764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938951" y="4984127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7096300" y="4997579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3027151" y="4017137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8173683" y="4018237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345900" y="4573764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6503300" y="4587231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2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10304661" y="616855"/>
            <a:ext cx="1848171" cy="360751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359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6940300" y="1821767"/>
            <a:ext cx="3979600" cy="4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133">
                <a:solidFill>
                  <a:schemeClr val="accent3"/>
                </a:solidFill>
              </a:defRPr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57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596799" y="2754130"/>
            <a:ext cx="1573004" cy="3805655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10452297" y="1041401"/>
            <a:ext cx="1847908" cy="3607004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642223" y="6432800"/>
            <a:ext cx="1511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896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130109" y="-7"/>
            <a:ext cx="12548329" cy="6871177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860056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799616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508460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448020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56864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96424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932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12684" y="3"/>
            <a:ext cx="12237263" cy="6858013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823687" y="4305312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7503513" y="4305312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730487" y="4860329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7503513" y="4860329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823687" y="2279521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7503513" y="2279521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730487" y="2834652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7503513" y="2834652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10304835" y="988625"/>
            <a:ext cx="1847944" cy="3607075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717700" y="3747550"/>
            <a:ext cx="1848064" cy="3607311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668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32575" y="-38871"/>
            <a:ext cx="12237293" cy="6922289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8226261" y="2888921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5127848" y="2480847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4584448" y="2887521"/>
            <a:ext cx="3023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488167" y="2478647"/>
            <a:ext cx="19368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947367" y="2888921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8767061" y="2480847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8226261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4586813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947367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5127848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488167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8767061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107840" y="217537"/>
            <a:ext cx="1847955" cy="3607096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10865146" y="2351225"/>
            <a:ext cx="1847913" cy="3607017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6123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07" name="Google Shape;407;p19"/>
          <p:cNvSpPr txBox="1">
            <a:spLocks noGrp="1"/>
          </p:cNvSpPr>
          <p:nvPr>
            <p:ph type="title" hasCustomPrompt="1"/>
          </p:nvPr>
        </p:nvSpPr>
        <p:spPr>
          <a:xfrm>
            <a:off x="3357992" y="2759289"/>
            <a:ext cx="547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2" hasCustomPrompt="1"/>
          </p:nvPr>
        </p:nvSpPr>
        <p:spPr>
          <a:xfrm>
            <a:off x="3025200" y="955893"/>
            <a:ext cx="61416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3" hasCustomPrompt="1"/>
          </p:nvPr>
        </p:nvSpPr>
        <p:spPr>
          <a:xfrm>
            <a:off x="3357992" y="4563523"/>
            <a:ext cx="547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3358009" y="3624872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4"/>
          </p:nvPr>
        </p:nvSpPr>
        <p:spPr>
          <a:xfrm>
            <a:off x="3358009" y="1821472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5"/>
          </p:nvPr>
        </p:nvSpPr>
        <p:spPr>
          <a:xfrm>
            <a:off x="3357991" y="5449907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1337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2546400" y="2066368"/>
            <a:ext cx="7099200" cy="1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4436000" y="4179771"/>
            <a:ext cx="3320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5295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963133" y="914400"/>
            <a:ext cx="4936800" cy="13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963133" y="2204033"/>
            <a:ext cx="4936800" cy="18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963133" y="3988033"/>
            <a:ext cx="41980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6537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3322800" y="4431752"/>
            <a:ext cx="5546400" cy="4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3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2404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597000" y="6527800"/>
            <a:ext cx="1511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63303" y="2849130"/>
            <a:ext cx="1573004" cy="3805655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9010681" y="62334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10744915" y="609601"/>
            <a:ext cx="1847908" cy="3607004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75262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32575" y="-8"/>
            <a:ext cx="12226171" cy="6858024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319068" y="3865912"/>
            <a:ext cx="721528" cy="296716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10245033" y="1235395"/>
            <a:ext cx="2173188" cy="290261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8654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63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963167" y="1473133"/>
            <a:ext cx="10265600" cy="46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11019819" y="2849130"/>
            <a:ext cx="1573004" cy="3805655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1075634" y="62334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9842600" y="6527800"/>
            <a:ext cx="15112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27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425400" y="377800"/>
            <a:ext cx="11341200" cy="6102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" name="Google Shape;164;p6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39124" y="172089"/>
            <a:ext cx="1848160" cy="3607499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12684" y="3"/>
            <a:ext cx="12237263" cy="6316125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769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1322761" y="2028467"/>
            <a:ext cx="353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1265995" y="29534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2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728800" y="1886000"/>
            <a:ext cx="6734400" cy="3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3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6625427" y="2248200"/>
            <a:ext cx="4588000" cy="5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6502400" y="3084033"/>
            <a:ext cx="4038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97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ctrTitle"/>
          </p:nvPr>
        </p:nvSpPr>
        <p:spPr>
          <a:xfrm>
            <a:off x="950467" y="719333"/>
            <a:ext cx="5704400" cy="156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72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rot="10800000" flipH="1">
            <a:off x="8518400" y="4848225"/>
            <a:ext cx="2148152" cy="161327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1"/>
          <p:cNvSpPr/>
          <p:nvPr/>
        </p:nvSpPr>
        <p:spPr>
          <a:xfrm rot="10800000" flipH="1">
            <a:off x="7705134" y="5123923"/>
            <a:ext cx="1797425" cy="133914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 hasCustomPrompt="1"/>
          </p:nvPr>
        </p:nvSpPr>
        <p:spPr>
          <a:xfrm>
            <a:off x="1409600" y="1474833"/>
            <a:ext cx="937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33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063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3005400" y="3816933"/>
            <a:ext cx="61812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hu-HU" sz="2133" dirty="0"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Grafikus játék C# nyelven.</a:t>
            </a:r>
          </a:p>
          <a:p>
            <a:pPr marL="0" indent="0">
              <a:spcAft>
                <a:spcPts val="600"/>
              </a:spcAft>
            </a:pPr>
            <a:r>
              <a:rPr lang="hu-HU" sz="2133" dirty="0">
                <a:latin typeface="Comic Sans MS" panose="030F0702030302020204" pitchFamily="66" charset="0"/>
                <a:ea typeface="Century Gothic"/>
                <a:cs typeface="Century Gothic"/>
                <a:sym typeface="Century Gothic"/>
              </a:rPr>
              <a:t>Készítette: Márta Krisztián (FSB5V7)</a:t>
            </a: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2528400" y="1839167"/>
            <a:ext cx="7135200" cy="182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4533" dirty="0">
                <a:latin typeface="Comic Sans MS" panose="030F0702030302020204" pitchFamily="66" charset="0"/>
              </a:rPr>
              <a:t>Rendszám</a:t>
            </a:r>
            <a:br>
              <a:rPr lang="hu-HU" sz="4533" dirty="0">
                <a:latin typeface="Comic Sans MS" panose="030F0702030302020204" pitchFamily="66" charset="0"/>
              </a:rPr>
            </a:br>
            <a:r>
              <a:rPr lang="hu-HU" sz="4533" dirty="0">
                <a:latin typeface="Comic Sans MS" panose="030F0702030302020204" pitchFamily="66" charset="0"/>
              </a:rPr>
              <a:t>memóriajáték</a:t>
            </a:r>
            <a:endParaRPr sz="4533" dirty="0">
              <a:latin typeface="Comic Sans MS" panose="030F0702030302020204" pitchFamily="66" charset="0"/>
            </a:endParaRPr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2377611" y="939810"/>
            <a:ext cx="1153099" cy="924037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8903037" y="4054462"/>
            <a:ext cx="783648" cy="1042396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omic Sans MS" panose="030F0702030302020204" pitchFamily="66" charset="0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364ED50-210E-4CB5-A4D0-CC30E279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00137"/>
            <a:ext cx="7639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A1406E1-CE38-460D-B5F4-6886A086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00138"/>
            <a:ext cx="7639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3EE9E687-345C-4213-B4BC-11E71E04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00137"/>
            <a:ext cx="7639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AD94ABDA-8760-4201-BB9E-A43F91AC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00137"/>
            <a:ext cx="7639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1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5165CEA-E916-421F-B2E9-38C33348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18" y="1629000"/>
            <a:ext cx="598016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90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843880" y="2831300"/>
            <a:ext cx="6504241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Fejlesztési terv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5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4522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FEJLESZTÉSI TERV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1504710" y="245531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 két ablak (Form) létrehozása.</a:t>
            </a:r>
            <a:br>
              <a:rPr lang="hu-HU" dirty="0">
                <a:latin typeface="Comic Sans MS" panose="030F0702030302020204" pitchFamily="66" charset="0"/>
              </a:rPr>
            </a:br>
            <a:r>
              <a:rPr lang="hu-HU" dirty="0">
                <a:latin typeface="Comic Sans MS" panose="030F0702030302020204" pitchFamily="66" charset="0"/>
              </a:rPr>
              <a:t>(</a:t>
            </a:r>
            <a:r>
              <a:rPr lang="hu-HU" dirty="0" err="1">
                <a:latin typeface="Comic Sans MS" panose="030F0702030302020204" pitchFamily="66" charset="0"/>
              </a:rPr>
              <a:t>kerdesForm</a:t>
            </a:r>
            <a:r>
              <a:rPr lang="hu-HU" dirty="0">
                <a:latin typeface="Comic Sans MS" panose="030F0702030302020204" pitchFamily="66" charset="0"/>
              </a:rPr>
              <a:t> és </a:t>
            </a:r>
            <a:r>
              <a:rPr lang="hu-HU" dirty="0" err="1">
                <a:latin typeface="Comic Sans MS" panose="030F0702030302020204" pitchFamily="66" charset="0"/>
              </a:rPr>
              <a:t>jatekForm</a:t>
            </a:r>
            <a:r>
              <a:rPr lang="hu-HU" dirty="0">
                <a:latin typeface="Comic Sans MS" panose="030F0702030302020204" pitchFamily="66" charset="0"/>
              </a:rPr>
              <a:t>)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1504710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 kezdetben elrejteni kívánt grafikus elemek elrejtése.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6662178" y="2455312"/>
            <a:ext cx="4003408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 grafikus elemek elhelyezése mindkét ablakban és tulajdonságaik beállítása.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994510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01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994510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8173682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6683882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 kezdő ablakban a </a:t>
            </a:r>
            <a:r>
              <a:rPr lang="hu-HU" dirty="0" err="1">
                <a:latin typeface="Comic Sans MS" panose="030F0702030302020204" pitchFamily="66" charset="0"/>
              </a:rPr>
              <a:t>Click</a:t>
            </a:r>
            <a:r>
              <a:rPr lang="hu-HU" dirty="0">
                <a:latin typeface="Comic Sans MS" panose="030F0702030302020204" pitchFamily="66" charset="0"/>
              </a:rPr>
              <a:t> esemény és a hibakezelés megvalósítása.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8173682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04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FEJLESZTÉSI TERV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1504710" y="245531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Stopperóra megvalósítása.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1504710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Tippelés és a tippek feldolgozásának megvalósítása.</a:t>
            </a:r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6683882" y="245531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Rendszámok sorsolásának, megjelenítésének, tárolásának megvalósítása.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994510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5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994510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7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8173682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6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6683882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Kiértékelés megvalósítása.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8173682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8</a:t>
            </a:r>
            <a:endParaRPr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2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FEJLESZTÉSI TERV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subTitle" idx="1"/>
          </p:nvPr>
        </p:nvSpPr>
        <p:spPr>
          <a:xfrm>
            <a:off x="1504710" y="245531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Tesztelés, hibakeresés.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2" name="Google Shape;552;p29"/>
          <p:cNvSpPr txBox="1">
            <a:spLocks noGrp="1"/>
          </p:cNvSpPr>
          <p:nvPr>
            <p:ph type="subTitle" idx="7"/>
          </p:nvPr>
        </p:nvSpPr>
        <p:spPr>
          <a:xfrm>
            <a:off x="1504710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Tesztelés, hibakeresés.</a:t>
            </a:r>
          </a:p>
        </p:txBody>
      </p:sp>
      <p:sp>
        <p:nvSpPr>
          <p:cNvPr id="553" name="Google Shape;553;p29"/>
          <p:cNvSpPr txBox="1">
            <a:spLocks noGrp="1"/>
          </p:cNvSpPr>
          <p:nvPr>
            <p:ph type="subTitle" idx="2"/>
          </p:nvPr>
        </p:nvSpPr>
        <p:spPr>
          <a:xfrm>
            <a:off x="6683882" y="245531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Apróbb javítások.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4" name="Google Shape;554;p29"/>
          <p:cNvSpPr txBox="1">
            <a:spLocks noGrp="1"/>
          </p:cNvSpPr>
          <p:nvPr>
            <p:ph type="title"/>
          </p:nvPr>
        </p:nvSpPr>
        <p:spPr>
          <a:xfrm>
            <a:off x="2994510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9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5" name="Google Shape;555;p29"/>
          <p:cNvSpPr txBox="1">
            <a:spLocks noGrp="1"/>
          </p:cNvSpPr>
          <p:nvPr>
            <p:ph type="title" idx="9"/>
          </p:nvPr>
        </p:nvSpPr>
        <p:spPr>
          <a:xfrm>
            <a:off x="2994510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11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56" name="Google Shape;556;p29"/>
          <p:cNvSpPr txBox="1">
            <a:spLocks noGrp="1"/>
          </p:cNvSpPr>
          <p:nvPr>
            <p:ph type="title" idx="3"/>
          </p:nvPr>
        </p:nvSpPr>
        <p:spPr>
          <a:xfrm>
            <a:off x="8173682" y="1593418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10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0" name="Google Shape;560;p29"/>
          <p:cNvSpPr txBox="1">
            <a:spLocks noGrp="1"/>
          </p:cNvSpPr>
          <p:nvPr>
            <p:ph type="subTitle" idx="8"/>
          </p:nvPr>
        </p:nvSpPr>
        <p:spPr>
          <a:xfrm>
            <a:off x="6683882" y="4688582"/>
            <a:ext cx="3960000" cy="115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Dizájn elemek hozzáadása.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1" name="Google Shape;561;p29"/>
          <p:cNvSpPr txBox="1">
            <a:spLocks noGrp="1"/>
          </p:cNvSpPr>
          <p:nvPr>
            <p:ph type="title" idx="13"/>
          </p:nvPr>
        </p:nvSpPr>
        <p:spPr>
          <a:xfrm>
            <a:off x="8173682" y="4017137"/>
            <a:ext cx="980400" cy="51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12</a:t>
            </a:r>
            <a:endParaRPr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9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843880" y="2831300"/>
            <a:ext cx="6504241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Fejlesztés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6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61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Játékleírás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01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A KEZDŐ ABLAKBAN A CLICK ESEMÉNY ÉS A HIBAKEZELÉS MEGVALÓSÍTÁSA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FCCAC833-87AB-47EE-9AEA-18E6E5CF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22" y="2676095"/>
            <a:ext cx="10166490" cy="29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A KEZDŐ ABLAKBAN A CLICK ESEMÉNY ÉS A HIBAKEZELÉS MEGVALÓSÍTÁSA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D4077E8-6E3C-4E3E-9ADA-EFA389F8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42" y="2451181"/>
            <a:ext cx="10295716" cy="30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STOPPER ÓRA MEGVALÓSÍTÁSA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AF35B4E-6DF6-4640-8E7E-8294FEFF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67" y="1471267"/>
            <a:ext cx="7239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1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RENDSZÁMOK SORSOLÁSÁNAK, MEGJELENÍTÉSÉNEK, TÁROLÁSÁNAK MEGVALÓSÍTÁSA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20D8BD5-78A8-434B-894F-95132D75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7" y="2095379"/>
            <a:ext cx="4983946" cy="325212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4D84B6A-19D3-4CE6-9CC8-639A983B0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258" y="2332660"/>
            <a:ext cx="5702421" cy="27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94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RENDSZÁMOK SORSOLÁSÁNAK, MEGJELENÍTÉSÉNEK, TÁROLÁSÁNAK MEGVALÓSÍTÁSA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077A264-7B6C-4A98-95B5-5F3C3E36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154" y="2129742"/>
            <a:ext cx="8129693" cy="36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TIPPELÉS ÉS A TIPPEK FELDOLGOZÁSÁNAK MEGVALÓSÍTÁSA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1A774FF-E332-4BED-B49E-A30CAA70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18" y="2463659"/>
            <a:ext cx="9689163" cy="34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TIPPELÉS ÉS A TIPPEK FELDOLGOZÁSÁNAK MEGVALÓSÍTÁSA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7E03807-AD6A-47FF-8975-BC3915BE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00" y="1944547"/>
            <a:ext cx="8164799" cy="43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31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KIÉRTÉKELÉS MEGVALÓSÍTÁSA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7ECEB55-B466-482B-B738-FE4F451D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89" y="2064470"/>
            <a:ext cx="7162421" cy="40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4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dirty="0">
                <a:latin typeface="Comic Sans MS" panose="030F0702030302020204" pitchFamily="66" charset="0"/>
              </a:rPr>
              <a:t>ÚJ JÁTÉK KEZDÉSE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4731287-B4BF-4894-AC61-98C0DE75A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93" y="3199977"/>
            <a:ext cx="8644348" cy="18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DIZÁJN ELEMEK</a:t>
            </a:r>
            <a:endParaRPr dirty="0"/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1"/>
          </p:nvPr>
        </p:nvSpPr>
        <p:spPr>
          <a:xfrm>
            <a:off x="7724440" y="3985507"/>
            <a:ext cx="3808071" cy="227639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Rendszámok megjelenítése egy üres rendszámtáblán</a:t>
            </a:r>
          </a:p>
        </p:txBody>
      </p:sp>
      <p:sp>
        <p:nvSpPr>
          <p:cNvPr id="720" name="Google Shape;720;p33"/>
          <p:cNvSpPr txBox="1">
            <a:spLocks noGrp="1"/>
          </p:cNvSpPr>
          <p:nvPr>
            <p:ph type="subTitle" idx="3"/>
          </p:nvPr>
        </p:nvSpPr>
        <p:spPr>
          <a:xfrm>
            <a:off x="4654703" y="3985507"/>
            <a:ext cx="2627201" cy="8754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Háttérkép alkalmazása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subTitle" idx="5"/>
          </p:nvPr>
        </p:nvSpPr>
        <p:spPr>
          <a:xfrm>
            <a:off x="1265122" y="3985507"/>
            <a:ext cx="2627201" cy="12395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hu-HU" dirty="0">
                <a:latin typeface="Comic Sans MS" panose="030F0702030302020204" pitchFamily="66" charset="0"/>
              </a:rPr>
              <a:t>Alkalmazás ikon hozzáadása </a:t>
            </a:r>
          </a:p>
        </p:txBody>
      </p:sp>
      <p:pic>
        <p:nvPicPr>
          <p:cNvPr id="2050" name="Picture 2" descr="C:\Users\marta\Downloads\rendszam.png">
            <a:extLst>
              <a:ext uri="{FF2B5EF4-FFF2-40B4-BE49-F238E27FC236}">
                <a16:creationId xmlns:a16="http://schemas.microsoft.com/office/drawing/2014/main" id="{60FAF3A4-7D6D-451E-94C2-CAB2BBE8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22" y="2678399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2091401-8A1F-4C65-941A-67F9376FB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59" y="2750399"/>
            <a:ext cx="1667488" cy="1116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57565E6-819F-456B-92CE-BD03065C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75" y="3079531"/>
            <a:ext cx="2160000" cy="4577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6051081" y="1398190"/>
            <a:ext cx="4320000" cy="43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hu-HU" sz="2800" dirty="0">
                <a:latin typeface="Comic Sans MS" panose="030F0702030302020204" pitchFamily="66" charset="0"/>
              </a:rPr>
              <a:t>A játékban magyar autórendszámokat kell megjegyezni, minél kevesebb idő alatt, és azokat emlékezetből begépelni.</a:t>
            </a:r>
            <a:endParaRPr sz="2800" dirty="0">
              <a:latin typeface="Comic Sans MS" panose="030F0702030302020204" pitchFamily="66" charset="0"/>
            </a:endParaRPr>
          </a:p>
        </p:txBody>
      </p:sp>
      <p:grpSp>
        <p:nvGrpSpPr>
          <p:cNvPr id="115" name="Google Shape;7165;p63">
            <a:extLst>
              <a:ext uri="{FF2B5EF4-FFF2-40B4-BE49-F238E27FC236}">
                <a16:creationId xmlns:a16="http://schemas.microsoft.com/office/drawing/2014/main" id="{2B097757-7697-406F-B666-07C28C457BAF}"/>
              </a:ext>
            </a:extLst>
          </p:cNvPr>
          <p:cNvGrpSpPr/>
          <p:nvPr/>
        </p:nvGrpSpPr>
        <p:grpSpPr>
          <a:xfrm>
            <a:off x="1358409" y="1269000"/>
            <a:ext cx="4320000" cy="4320000"/>
            <a:chOff x="4147908" y="2303017"/>
            <a:chExt cx="361194" cy="359355"/>
          </a:xfrm>
        </p:grpSpPr>
        <p:sp>
          <p:nvSpPr>
            <p:cNvPr id="116" name="Google Shape;7166;p63">
              <a:extLst>
                <a:ext uri="{FF2B5EF4-FFF2-40B4-BE49-F238E27FC236}">
                  <a16:creationId xmlns:a16="http://schemas.microsoft.com/office/drawing/2014/main" id="{596B4380-7E7E-44FC-B1A3-512BA44D8309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67;p63">
              <a:extLst>
                <a:ext uri="{FF2B5EF4-FFF2-40B4-BE49-F238E27FC236}">
                  <a16:creationId xmlns:a16="http://schemas.microsoft.com/office/drawing/2014/main" id="{0A86AD81-B08E-489D-9121-F76F1E51C562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68;p63">
              <a:extLst>
                <a:ext uri="{FF2B5EF4-FFF2-40B4-BE49-F238E27FC236}">
                  <a16:creationId xmlns:a16="http://schemas.microsoft.com/office/drawing/2014/main" id="{CA03A8C1-005C-48C4-89AB-F26F306253E3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169;p63">
              <a:extLst>
                <a:ext uri="{FF2B5EF4-FFF2-40B4-BE49-F238E27FC236}">
                  <a16:creationId xmlns:a16="http://schemas.microsoft.com/office/drawing/2014/main" id="{5001B122-9C5A-449C-86E5-7F27F41C94C2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170;p63">
              <a:extLst>
                <a:ext uri="{FF2B5EF4-FFF2-40B4-BE49-F238E27FC236}">
                  <a16:creationId xmlns:a16="http://schemas.microsoft.com/office/drawing/2014/main" id="{83DAF8CA-40EA-4825-81EF-4CCB19A99FA0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171;p63">
              <a:extLst>
                <a:ext uri="{FF2B5EF4-FFF2-40B4-BE49-F238E27FC236}">
                  <a16:creationId xmlns:a16="http://schemas.microsoft.com/office/drawing/2014/main" id="{1795A2B3-11D2-488F-8E81-790D1BC7C5C3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72;p63">
              <a:extLst>
                <a:ext uri="{FF2B5EF4-FFF2-40B4-BE49-F238E27FC236}">
                  <a16:creationId xmlns:a16="http://schemas.microsoft.com/office/drawing/2014/main" id="{B489F5E0-EE7F-4F9F-B547-2746F4A8BD01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73;p63">
              <a:extLst>
                <a:ext uri="{FF2B5EF4-FFF2-40B4-BE49-F238E27FC236}">
                  <a16:creationId xmlns:a16="http://schemas.microsoft.com/office/drawing/2014/main" id="{672FF496-10B1-423D-BA04-1A11C62D2073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174;p63">
              <a:extLst>
                <a:ext uri="{FF2B5EF4-FFF2-40B4-BE49-F238E27FC236}">
                  <a16:creationId xmlns:a16="http://schemas.microsoft.com/office/drawing/2014/main" id="{5795D09D-AAE1-4E67-9711-021AEEDBF7EE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175;p63">
              <a:extLst>
                <a:ext uri="{FF2B5EF4-FFF2-40B4-BE49-F238E27FC236}">
                  <a16:creationId xmlns:a16="http://schemas.microsoft.com/office/drawing/2014/main" id="{7C817262-082B-4D50-8AD6-A26AFDA62F83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176;p63">
              <a:extLst>
                <a:ext uri="{FF2B5EF4-FFF2-40B4-BE49-F238E27FC236}">
                  <a16:creationId xmlns:a16="http://schemas.microsoft.com/office/drawing/2014/main" id="{1E6435BB-A299-47A0-B2FB-34B5321D3820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177;p63">
              <a:extLst>
                <a:ext uri="{FF2B5EF4-FFF2-40B4-BE49-F238E27FC236}">
                  <a16:creationId xmlns:a16="http://schemas.microsoft.com/office/drawing/2014/main" id="{391C45B5-A3CE-4F22-A252-72BA2EB38BD5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178;p63">
              <a:extLst>
                <a:ext uri="{FF2B5EF4-FFF2-40B4-BE49-F238E27FC236}">
                  <a16:creationId xmlns:a16="http://schemas.microsoft.com/office/drawing/2014/main" id="{395FF99B-7C71-47ED-A5C4-E0DBC984E9B8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179;p63">
              <a:extLst>
                <a:ext uri="{FF2B5EF4-FFF2-40B4-BE49-F238E27FC236}">
                  <a16:creationId xmlns:a16="http://schemas.microsoft.com/office/drawing/2014/main" id="{A1403A5C-7F60-4EC7-B7E6-B173886C34B9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606185" y="1418041"/>
            <a:ext cx="4760017" cy="4021919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6600" dirty="0">
                <a:latin typeface="Comic Sans MS" panose="030F0702030302020204" pitchFamily="66" charset="0"/>
              </a:rPr>
              <a:t>Köszönöm a figyelmet!</a:t>
            </a:r>
            <a:endParaRPr sz="6600" dirty="0">
              <a:latin typeface="Comic Sans MS" panose="030F0702030302020204" pitchFamily="66" charset="0"/>
            </a:endParaRPr>
          </a:p>
        </p:txBody>
      </p:sp>
      <p:sp>
        <p:nvSpPr>
          <p:cNvPr id="1261" name="Google Shape;1261;p49"/>
          <p:cNvSpPr/>
          <p:nvPr/>
        </p:nvSpPr>
        <p:spPr>
          <a:xfrm>
            <a:off x="2969300" y="4855939"/>
            <a:ext cx="11911" cy="5293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2" name="Google Shape;1262;p49"/>
          <p:cNvSpPr/>
          <p:nvPr/>
        </p:nvSpPr>
        <p:spPr>
          <a:xfrm>
            <a:off x="5429276" y="4956941"/>
            <a:ext cx="5293" cy="10588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4" name="Google Shape;1274;p49"/>
          <p:cNvSpPr/>
          <p:nvPr/>
        </p:nvSpPr>
        <p:spPr>
          <a:xfrm>
            <a:off x="11165469" y="3772752"/>
            <a:ext cx="22252" cy="146393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5" name="Google Shape;1275;p49"/>
          <p:cNvSpPr/>
          <p:nvPr/>
        </p:nvSpPr>
        <p:spPr>
          <a:xfrm>
            <a:off x="10921081" y="4539834"/>
            <a:ext cx="5275" cy="115031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6" name="Google Shape;1276;p49"/>
          <p:cNvSpPr/>
          <p:nvPr/>
        </p:nvSpPr>
        <p:spPr>
          <a:xfrm>
            <a:off x="11056991" y="399619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7" name="Google Shape;1277;p49"/>
          <p:cNvSpPr/>
          <p:nvPr/>
        </p:nvSpPr>
        <p:spPr>
          <a:xfrm>
            <a:off x="10871431" y="3990986"/>
            <a:ext cx="190832" cy="146393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8" name="Google Shape;1278;p49"/>
          <p:cNvSpPr/>
          <p:nvPr/>
        </p:nvSpPr>
        <p:spPr>
          <a:xfrm>
            <a:off x="10512075" y="4388260"/>
            <a:ext cx="17008" cy="60137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9" name="Google Shape;1279;p49"/>
          <p:cNvSpPr/>
          <p:nvPr/>
        </p:nvSpPr>
        <p:spPr>
          <a:xfrm>
            <a:off x="10512075" y="4366039"/>
            <a:ext cx="54893" cy="82356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0" name="Google Shape;1280;p49"/>
          <p:cNvSpPr/>
          <p:nvPr/>
        </p:nvSpPr>
        <p:spPr>
          <a:xfrm>
            <a:off x="11012552" y="4197455"/>
            <a:ext cx="32705" cy="22252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1" name="Google Shape;1281;p49"/>
          <p:cNvSpPr/>
          <p:nvPr/>
        </p:nvSpPr>
        <p:spPr>
          <a:xfrm>
            <a:off x="10594400" y="4529380"/>
            <a:ext cx="43160" cy="17008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2" name="Google Shape;1282;p49"/>
          <p:cNvSpPr/>
          <p:nvPr/>
        </p:nvSpPr>
        <p:spPr>
          <a:xfrm>
            <a:off x="10637529" y="4529380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3" name="Google Shape;1283;p49"/>
          <p:cNvSpPr/>
          <p:nvPr/>
        </p:nvSpPr>
        <p:spPr>
          <a:xfrm>
            <a:off x="10637530" y="4524136"/>
            <a:ext cx="27463" cy="5275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4" name="Google Shape;1284;p49"/>
          <p:cNvSpPr/>
          <p:nvPr/>
        </p:nvSpPr>
        <p:spPr>
          <a:xfrm>
            <a:off x="10594401" y="4496705"/>
            <a:ext cx="91500" cy="49683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5" name="Google Shape;1285;p49"/>
          <p:cNvSpPr/>
          <p:nvPr/>
        </p:nvSpPr>
        <p:spPr>
          <a:xfrm>
            <a:off x="10762985" y="4697963"/>
            <a:ext cx="10487" cy="5243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6" name="Google Shape;1286;p49"/>
          <p:cNvSpPr/>
          <p:nvPr/>
        </p:nvSpPr>
        <p:spPr>
          <a:xfrm>
            <a:off x="10926324" y="4539833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7" name="Google Shape;1287;p49"/>
          <p:cNvSpPr/>
          <p:nvPr/>
        </p:nvSpPr>
        <p:spPr>
          <a:xfrm>
            <a:off x="10926324" y="4539833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4698973" y="5743387"/>
            <a:ext cx="8385676" cy="718775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5498832" y="2587803"/>
            <a:ext cx="6818853" cy="4043095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11614488" y="2248687"/>
            <a:ext cx="1568171" cy="379396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5478287" y="2594412"/>
            <a:ext cx="6860612" cy="4043069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9" name="Google Shape;1329;p49"/>
          <p:cNvSpPr/>
          <p:nvPr/>
        </p:nvSpPr>
        <p:spPr>
          <a:xfrm>
            <a:off x="5593634" y="6379929"/>
            <a:ext cx="6684327" cy="14163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0" name="Google Shape;1330;p49"/>
          <p:cNvSpPr/>
          <p:nvPr/>
        </p:nvSpPr>
        <p:spPr>
          <a:xfrm>
            <a:off x="5995337" y="5747643"/>
            <a:ext cx="5896265" cy="490077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1" name="Google Shape;1331;p49"/>
          <p:cNvSpPr/>
          <p:nvPr/>
        </p:nvSpPr>
        <p:spPr>
          <a:xfrm>
            <a:off x="5834570" y="6467342"/>
            <a:ext cx="65380" cy="71901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2" name="Google Shape;1332;p49"/>
          <p:cNvSpPr/>
          <p:nvPr/>
        </p:nvSpPr>
        <p:spPr>
          <a:xfrm>
            <a:off x="5978147" y="6467342"/>
            <a:ext cx="65380" cy="71901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3" name="Google Shape;1333;p49"/>
          <p:cNvSpPr/>
          <p:nvPr/>
        </p:nvSpPr>
        <p:spPr>
          <a:xfrm>
            <a:off x="6146882" y="6467342"/>
            <a:ext cx="70623" cy="71901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5" name="Google Shape;1335;p49"/>
          <p:cNvSpPr/>
          <p:nvPr/>
        </p:nvSpPr>
        <p:spPr>
          <a:xfrm>
            <a:off x="6697057" y="2850167"/>
            <a:ext cx="4459948" cy="2679019"/>
          </a:xfrm>
          <a:custGeom>
            <a:avLst/>
            <a:gdLst/>
            <a:ahLst/>
            <a:cxnLst/>
            <a:rect l="l" t="t" r="r" b="b"/>
            <a:pathLst>
              <a:path w="145635" h="87717" extrusionOk="0">
                <a:moveTo>
                  <a:pt x="8543" y="1"/>
                </a:moveTo>
                <a:cubicBezTo>
                  <a:pt x="3761" y="1"/>
                  <a:pt x="0" y="3924"/>
                  <a:pt x="0" y="8666"/>
                </a:cubicBezTo>
                <a:lnTo>
                  <a:pt x="0" y="79010"/>
                </a:lnTo>
                <a:cubicBezTo>
                  <a:pt x="0" y="83792"/>
                  <a:pt x="3761" y="87716"/>
                  <a:pt x="8543" y="87716"/>
                </a:cubicBezTo>
                <a:lnTo>
                  <a:pt x="137133" y="87716"/>
                </a:lnTo>
                <a:cubicBezTo>
                  <a:pt x="141874" y="87716"/>
                  <a:pt x="145634" y="83792"/>
                  <a:pt x="145634" y="79010"/>
                </a:cubicBezTo>
                <a:lnTo>
                  <a:pt x="145634" y="8666"/>
                </a:lnTo>
                <a:cubicBezTo>
                  <a:pt x="145634" y="3924"/>
                  <a:pt x="141874" y="1"/>
                  <a:pt x="1371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8" name="Google Shape;1348;p49"/>
          <p:cNvSpPr/>
          <p:nvPr/>
        </p:nvSpPr>
        <p:spPr>
          <a:xfrm>
            <a:off x="11677683" y="6446432"/>
            <a:ext cx="414307" cy="11372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9" name="Google Shape;1349;p49"/>
          <p:cNvSpPr/>
          <p:nvPr/>
        </p:nvSpPr>
        <p:spPr>
          <a:xfrm>
            <a:off x="8581012" y="2668449"/>
            <a:ext cx="547856" cy="1084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0" name="Google Shape;1350;p49"/>
          <p:cNvSpPr/>
          <p:nvPr/>
        </p:nvSpPr>
        <p:spPr>
          <a:xfrm>
            <a:off x="8675860" y="2690645"/>
            <a:ext cx="68701" cy="68764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6674434" y="5567915"/>
            <a:ext cx="2263049" cy="805341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5134380" y="4957187"/>
            <a:ext cx="1238781" cy="779260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5731380" y="4579141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5750941" y="4302231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5731380" y="4118257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https://www.nicepng.com/png/full/41-413084_red-power-button-power-icon-red-png.png">
            <a:extLst>
              <a:ext uri="{FF2B5EF4-FFF2-40B4-BE49-F238E27FC236}">
                <a16:creationId xmlns:a16="http://schemas.microsoft.com/office/drawing/2014/main" id="{1BF0F9E1-EFAF-4075-A5E0-EB31E4DA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399" y="3630962"/>
            <a:ext cx="965163" cy="1048404"/>
          </a:xfrm>
          <a:prstGeom prst="rect">
            <a:avLst/>
          </a:prstGeom>
          <a:noFill/>
          <a:effectLst>
            <a:glow rad="50800">
              <a:srgbClr val="FF0000">
                <a:alpha val="55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6087418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Hogyan játssz?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2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71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3" name="Google Shape;1073;p41"/>
          <p:cNvCxnSpPr>
            <a:cxnSpLocks/>
            <a:endCxn id="1074" idx="3"/>
          </p:cNvCxnSpPr>
          <p:nvPr/>
        </p:nvCxnSpPr>
        <p:spPr>
          <a:xfrm>
            <a:off x="3678500" y="3850934"/>
            <a:ext cx="6774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41"/>
          <p:cNvCxnSpPr>
            <a:stCxn id="1076" idx="0"/>
          </p:cNvCxnSpPr>
          <p:nvPr/>
        </p:nvCxnSpPr>
        <p:spPr>
          <a:xfrm rot="10800000">
            <a:off x="4966900" y="4281251"/>
            <a:ext cx="0" cy="586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41"/>
          <p:cNvCxnSpPr>
            <a:cxnSpLocks/>
            <a:stCxn id="1078" idx="2"/>
          </p:cNvCxnSpPr>
          <p:nvPr/>
        </p:nvCxnSpPr>
        <p:spPr>
          <a:xfrm>
            <a:off x="7225100" y="2834217"/>
            <a:ext cx="0" cy="586401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9" name="Google Shape;1079;p41"/>
          <p:cNvCxnSpPr>
            <a:cxnSpLocks/>
            <a:stCxn id="1080" idx="0"/>
          </p:cNvCxnSpPr>
          <p:nvPr/>
        </p:nvCxnSpPr>
        <p:spPr>
          <a:xfrm rot="10800000">
            <a:off x="9483300" y="4281251"/>
            <a:ext cx="0" cy="586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41"/>
          <p:cNvCxnSpPr>
            <a:cxnSpLocks/>
            <a:stCxn id="1082" idx="2"/>
          </p:cNvCxnSpPr>
          <p:nvPr/>
        </p:nvCxnSpPr>
        <p:spPr>
          <a:xfrm>
            <a:off x="2708700" y="2834218"/>
            <a:ext cx="0" cy="586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3" name="Google Shape;1083;p41"/>
          <p:cNvSpPr/>
          <p:nvPr/>
        </p:nvSpPr>
        <p:spPr>
          <a:xfrm>
            <a:off x="1738700" y="3608534"/>
            <a:ext cx="1940000" cy="484800"/>
          </a:xfrm>
          <a:prstGeom prst="roundRect">
            <a:avLst>
              <a:gd name="adj" fmla="val 34302"/>
            </a:avLst>
          </a:prstGeom>
          <a:solidFill>
            <a:schemeClr val="accent6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b="1" dirty="0">
                <a:solidFill>
                  <a:schemeClr val="accent5"/>
                </a:solidFill>
                <a:latin typeface="Comic Sans MS" panose="030F0702030302020204" pitchFamily="66" charset="0"/>
                <a:ea typeface="Aldrich"/>
                <a:cs typeface="Aldrich"/>
                <a:sym typeface="Aldrich"/>
              </a:rPr>
              <a:t>1</a:t>
            </a:r>
            <a:endParaRPr sz="2133" b="1" dirty="0">
              <a:solidFill>
                <a:schemeClr val="accent5"/>
              </a:solidFill>
              <a:latin typeface="Comic Sans MS" panose="030F0702030302020204" pitchFamily="66" charset="0"/>
              <a:ea typeface="Aldrich"/>
              <a:cs typeface="Aldrich"/>
              <a:sym typeface="Aldrich"/>
            </a:endParaRPr>
          </a:p>
        </p:txBody>
      </p:sp>
      <p:sp>
        <p:nvSpPr>
          <p:cNvPr id="1084" name="Google Shape;1084;p41"/>
          <p:cNvSpPr/>
          <p:nvPr/>
        </p:nvSpPr>
        <p:spPr>
          <a:xfrm>
            <a:off x="3996900" y="3608534"/>
            <a:ext cx="1940000" cy="484800"/>
          </a:xfrm>
          <a:prstGeom prst="roundRect">
            <a:avLst>
              <a:gd name="adj" fmla="val 32178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b="1" dirty="0">
                <a:solidFill>
                  <a:schemeClr val="lt1"/>
                </a:solidFill>
                <a:latin typeface="Comic Sans MS" panose="030F0702030302020204" pitchFamily="66" charset="0"/>
                <a:ea typeface="Aldrich"/>
                <a:cs typeface="Aldrich"/>
                <a:sym typeface="Aldrich"/>
              </a:rPr>
              <a:t>2</a:t>
            </a:r>
            <a:endParaRPr sz="2133" b="1" dirty="0">
              <a:solidFill>
                <a:schemeClr val="lt1"/>
              </a:solidFill>
              <a:latin typeface="Comic Sans MS" panose="030F0702030302020204" pitchFamily="66" charset="0"/>
              <a:ea typeface="Aldrich"/>
              <a:cs typeface="Aldrich"/>
              <a:sym typeface="Aldrich"/>
            </a:endParaRPr>
          </a:p>
        </p:txBody>
      </p:sp>
      <p:sp>
        <p:nvSpPr>
          <p:cNvPr id="1085" name="Google Shape;1085;p41"/>
          <p:cNvSpPr/>
          <p:nvPr/>
        </p:nvSpPr>
        <p:spPr>
          <a:xfrm>
            <a:off x="6255100" y="3608534"/>
            <a:ext cx="1940000" cy="484800"/>
          </a:xfrm>
          <a:prstGeom prst="roundRect">
            <a:avLst>
              <a:gd name="adj" fmla="val 35293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b="1" dirty="0">
                <a:solidFill>
                  <a:schemeClr val="accent5"/>
                </a:solidFill>
                <a:latin typeface="Comic Sans MS" panose="030F0702030302020204" pitchFamily="66" charset="0"/>
                <a:ea typeface="Aldrich"/>
                <a:cs typeface="Aldrich"/>
                <a:sym typeface="Aldrich"/>
              </a:rPr>
              <a:t>3</a:t>
            </a:r>
            <a:endParaRPr sz="2133" b="1" dirty="0">
              <a:solidFill>
                <a:schemeClr val="accent5"/>
              </a:solidFill>
              <a:latin typeface="Comic Sans MS" panose="030F0702030302020204" pitchFamily="66" charset="0"/>
              <a:ea typeface="Aldrich"/>
              <a:cs typeface="Aldrich"/>
              <a:sym typeface="Aldrich"/>
            </a:endParaRPr>
          </a:p>
        </p:txBody>
      </p:sp>
      <p:sp>
        <p:nvSpPr>
          <p:cNvPr id="1074" name="Google Shape;1074;p41"/>
          <p:cNvSpPr/>
          <p:nvPr/>
        </p:nvSpPr>
        <p:spPr>
          <a:xfrm>
            <a:off x="8513300" y="3608534"/>
            <a:ext cx="1940000" cy="484800"/>
          </a:xfrm>
          <a:prstGeom prst="roundRect">
            <a:avLst>
              <a:gd name="adj" fmla="val 3840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b="1" dirty="0">
                <a:solidFill>
                  <a:schemeClr val="accent5"/>
                </a:solidFill>
                <a:latin typeface="Comic Sans MS" panose="030F0702030302020204" pitchFamily="66" charset="0"/>
                <a:ea typeface="Aldrich"/>
                <a:cs typeface="Aldrich"/>
                <a:sym typeface="Aldrich"/>
              </a:rPr>
              <a:t>4</a:t>
            </a:r>
            <a:endParaRPr sz="2133" b="1" dirty="0">
              <a:solidFill>
                <a:schemeClr val="accent5"/>
              </a:solidFill>
              <a:latin typeface="Comic Sans MS" panose="030F0702030302020204" pitchFamily="66" charset="0"/>
              <a:ea typeface="Aldrich"/>
              <a:cs typeface="Aldrich"/>
              <a:sym typeface="Aldrich"/>
            </a:endParaRPr>
          </a:p>
        </p:txBody>
      </p:sp>
      <p:sp>
        <p:nvSpPr>
          <p:cNvPr id="1082" name="Google Shape;1082;p41"/>
          <p:cNvSpPr txBox="1"/>
          <p:nvPr/>
        </p:nvSpPr>
        <p:spPr>
          <a:xfrm>
            <a:off x="1495700" y="1059150"/>
            <a:ext cx="2426000" cy="177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000" dirty="0">
                <a:solidFill>
                  <a:schemeClr val="accent5"/>
                </a:solidFill>
                <a:latin typeface="Comic Sans MS" panose="030F0702030302020204" pitchFamily="66" charset="0"/>
                <a:ea typeface="Didact Gothic"/>
                <a:cs typeface="Didact Gothic"/>
                <a:sym typeface="Didact Gothic"/>
              </a:rPr>
              <a:t>A játékos megadja, hogy hány rendszámot szeretne megjegyezni.</a:t>
            </a:r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6" name="Google Shape;1076;p41"/>
          <p:cNvSpPr txBox="1"/>
          <p:nvPr/>
        </p:nvSpPr>
        <p:spPr>
          <a:xfrm>
            <a:off x="3753900" y="4867651"/>
            <a:ext cx="2426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000" dirty="0">
                <a:solidFill>
                  <a:schemeClr val="accent5"/>
                </a:solidFill>
                <a:latin typeface="Comic Sans MS" panose="030F0702030302020204" pitchFamily="66" charset="0"/>
                <a:ea typeface="Didact Gothic"/>
                <a:cs typeface="Didact Gothic"/>
                <a:sym typeface="Didact Gothic"/>
              </a:rPr>
              <a:t>Megjegyzi a random rendszámokat.</a:t>
            </a:r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  <a:p>
            <a:pPr algn="ctr"/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6012100" y="1736204"/>
            <a:ext cx="2426000" cy="109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000" dirty="0">
                <a:solidFill>
                  <a:schemeClr val="accent5"/>
                </a:solidFill>
                <a:latin typeface="Comic Sans MS" panose="030F0702030302020204" pitchFamily="66" charset="0"/>
                <a:ea typeface="Didact Gothic"/>
                <a:cs typeface="Didact Gothic"/>
                <a:sym typeface="Didact Gothic"/>
              </a:rPr>
              <a:t>Begépeli a megjegyzett rendszámokat.</a:t>
            </a:r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0" name="Google Shape;1080;p41"/>
          <p:cNvSpPr txBox="1"/>
          <p:nvPr/>
        </p:nvSpPr>
        <p:spPr>
          <a:xfrm>
            <a:off x="8270300" y="4867651"/>
            <a:ext cx="24260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hu-HU" sz="2000" dirty="0">
                <a:solidFill>
                  <a:schemeClr val="accent5"/>
                </a:solidFill>
                <a:latin typeface="Comic Sans MS" panose="030F0702030302020204" pitchFamily="66" charset="0"/>
                <a:ea typeface="Didact Gothic"/>
                <a:cs typeface="Didact Gothic"/>
                <a:sym typeface="Didact Gothic"/>
              </a:rPr>
              <a:t>A gép értékelése után a játékos dönt, hogy kilép vagy újra játszik.</a:t>
            </a:r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  <a:p>
            <a:pPr algn="ctr"/>
            <a:endParaRPr sz="2000" dirty="0">
              <a:solidFill>
                <a:schemeClr val="accent5"/>
              </a:solidFill>
              <a:latin typeface="Comic Sans MS" panose="030F0702030302020204" pitchFamily="66" charset="0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Elvárások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3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501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5723895" y="1398190"/>
            <a:ext cx="5781340" cy="432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60000" indent="-3600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latin typeface="Comic Sans MS" panose="030F0702030302020204" pitchFamily="66" charset="0"/>
              </a:rPr>
              <a:t>Csak magyar rendszámokkal játszhatunk a játékban.</a:t>
            </a:r>
          </a:p>
          <a:p>
            <a:pPr marL="360000" indent="-3600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latin typeface="Comic Sans MS" panose="030F0702030302020204" pitchFamily="66" charset="0"/>
              </a:rPr>
              <a:t>Beviteli mező(k) hibakezelése.</a:t>
            </a:r>
          </a:p>
          <a:p>
            <a:pPr marL="360000" indent="-3600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latin typeface="Comic Sans MS" panose="030F0702030302020204" pitchFamily="66" charset="0"/>
              </a:rPr>
              <a:t>Stopperóra a játékos tájékoztatására.</a:t>
            </a:r>
          </a:p>
          <a:p>
            <a:pPr marL="360000" indent="-3600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latin typeface="Comic Sans MS" panose="030F0702030302020204" pitchFamily="66" charset="0"/>
              </a:rPr>
              <a:t>Az alkalmazásunk méretét ne lehessen változtatni.</a:t>
            </a:r>
          </a:p>
          <a:p>
            <a:pPr marL="360000" indent="-360000" algn="l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hu-HU" sz="2800" dirty="0">
                <a:latin typeface="Comic Sans MS" panose="030F0702030302020204" pitchFamily="66" charset="0"/>
              </a:rPr>
              <a:t>Rendszámok random generálása.</a:t>
            </a:r>
            <a:endParaRPr sz="2800" dirty="0">
              <a:latin typeface="Comic Sans MS" panose="030F0702030302020204" pitchFamily="66" charset="0"/>
            </a:endParaRPr>
          </a:p>
        </p:txBody>
      </p:sp>
      <p:grpSp>
        <p:nvGrpSpPr>
          <p:cNvPr id="18" name="Google Shape;9259;p65">
            <a:extLst>
              <a:ext uri="{FF2B5EF4-FFF2-40B4-BE49-F238E27FC236}">
                <a16:creationId xmlns:a16="http://schemas.microsoft.com/office/drawing/2014/main" id="{4D8DAB6F-5123-4A2C-884B-08A51F95B477}"/>
              </a:ext>
            </a:extLst>
          </p:cNvPr>
          <p:cNvGrpSpPr>
            <a:grpSpLocks noChangeAspect="1"/>
          </p:cNvGrpSpPr>
          <p:nvPr/>
        </p:nvGrpSpPr>
        <p:grpSpPr>
          <a:xfrm>
            <a:off x="2033948" y="1398190"/>
            <a:ext cx="3061465" cy="4320000"/>
            <a:chOff x="908482" y="1502585"/>
            <a:chExt cx="257112" cy="362808"/>
          </a:xfrm>
        </p:grpSpPr>
        <p:sp>
          <p:nvSpPr>
            <p:cNvPr id="19" name="Google Shape;9260;p65">
              <a:extLst>
                <a:ext uri="{FF2B5EF4-FFF2-40B4-BE49-F238E27FC236}">
                  <a16:creationId xmlns:a16="http://schemas.microsoft.com/office/drawing/2014/main" id="{6C9BE1D7-E0EA-4C13-9D20-D83C332EA9AA}"/>
                </a:ext>
              </a:extLst>
            </p:cNvPr>
            <p:cNvSpPr/>
            <p:nvPr/>
          </p:nvSpPr>
          <p:spPr>
            <a:xfrm>
              <a:off x="908482" y="1526088"/>
              <a:ext cx="257112" cy="339305"/>
            </a:xfrm>
            <a:custGeom>
              <a:avLst/>
              <a:gdLst/>
              <a:ahLst/>
              <a:cxnLst/>
              <a:rect l="l" t="t" r="r" b="b"/>
              <a:pathLst>
                <a:path w="9791" h="1292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12250"/>
                  </a:lnTo>
                  <a:cubicBezTo>
                    <a:pt x="0" y="12623"/>
                    <a:pt x="297" y="12920"/>
                    <a:pt x="670" y="12920"/>
                  </a:cubicBezTo>
                  <a:lnTo>
                    <a:pt x="9131" y="12920"/>
                  </a:lnTo>
                  <a:cubicBezTo>
                    <a:pt x="9494" y="12920"/>
                    <a:pt x="9791" y="12623"/>
                    <a:pt x="9791" y="12250"/>
                  </a:cubicBezTo>
                  <a:lnTo>
                    <a:pt x="9791" y="670"/>
                  </a:lnTo>
                  <a:cubicBezTo>
                    <a:pt x="9791" y="297"/>
                    <a:pt x="9494" y="0"/>
                    <a:pt x="9131" y="0"/>
                  </a:cubicBezTo>
                  <a:lnTo>
                    <a:pt x="5561" y="0"/>
                  </a:lnTo>
                  <a:cubicBezTo>
                    <a:pt x="5551" y="354"/>
                    <a:pt x="5255" y="642"/>
                    <a:pt x="4900" y="642"/>
                  </a:cubicBezTo>
                  <a:cubicBezTo>
                    <a:pt x="4537" y="642"/>
                    <a:pt x="4240" y="354"/>
                    <a:pt x="4231" y="0"/>
                  </a:cubicBezTo>
                  <a:close/>
                </a:path>
              </a:pathLst>
            </a:custGeom>
            <a:solidFill>
              <a:srgbClr val="BBC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61;p65">
              <a:extLst>
                <a:ext uri="{FF2B5EF4-FFF2-40B4-BE49-F238E27FC236}">
                  <a16:creationId xmlns:a16="http://schemas.microsoft.com/office/drawing/2014/main" id="{BF936683-F4BB-4950-9781-478638ADBF05}"/>
                </a:ext>
              </a:extLst>
            </p:cNvPr>
            <p:cNvSpPr/>
            <p:nvPr/>
          </p:nvSpPr>
          <p:spPr>
            <a:xfrm>
              <a:off x="920036" y="1526088"/>
              <a:ext cx="234003" cy="315671"/>
            </a:xfrm>
            <a:custGeom>
              <a:avLst/>
              <a:gdLst/>
              <a:ahLst/>
              <a:cxnLst/>
              <a:rect l="l" t="t" r="r" b="b"/>
              <a:pathLst>
                <a:path w="8911" h="12021" extrusionOk="0">
                  <a:moveTo>
                    <a:pt x="2010" y="0"/>
                  </a:moveTo>
                  <a:lnTo>
                    <a:pt x="2010" y="220"/>
                  </a:lnTo>
                  <a:cubicBezTo>
                    <a:pt x="2001" y="345"/>
                    <a:pt x="1905" y="441"/>
                    <a:pt x="1790" y="441"/>
                  </a:cubicBezTo>
                  <a:lnTo>
                    <a:pt x="450" y="441"/>
                  </a:lnTo>
                  <a:cubicBezTo>
                    <a:pt x="202" y="441"/>
                    <a:pt x="1" y="642"/>
                    <a:pt x="1" y="890"/>
                  </a:cubicBezTo>
                  <a:lnTo>
                    <a:pt x="1" y="11580"/>
                  </a:lnTo>
                  <a:cubicBezTo>
                    <a:pt x="1" y="11820"/>
                    <a:pt x="202" y="12021"/>
                    <a:pt x="450" y="12021"/>
                  </a:cubicBezTo>
                  <a:lnTo>
                    <a:pt x="8461" y="12021"/>
                  </a:lnTo>
                  <a:cubicBezTo>
                    <a:pt x="8710" y="12021"/>
                    <a:pt x="8911" y="11820"/>
                    <a:pt x="8911" y="11580"/>
                  </a:cubicBezTo>
                  <a:lnTo>
                    <a:pt x="8911" y="890"/>
                  </a:lnTo>
                  <a:cubicBezTo>
                    <a:pt x="8911" y="642"/>
                    <a:pt x="8710" y="441"/>
                    <a:pt x="8470" y="441"/>
                  </a:cubicBezTo>
                  <a:lnTo>
                    <a:pt x="7131" y="441"/>
                  </a:lnTo>
                  <a:cubicBezTo>
                    <a:pt x="7006" y="441"/>
                    <a:pt x="6910" y="345"/>
                    <a:pt x="6910" y="220"/>
                  </a:cubicBezTo>
                  <a:lnTo>
                    <a:pt x="6910" y="0"/>
                  </a:lnTo>
                  <a:lnTo>
                    <a:pt x="5121" y="0"/>
                  </a:lnTo>
                  <a:cubicBezTo>
                    <a:pt x="5111" y="354"/>
                    <a:pt x="4815" y="642"/>
                    <a:pt x="4460" y="642"/>
                  </a:cubicBezTo>
                  <a:cubicBezTo>
                    <a:pt x="4097" y="642"/>
                    <a:pt x="3800" y="354"/>
                    <a:pt x="3791" y="0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63;p65">
              <a:extLst>
                <a:ext uri="{FF2B5EF4-FFF2-40B4-BE49-F238E27FC236}">
                  <a16:creationId xmlns:a16="http://schemas.microsoft.com/office/drawing/2014/main" id="{3B3DC433-880A-4827-9D0C-F43A580DC645}"/>
                </a:ext>
              </a:extLst>
            </p:cNvPr>
            <p:cNvSpPr/>
            <p:nvPr/>
          </p:nvSpPr>
          <p:spPr>
            <a:xfrm>
              <a:off x="984373" y="1502585"/>
              <a:ext cx="105329" cy="52678"/>
            </a:xfrm>
            <a:custGeom>
              <a:avLst/>
              <a:gdLst/>
              <a:ahLst/>
              <a:cxnLst/>
              <a:rect l="l" t="t" r="r" b="b"/>
              <a:pathLst>
                <a:path w="4011" h="2006" extrusionOk="0">
                  <a:moveTo>
                    <a:pt x="2004" y="558"/>
                  </a:moveTo>
                  <a:cubicBezTo>
                    <a:pt x="2178" y="558"/>
                    <a:pt x="2345" y="694"/>
                    <a:pt x="2345" y="895"/>
                  </a:cubicBezTo>
                  <a:cubicBezTo>
                    <a:pt x="2345" y="1087"/>
                    <a:pt x="2192" y="1230"/>
                    <a:pt x="2010" y="1230"/>
                  </a:cubicBezTo>
                  <a:cubicBezTo>
                    <a:pt x="1714" y="1230"/>
                    <a:pt x="1561" y="867"/>
                    <a:pt x="1771" y="656"/>
                  </a:cubicBezTo>
                  <a:cubicBezTo>
                    <a:pt x="1839" y="589"/>
                    <a:pt x="1922" y="558"/>
                    <a:pt x="2004" y="558"/>
                  </a:cubicBezTo>
                  <a:close/>
                  <a:moveTo>
                    <a:pt x="2006" y="0"/>
                  </a:moveTo>
                  <a:cubicBezTo>
                    <a:pt x="1707" y="0"/>
                    <a:pt x="1408" y="149"/>
                    <a:pt x="1235" y="446"/>
                  </a:cubicBezTo>
                  <a:lnTo>
                    <a:pt x="450" y="446"/>
                  </a:lnTo>
                  <a:cubicBezTo>
                    <a:pt x="202" y="446"/>
                    <a:pt x="1" y="646"/>
                    <a:pt x="1" y="895"/>
                  </a:cubicBezTo>
                  <a:lnTo>
                    <a:pt x="1" y="1785"/>
                  </a:lnTo>
                  <a:cubicBezTo>
                    <a:pt x="1" y="1910"/>
                    <a:pt x="106" y="2005"/>
                    <a:pt x="230" y="2005"/>
                  </a:cubicBezTo>
                  <a:lnTo>
                    <a:pt x="3791" y="2005"/>
                  </a:lnTo>
                  <a:cubicBezTo>
                    <a:pt x="3915" y="2005"/>
                    <a:pt x="4011" y="1910"/>
                    <a:pt x="4011" y="1785"/>
                  </a:cubicBezTo>
                  <a:lnTo>
                    <a:pt x="4011" y="895"/>
                  </a:lnTo>
                  <a:cubicBezTo>
                    <a:pt x="4011" y="646"/>
                    <a:pt x="3810" y="446"/>
                    <a:pt x="3570" y="446"/>
                  </a:cubicBezTo>
                  <a:lnTo>
                    <a:pt x="2776" y="446"/>
                  </a:lnTo>
                  <a:cubicBezTo>
                    <a:pt x="2604" y="149"/>
                    <a:pt x="2305" y="0"/>
                    <a:pt x="200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64;p65">
              <a:extLst>
                <a:ext uri="{FF2B5EF4-FFF2-40B4-BE49-F238E27FC236}">
                  <a16:creationId xmlns:a16="http://schemas.microsoft.com/office/drawing/2014/main" id="{91A56CF3-80EA-4AA5-84B0-816ED9B39C77}"/>
                </a:ext>
              </a:extLst>
            </p:cNvPr>
            <p:cNvSpPr/>
            <p:nvPr/>
          </p:nvSpPr>
          <p:spPr>
            <a:xfrm>
              <a:off x="964022" y="1663559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2"/>
                    <a:pt x="249" y="1110"/>
                    <a:pt x="556" y="1110"/>
                  </a:cubicBezTo>
                  <a:cubicBezTo>
                    <a:pt x="862" y="1110"/>
                    <a:pt x="1111" y="862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65;p65">
              <a:extLst>
                <a:ext uri="{FF2B5EF4-FFF2-40B4-BE49-F238E27FC236}">
                  <a16:creationId xmlns:a16="http://schemas.microsoft.com/office/drawing/2014/main" id="{CC837E8E-C8BE-473C-BE89-D91E9FAAA57D}"/>
                </a:ext>
              </a:extLst>
            </p:cNvPr>
            <p:cNvSpPr/>
            <p:nvPr/>
          </p:nvSpPr>
          <p:spPr>
            <a:xfrm>
              <a:off x="964022" y="1716079"/>
              <a:ext cx="29175" cy="29437"/>
            </a:xfrm>
            <a:custGeom>
              <a:avLst/>
              <a:gdLst/>
              <a:ahLst/>
              <a:cxnLst/>
              <a:rect l="l" t="t" r="r" b="b"/>
              <a:pathLst>
                <a:path w="1111" h="1121" extrusionOk="0">
                  <a:moveTo>
                    <a:pt x="556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6" y="1120"/>
                  </a:cubicBezTo>
                  <a:cubicBezTo>
                    <a:pt x="862" y="1120"/>
                    <a:pt x="1111" y="871"/>
                    <a:pt x="1111" y="56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266;p65">
              <a:extLst>
                <a:ext uri="{FF2B5EF4-FFF2-40B4-BE49-F238E27FC236}">
                  <a16:creationId xmlns:a16="http://schemas.microsoft.com/office/drawing/2014/main" id="{D89BA348-7326-44CE-AF72-3535887374AD}"/>
                </a:ext>
              </a:extLst>
            </p:cNvPr>
            <p:cNvSpPr/>
            <p:nvPr/>
          </p:nvSpPr>
          <p:spPr>
            <a:xfrm>
              <a:off x="964022" y="1768862"/>
              <a:ext cx="29175" cy="29175"/>
            </a:xfrm>
            <a:custGeom>
              <a:avLst/>
              <a:gdLst/>
              <a:ahLst/>
              <a:cxnLst/>
              <a:rect l="l" t="t" r="r" b="b"/>
              <a:pathLst>
                <a:path w="1111" h="1111" extrusionOk="0">
                  <a:moveTo>
                    <a:pt x="556" y="0"/>
                  </a:moveTo>
                  <a:cubicBezTo>
                    <a:pt x="249" y="0"/>
                    <a:pt x="0" y="249"/>
                    <a:pt x="0" y="555"/>
                  </a:cubicBezTo>
                  <a:cubicBezTo>
                    <a:pt x="0" y="861"/>
                    <a:pt x="249" y="1110"/>
                    <a:pt x="556" y="1110"/>
                  </a:cubicBezTo>
                  <a:cubicBezTo>
                    <a:pt x="862" y="1110"/>
                    <a:pt x="1111" y="861"/>
                    <a:pt x="1111" y="555"/>
                  </a:cubicBezTo>
                  <a:cubicBezTo>
                    <a:pt x="1111" y="249"/>
                    <a:pt x="862" y="0"/>
                    <a:pt x="55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267;p65">
              <a:extLst>
                <a:ext uri="{FF2B5EF4-FFF2-40B4-BE49-F238E27FC236}">
                  <a16:creationId xmlns:a16="http://schemas.microsoft.com/office/drawing/2014/main" id="{1A736719-AEA1-4310-A4A4-6FFA3883DC3C}"/>
                </a:ext>
              </a:extLst>
            </p:cNvPr>
            <p:cNvSpPr/>
            <p:nvPr/>
          </p:nvSpPr>
          <p:spPr>
            <a:xfrm>
              <a:off x="1005985" y="1660539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268;p65">
              <a:extLst>
                <a:ext uri="{FF2B5EF4-FFF2-40B4-BE49-F238E27FC236}">
                  <a16:creationId xmlns:a16="http://schemas.microsoft.com/office/drawing/2014/main" id="{5ADFBAD5-A595-41EB-9B56-A60BD2FFB088}"/>
                </a:ext>
              </a:extLst>
            </p:cNvPr>
            <p:cNvSpPr/>
            <p:nvPr/>
          </p:nvSpPr>
          <p:spPr>
            <a:xfrm>
              <a:off x="1005985" y="1683910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269;p65">
              <a:extLst>
                <a:ext uri="{FF2B5EF4-FFF2-40B4-BE49-F238E27FC236}">
                  <a16:creationId xmlns:a16="http://schemas.microsoft.com/office/drawing/2014/main" id="{3F4D0661-B14C-4E1F-B519-248205FFA819}"/>
                </a:ext>
              </a:extLst>
            </p:cNvPr>
            <p:cNvSpPr/>
            <p:nvPr/>
          </p:nvSpPr>
          <p:spPr>
            <a:xfrm>
              <a:off x="1005985" y="1713322"/>
              <a:ext cx="68145" cy="11581"/>
            </a:xfrm>
            <a:custGeom>
              <a:avLst/>
              <a:gdLst/>
              <a:ahLst/>
              <a:cxnLst/>
              <a:rect l="l" t="t" r="r" b="b"/>
              <a:pathLst>
                <a:path w="259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2307" y="440"/>
                  </a:lnTo>
                  <a:cubicBezTo>
                    <a:pt x="2594" y="44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270;p65">
              <a:extLst>
                <a:ext uri="{FF2B5EF4-FFF2-40B4-BE49-F238E27FC236}">
                  <a16:creationId xmlns:a16="http://schemas.microsoft.com/office/drawing/2014/main" id="{1CFA8432-F462-46B1-AD37-BA20698C6AF9}"/>
                </a:ext>
              </a:extLst>
            </p:cNvPr>
            <p:cNvSpPr/>
            <p:nvPr/>
          </p:nvSpPr>
          <p:spPr>
            <a:xfrm>
              <a:off x="1005985" y="1736693"/>
              <a:ext cx="109110" cy="11581"/>
            </a:xfrm>
            <a:custGeom>
              <a:avLst/>
              <a:gdLst/>
              <a:ahLst/>
              <a:cxnLst/>
              <a:rect l="l" t="t" r="r" b="b"/>
              <a:pathLst>
                <a:path w="415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3858" y="440"/>
                  </a:lnTo>
                  <a:cubicBezTo>
                    <a:pt x="4154" y="44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71;p65">
              <a:extLst>
                <a:ext uri="{FF2B5EF4-FFF2-40B4-BE49-F238E27FC236}">
                  <a16:creationId xmlns:a16="http://schemas.microsoft.com/office/drawing/2014/main" id="{4D75E14C-2F44-4C2D-99AC-8214FF43DC65}"/>
                </a:ext>
              </a:extLst>
            </p:cNvPr>
            <p:cNvSpPr/>
            <p:nvPr/>
          </p:nvSpPr>
          <p:spPr>
            <a:xfrm>
              <a:off x="1005985" y="1765842"/>
              <a:ext cx="68145" cy="11843"/>
            </a:xfrm>
            <a:custGeom>
              <a:avLst/>
              <a:gdLst/>
              <a:ahLst/>
              <a:cxnLst/>
              <a:rect l="l" t="t" r="r" b="b"/>
              <a:pathLst>
                <a:path w="259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2307" y="450"/>
                  </a:lnTo>
                  <a:cubicBezTo>
                    <a:pt x="2594" y="450"/>
                    <a:pt x="2594" y="0"/>
                    <a:pt x="230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72;p65">
              <a:extLst>
                <a:ext uri="{FF2B5EF4-FFF2-40B4-BE49-F238E27FC236}">
                  <a16:creationId xmlns:a16="http://schemas.microsoft.com/office/drawing/2014/main" id="{E67B8025-7168-4740-8304-14889A2DF6FF}"/>
                </a:ext>
              </a:extLst>
            </p:cNvPr>
            <p:cNvSpPr/>
            <p:nvPr/>
          </p:nvSpPr>
          <p:spPr>
            <a:xfrm>
              <a:off x="1005985" y="1789213"/>
              <a:ext cx="109110" cy="11843"/>
            </a:xfrm>
            <a:custGeom>
              <a:avLst/>
              <a:gdLst/>
              <a:ahLst/>
              <a:cxnLst/>
              <a:rect l="l" t="t" r="r" b="b"/>
              <a:pathLst>
                <a:path w="415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858" y="450"/>
                  </a:lnTo>
                  <a:cubicBezTo>
                    <a:pt x="4154" y="450"/>
                    <a:pt x="4154" y="0"/>
                    <a:pt x="385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73;p65">
              <a:extLst>
                <a:ext uri="{FF2B5EF4-FFF2-40B4-BE49-F238E27FC236}">
                  <a16:creationId xmlns:a16="http://schemas.microsoft.com/office/drawing/2014/main" id="{55F6C879-351D-4DF2-8F76-7A0F75F1F56B}"/>
                </a:ext>
              </a:extLst>
            </p:cNvPr>
            <p:cNvSpPr/>
            <p:nvPr/>
          </p:nvSpPr>
          <p:spPr>
            <a:xfrm>
              <a:off x="1005985" y="1572831"/>
              <a:ext cx="103333" cy="11843"/>
            </a:xfrm>
            <a:custGeom>
              <a:avLst/>
              <a:gdLst/>
              <a:ahLst/>
              <a:cxnLst/>
              <a:rect l="l" t="t" r="r" b="b"/>
              <a:pathLst>
                <a:path w="39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3637" y="450"/>
                  </a:lnTo>
                  <a:cubicBezTo>
                    <a:pt x="3934" y="450"/>
                    <a:pt x="3934" y="0"/>
                    <a:pt x="363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74;p65">
              <a:extLst>
                <a:ext uri="{FF2B5EF4-FFF2-40B4-BE49-F238E27FC236}">
                  <a16:creationId xmlns:a16="http://schemas.microsoft.com/office/drawing/2014/main" id="{C1128E79-376F-453E-9D49-D04BC0236D01}"/>
                </a:ext>
              </a:extLst>
            </p:cNvPr>
            <p:cNvSpPr/>
            <p:nvPr/>
          </p:nvSpPr>
          <p:spPr>
            <a:xfrm>
              <a:off x="959243" y="1625613"/>
              <a:ext cx="155853" cy="11581"/>
            </a:xfrm>
            <a:custGeom>
              <a:avLst/>
              <a:gdLst/>
              <a:ahLst/>
              <a:cxnLst/>
              <a:rect l="l" t="t" r="r" b="b"/>
              <a:pathLst>
                <a:path w="5935" h="441" extrusionOk="0">
                  <a:moveTo>
                    <a:pt x="297" y="0"/>
                  </a:moveTo>
                  <a:cubicBezTo>
                    <a:pt x="1" y="0"/>
                    <a:pt x="1" y="440"/>
                    <a:pt x="297" y="440"/>
                  </a:cubicBezTo>
                  <a:lnTo>
                    <a:pt x="5638" y="440"/>
                  </a:lnTo>
                  <a:cubicBezTo>
                    <a:pt x="5934" y="440"/>
                    <a:pt x="5934" y="0"/>
                    <a:pt x="56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275;p65">
              <a:extLst>
                <a:ext uri="{FF2B5EF4-FFF2-40B4-BE49-F238E27FC236}">
                  <a16:creationId xmlns:a16="http://schemas.microsoft.com/office/drawing/2014/main" id="{338017E8-6E06-4C1C-91B9-415CB0448332}"/>
                </a:ext>
              </a:extLst>
            </p:cNvPr>
            <p:cNvSpPr/>
            <p:nvPr/>
          </p:nvSpPr>
          <p:spPr>
            <a:xfrm>
              <a:off x="1005985" y="1596202"/>
              <a:ext cx="27179" cy="11843"/>
            </a:xfrm>
            <a:custGeom>
              <a:avLst/>
              <a:gdLst/>
              <a:ahLst/>
              <a:cxnLst/>
              <a:rect l="l" t="t" r="r" b="b"/>
              <a:pathLst>
                <a:path w="1035" h="451" extrusionOk="0">
                  <a:moveTo>
                    <a:pt x="297" y="0"/>
                  </a:moveTo>
                  <a:cubicBezTo>
                    <a:pt x="1" y="0"/>
                    <a:pt x="1" y="450"/>
                    <a:pt x="297" y="450"/>
                  </a:cubicBezTo>
                  <a:lnTo>
                    <a:pt x="738" y="450"/>
                  </a:lnTo>
                  <a:cubicBezTo>
                    <a:pt x="1034" y="450"/>
                    <a:pt x="1034" y="0"/>
                    <a:pt x="738" y="0"/>
                  </a:cubicBez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276;p65">
              <a:extLst>
                <a:ext uri="{FF2B5EF4-FFF2-40B4-BE49-F238E27FC236}">
                  <a16:creationId xmlns:a16="http://schemas.microsoft.com/office/drawing/2014/main" id="{5976FF2B-B2C2-429B-9762-CDAD201F7B85}"/>
                </a:ext>
              </a:extLst>
            </p:cNvPr>
            <p:cNvSpPr/>
            <p:nvPr/>
          </p:nvSpPr>
          <p:spPr>
            <a:xfrm>
              <a:off x="1040911" y="1596202"/>
              <a:ext cx="38996" cy="11843"/>
            </a:xfrm>
            <a:custGeom>
              <a:avLst/>
              <a:gdLst/>
              <a:ahLst/>
              <a:cxnLst/>
              <a:rect l="l" t="t" r="r" b="b"/>
              <a:pathLst>
                <a:path w="1485" h="451" extrusionOk="0">
                  <a:moveTo>
                    <a:pt x="298" y="0"/>
                  </a:moveTo>
                  <a:cubicBezTo>
                    <a:pt x="1" y="0"/>
                    <a:pt x="1" y="450"/>
                    <a:pt x="298" y="450"/>
                  </a:cubicBezTo>
                  <a:lnTo>
                    <a:pt x="1188" y="450"/>
                  </a:lnTo>
                  <a:cubicBezTo>
                    <a:pt x="1484" y="450"/>
                    <a:pt x="1484" y="0"/>
                    <a:pt x="118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277;p65">
              <a:extLst>
                <a:ext uri="{FF2B5EF4-FFF2-40B4-BE49-F238E27FC236}">
                  <a16:creationId xmlns:a16="http://schemas.microsoft.com/office/drawing/2014/main" id="{459485D9-71C1-4C6E-A5E4-6E9ED2E836F2}"/>
                </a:ext>
              </a:extLst>
            </p:cNvPr>
            <p:cNvSpPr/>
            <p:nvPr/>
          </p:nvSpPr>
          <p:spPr>
            <a:xfrm>
              <a:off x="961002" y="1572831"/>
              <a:ext cx="35215" cy="35215"/>
            </a:xfrm>
            <a:custGeom>
              <a:avLst/>
              <a:gdLst/>
              <a:ahLst/>
              <a:cxnLst/>
              <a:rect l="l" t="t" r="r" b="b"/>
              <a:pathLst>
                <a:path w="1341" h="1341" extrusionOk="0">
                  <a:moveTo>
                    <a:pt x="230" y="0"/>
                  </a:moveTo>
                  <a:cubicBezTo>
                    <a:pt x="106" y="0"/>
                    <a:pt x="1" y="106"/>
                    <a:pt x="1" y="230"/>
                  </a:cubicBezTo>
                  <a:lnTo>
                    <a:pt x="1" y="1120"/>
                  </a:lnTo>
                  <a:cubicBezTo>
                    <a:pt x="1" y="1235"/>
                    <a:pt x="106" y="1340"/>
                    <a:pt x="230" y="1340"/>
                  </a:cubicBezTo>
                  <a:lnTo>
                    <a:pt x="1120" y="1340"/>
                  </a:lnTo>
                  <a:cubicBezTo>
                    <a:pt x="1235" y="1340"/>
                    <a:pt x="1340" y="1245"/>
                    <a:pt x="1340" y="1120"/>
                  </a:cubicBezTo>
                  <a:lnTo>
                    <a:pt x="1340" y="230"/>
                  </a:lnTo>
                  <a:cubicBezTo>
                    <a:pt x="1340" y="106"/>
                    <a:pt x="1235" y="0"/>
                    <a:pt x="1120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278;p65">
              <a:extLst>
                <a:ext uri="{FF2B5EF4-FFF2-40B4-BE49-F238E27FC236}">
                  <a16:creationId xmlns:a16="http://schemas.microsoft.com/office/drawing/2014/main" id="{4D40C5B0-3E53-434E-83BD-537360244C4C}"/>
                </a:ext>
              </a:extLst>
            </p:cNvPr>
            <p:cNvSpPr/>
            <p:nvPr/>
          </p:nvSpPr>
          <p:spPr>
            <a:xfrm>
              <a:off x="984373" y="1543682"/>
              <a:ext cx="105329" cy="11581"/>
            </a:xfrm>
            <a:custGeom>
              <a:avLst/>
              <a:gdLst/>
              <a:ahLst/>
              <a:cxnLst/>
              <a:rect l="l" t="t" r="r" b="b"/>
              <a:pathLst>
                <a:path w="4011" h="441" extrusionOk="0">
                  <a:moveTo>
                    <a:pt x="230" y="0"/>
                  </a:moveTo>
                  <a:cubicBezTo>
                    <a:pt x="106" y="0"/>
                    <a:pt x="1" y="96"/>
                    <a:pt x="1" y="220"/>
                  </a:cubicBezTo>
                  <a:cubicBezTo>
                    <a:pt x="1" y="345"/>
                    <a:pt x="106" y="440"/>
                    <a:pt x="230" y="440"/>
                  </a:cubicBezTo>
                  <a:lnTo>
                    <a:pt x="3791" y="440"/>
                  </a:lnTo>
                  <a:cubicBezTo>
                    <a:pt x="3915" y="440"/>
                    <a:pt x="4011" y="345"/>
                    <a:pt x="4011" y="220"/>
                  </a:cubicBezTo>
                  <a:cubicBezTo>
                    <a:pt x="4011" y="96"/>
                    <a:pt x="3915" y="0"/>
                    <a:pt x="3791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279;p65">
              <a:extLst>
                <a:ext uri="{FF2B5EF4-FFF2-40B4-BE49-F238E27FC236}">
                  <a16:creationId xmlns:a16="http://schemas.microsoft.com/office/drawing/2014/main" id="{96ED0019-FBBD-46D5-B154-0E7854726871}"/>
                </a:ext>
              </a:extLst>
            </p:cNvPr>
            <p:cNvSpPr/>
            <p:nvPr/>
          </p:nvSpPr>
          <p:spPr>
            <a:xfrm>
              <a:off x="969799" y="1581628"/>
              <a:ext cx="17620" cy="17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336" y="0"/>
                  </a:moveTo>
                  <a:cubicBezTo>
                    <a:pt x="154" y="0"/>
                    <a:pt x="1" y="153"/>
                    <a:pt x="1" y="335"/>
                  </a:cubicBezTo>
                  <a:cubicBezTo>
                    <a:pt x="1" y="517"/>
                    <a:pt x="154" y="670"/>
                    <a:pt x="336" y="670"/>
                  </a:cubicBezTo>
                  <a:cubicBezTo>
                    <a:pt x="517" y="670"/>
                    <a:pt x="671" y="517"/>
                    <a:pt x="671" y="335"/>
                  </a:cubicBezTo>
                  <a:cubicBezTo>
                    <a:pt x="671" y="153"/>
                    <a:pt x="517" y="0"/>
                    <a:pt x="33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441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843880" y="2831300"/>
            <a:ext cx="6504241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hu-HU" dirty="0">
                <a:latin typeface="Comic Sans MS" panose="030F0702030302020204" pitchFamily="66" charset="0"/>
              </a:rPr>
              <a:t>Grafikus felület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Comic Sans MS" panose="030F0702030302020204" pitchFamily="66" charset="0"/>
              </a:rPr>
              <a:t>0</a:t>
            </a:r>
            <a:r>
              <a:rPr lang="hu-HU" dirty="0">
                <a:latin typeface="Comic Sans MS" panose="030F0702030302020204" pitchFamily="66" charset="0"/>
              </a:rPr>
              <a:t>4</a:t>
            </a:r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349358" y="1418249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469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D5165CEA-E916-421F-B2E9-38C33348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917" y="471531"/>
            <a:ext cx="5980165" cy="360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F64AA8A-5A5B-4825-9271-09B32FD2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8" y="4232476"/>
            <a:ext cx="2571750" cy="19812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1A003AB-06C3-49B2-B476-E6AF40A8D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0" y="4232476"/>
            <a:ext cx="2647950" cy="19812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C5B8F49-0C08-4873-BF18-40D922823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742" y="4232476"/>
            <a:ext cx="3467100" cy="198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627</Words>
  <Application>Microsoft Office PowerPoint</Application>
  <PresentationFormat>Szélesvásznú</PresentationFormat>
  <Paragraphs>127</Paragraphs>
  <Slides>30</Slides>
  <Notes>30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9" baseType="lpstr">
      <vt:lpstr>Aldrich</vt:lpstr>
      <vt:lpstr>Arial</vt:lpstr>
      <vt:lpstr>Calibri</vt:lpstr>
      <vt:lpstr>Century Gothic</vt:lpstr>
      <vt:lpstr>Comic Sans MS</vt:lpstr>
      <vt:lpstr>Didact Gothic</vt:lpstr>
      <vt:lpstr>PT Sans</vt:lpstr>
      <vt:lpstr>Wingdings</vt:lpstr>
      <vt:lpstr>1_Virtual Slides for Education Day by Slidesgo</vt:lpstr>
      <vt:lpstr>Rendszám memóriajáték</vt:lpstr>
      <vt:lpstr>Játékleírás</vt:lpstr>
      <vt:lpstr>PowerPoint-bemutató</vt:lpstr>
      <vt:lpstr>Hogyan játssz?</vt:lpstr>
      <vt:lpstr>PowerPoint-bemutató</vt:lpstr>
      <vt:lpstr>Elvárások</vt:lpstr>
      <vt:lpstr>PowerPoint-bemutató</vt:lpstr>
      <vt:lpstr>Grafikus felület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Fejlesztési terv</vt:lpstr>
      <vt:lpstr>FEJLESZTÉSI TERV</vt:lpstr>
      <vt:lpstr>FEJLESZTÉSI TERV</vt:lpstr>
      <vt:lpstr>FEJLESZTÉSI TERV</vt:lpstr>
      <vt:lpstr>Fejlesztés</vt:lpstr>
      <vt:lpstr>A KEZDŐ ABLAKBAN A CLICK ESEMÉNY ÉS A HIBAKEZELÉS MEGVALÓSÍTÁSA</vt:lpstr>
      <vt:lpstr>A KEZDŐ ABLAKBAN A CLICK ESEMÉNY ÉS A HIBAKEZELÉS MEGVALÓSÍTÁSA</vt:lpstr>
      <vt:lpstr>STOPPER ÓRA MEGVALÓSÍTÁSA</vt:lpstr>
      <vt:lpstr>RENDSZÁMOK SORSOLÁSÁNAK, MEGJELENÍTÉSÉNEK, TÁROLÁSÁNAK MEGVALÓSÍTÁSA</vt:lpstr>
      <vt:lpstr>RENDSZÁMOK SORSOLÁSÁNAK, MEGJELENÍTÉSÉNEK, TÁROLÁSÁNAK MEGVALÓSÍTÁSA</vt:lpstr>
      <vt:lpstr>TIPPELÉS ÉS A TIPPEK FELDOLGOZÁSÁNAK MEGVALÓSÍTÁSA</vt:lpstr>
      <vt:lpstr>TIPPELÉS ÉS A TIPPEK FELDOLGOZÁSÁNAK MEGVALÓSÍTÁSA</vt:lpstr>
      <vt:lpstr>KIÉRTÉKELÉS MEGVALÓSÍTÁSA</vt:lpstr>
      <vt:lpstr>ÚJ JÁTÉK KEZDÉSE</vt:lpstr>
      <vt:lpstr>DIZÁJN ELEMEK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Rendszám memóriajáték</dc:title>
  <dc:creator>Márta Krisztián</dc:creator>
  <cp:lastModifiedBy>Márta Krisztián</cp:lastModifiedBy>
  <cp:revision>177</cp:revision>
  <dcterms:created xsi:type="dcterms:W3CDTF">2021-11-22T17:37:56Z</dcterms:created>
  <dcterms:modified xsi:type="dcterms:W3CDTF">2021-11-23T07:53:24Z</dcterms:modified>
</cp:coreProperties>
</file>