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  <p:sldId id="268" r:id="rId12"/>
    <p:sldId id="270" r:id="rId13"/>
    <p:sldId id="269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80E16-FF0A-4FA8-83FE-75303E08D577}" type="datetimeFigureOut">
              <a:rPr lang="es-ES" smtClean="0"/>
              <a:t>06/01/2025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B7CF5-0B95-44A5-9281-8B32A1F51C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336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1943911-45AC-4952-B779-287F5DF6A901}" type="datetimeFigureOut">
              <a:rPr lang="es-ES" smtClean="0"/>
              <a:t>06/01/2025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39D509-49D3-4255-9DEA-886E018804C1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76001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3911-45AC-4952-B779-287F5DF6A901}" type="datetimeFigureOut">
              <a:rPr lang="es-ES" smtClean="0"/>
              <a:t>06/01/2025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D509-49D3-4255-9DEA-886E018804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487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3911-45AC-4952-B779-287F5DF6A901}" type="datetimeFigureOut">
              <a:rPr lang="es-ES" smtClean="0"/>
              <a:t>06/01/2025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D509-49D3-4255-9DEA-886E018804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001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3911-45AC-4952-B779-287F5DF6A901}" type="datetimeFigureOut">
              <a:rPr lang="es-ES" smtClean="0"/>
              <a:t>06/01/2025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D509-49D3-4255-9DEA-886E018804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637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943911-45AC-4952-B779-287F5DF6A901}" type="datetimeFigureOut">
              <a:rPr lang="es-ES" smtClean="0"/>
              <a:t>06/01/2025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39D509-49D3-4255-9DEA-886E018804C1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09147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3911-45AC-4952-B779-287F5DF6A901}" type="datetimeFigureOut">
              <a:rPr lang="es-ES" smtClean="0"/>
              <a:t>06/01/2025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D509-49D3-4255-9DEA-886E018804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651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3911-45AC-4952-B779-287F5DF6A901}" type="datetimeFigureOut">
              <a:rPr lang="es-ES" smtClean="0"/>
              <a:t>06/01/2025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D509-49D3-4255-9DEA-886E018804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993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3911-45AC-4952-B779-287F5DF6A901}" type="datetimeFigureOut">
              <a:rPr lang="es-ES" smtClean="0"/>
              <a:t>06/01/2025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D509-49D3-4255-9DEA-886E018804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303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3911-45AC-4952-B779-287F5DF6A901}" type="datetimeFigureOut">
              <a:rPr lang="es-ES" smtClean="0"/>
              <a:t>06/01/2025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D509-49D3-4255-9DEA-886E018804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40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943911-45AC-4952-B779-287F5DF6A901}" type="datetimeFigureOut">
              <a:rPr lang="es-ES" smtClean="0"/>
              <a:t>06/01/2025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39D509-49D3-4255-9DEA-886E018804C1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5792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943911-45AC-4952-B779-287F5DF6A901}" type="datetimeFigureOut">
              <a:rPr lang="es-ES" smtClean="0"/>
              <a:t>06/01/2025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39D509-49D3-4255-9DEA-886E018804C1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758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1943911-45AC-4952-B779-287F5DF6A901}" type="datetimeFigureOut">
              <a:rPr lang="es-ES" smtClean="0"/>
              <a:t>06/01/2025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139D509-49D3-4255-9DEA-886E018804C1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504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11CA2ED-A717-E1C7-4047-018856E42EAA}"/>
              </a:ext>
            </a:extLst>
          </p:cNvPr>
          <p:cNvSpPr/>
          <p:nvPr/>
        </p:nvSpPr>
        <p:spPr>
          <a:xfrm>
            <a:off x="2631333" y="2551837"/>
            <a:ext cx="745184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5400" b="1" dirty="0"/>
              <a:t>Detección de Melanoma </a:t>
            </a:r>
          </a:p>
          <a:p>
            <a:r>
              <a:rPr lang="es-ES" sz="5400" b="1" dirty="0"/>
              <a:t>con Machine </a:t>
            </a:r>
            <a:r>
              <a:rPr lang="es-ES" sz="5400" b="1" dirty="0" err="1"/>
              <a:t>Learning</a:t>
            </a:r>
            <a:endParaRPr lang="es-ES" sz="5400" b="1" dirty="0"/>
          </a:p>
        </p:txBody>
      </p:sp>
    </p:spTree>
    <p:extLst>
      <p:ext uri="{BB962C8B-B14F-4D97-AF65-F5344CB8AC3E}">
        <p14:creationId xmlns:p14="http://schemas.microsoft.com/office/powerpoint/2010/main" val="3685830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41935-BA8B-C896-FC21-1E53D3E3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/>
              <a:t>RESULTADOS Y EVALUACIÓN DEL MODELO</a:t>
            </a:r>
            <a:endParaRPr lang="es-E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E7E3198-D08C-B502-2BE1-C4EADDBA4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58993"/>
            <a:ext cx="4887686" cy="4190539"/>
          </a:xfrm>
          <a:prstGeom prst="rect">
            <a:avLst/>
          </a:prstGeom>
        </p:spPr>
      </p:pic>
      <p:pic>
        <p:nvPicPr>
          <p:cNvPr id="9" name="Imagen 8" descr="Gráfico&#10;&#10;Descripción generada automáticamente">
            <a:extLst>
              <a:ext uri="{FF2B5EF4-FFF2-40B4-BE49-F238E27FC236}">
                <a16:creationId xmlns:a16="http://schemas.microsoft.com/office/drawing/2014/main" id="{FEF9CFA3-9279-1B9B-4CD8-E9B99B424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629" y="2258992"/>
            <a:ext cx="4887686" cy="4190539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E2874BE-F14C-6578-B94B-42757265BD40}"/>
              </a:ext>
            </a:extLst>
          </p:cNvPr>
          <p:cNvSpPr txBox="1"/>
          <p:nvPr/>
        </p:nvSpPr>
        <p:spPr>
          <a:xfrm>
            <a:off x="3276599" y="6438646"/>
            <a:ext cx="8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CNN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EE2F2E8-683D-9DB8-BCD9-D2765394536A}"/>
              </a:ext>
            </a:extLst>
          </p:cNvPr>
          <p:cNvSpPr txBox="1"/>
          <p:nvPr/>
        </p:nvSpPr>
        <p:spPr>
          <a:xfrm>
            <a:off x="8943043" y="6449531"/>
            <a:ext cx="8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MLP</a:t>
            </a:r>
          </a:p>
        </p:txBody>
      </p:sp>
    </p:spTree>
    <p:extLst>
      <p:ext uri="{BB962C8B-B14F-4D97-AF65-F5344CB8AC3E}">
        <p14:creationId xmlns:p14="http://schemas.microsoft.com/office/powerpoint/2010/main" val="2446720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oso, café, pequeño, puesto&#10;&#10;Descripción generada automáticamente">
            <a:extLst>
              <a:ext uri="{FF2B5EF4-FFF2-40B4-BE49-F238E27FC236}">
                <a16:creationId xmlns:a16="http://schemas.microsoft.com/office/drawing/2014/main" id="{E25F956C-D4D2-EECB-BA05-2C023A156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12" y="673607"/>
            <a:ext cx="3606574" cy="2701449"/>
          </a:xfrm>
          <a:prstGeom prst="rect">
            <a:avLst/>
          </a:prstGeom>
        </p:spPr>
      </p:pic>
      <p:pic>
        <p:nvPicPr>
          <p:cNvPr id="7" name="Imagen 6" descr="Mano de una persona&#10;&#10;Descripción generada automáticamente con confianza baja">
            <a:extLst>
              <a:ext uri="{FF2B5EF4-FFF2-40B4-BE49-F238E27FC236}">
                <a16:creationId xmlns:a16="http://schemas.microsoft.com/office/drawing/2014/main" id="{0D1C1713-CF56-E813-5289-5A51853DE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7"/>
          <a:stretch/>
        </p:blipFill>
        <p:spPr>
          <a:xfrm>
            <a:off x="1585912" y="3689958"/>
            <a:ext cx="3606574" cy="2661714"/>
          </a:xfrm>
          <a:prstGeom prst="rect">
            <a:avLst/>
          </a:prstGeom>
        </p:spPr>
      </p:pic>
      <p:pic>
        <p:nvPicPr>
          <p:cNvPr id="9" name="Imagen 8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F647BF8E-165D-1383-3B2D-69ABAECBE3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603" y="673607"/>
            <a:ext cx="3966197" cy="2701449"/>
          </a:xfrm>
          <a:prstGeom prst="rect">
            <a:avLst/>
          </a:prstGeom>
        </p:spPr>
      </p:pic>
      <p:pic>
        <p:nvPicPr>
          <p:cNvPr id="11" name="Imagen 10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1F77D888-D2CA-FB35-61EF-06C68C2640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602" y="3689958"/>
            <a:ext cx="3966197" cy="266171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936971BB-980E-8809-1887-40DADD7FA012}"/>
              </a:ext>
            </a:extLst>
          </p:cNvPr>
          <p:cNvSpPr txBox="1"/>
          <p:nvPr/>
        </p:nvSpPr>
        <p:spPr>
          <a:xfrm>
            <a:off x="5606143" y="4512983"/>
            <a:ext cx="2162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MALIGNO</a:t>
            </a:r>
          </a:p>
          <a:p>
            <a:endParaRPr lang="es-ES" sz="2000" b="1" dirty="0"/>
          </a:p>
          <a:p>
            <a:r>
              <a:rPr lang="es-ES" sz="2000" b="1" dirty="0"/>
              <a:t>RESULTADO = 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05C47D9-FD7C-4915-671A-1A8BEDD5838C}"/>
              </a:ext>
            </a:extLst>
          </p:cNvPr>
          <p:cNvSpPr txBox="1"/>
          <p:nvPr/>
        </p:nvSpPr>
        <p:spPr>
          <a:xfrm>
            <a:off x="5740317" y="1668899"/>
            <a:ext cx="2162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MALIGNO</a:t>
            </a:r>
          </a:p>
          <a:p>
            <a:endParaRPr lang="es-ES" sz="2000" b="1" dirty="0"/>
          </a:p>
          <a:p>
            <a:r>
              <a:rPr lang="es-ES" sz="2000" b="1" dirty="0"/>
              <a:t>RESULTADO = 1</a:t>
            </a:r>
          </a:p>
        </p:txBody>
      </p:sp>
    </p:spTree>
    <p:extLst>
      <p:ext uri="{BB962C8B-B14F-4D97-AF65-F5344CB8AC3E}">
        <p14:creationId xmlns:p14="http://schemas.microsoft.com/office/powerpoint/2010/main" val="2131388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3E69A-7BB9-1B3F-A237-36754D17D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2E45C6EF-F153-B8F7-5580-800A41F119A9}"/>
              </a:ext>
            </a:extLst>
          </p:cNvPr>
          <p:cNvSpPr txBox="1"/>
          <p:nvPr/>
        </p:nvSpPr>
        <p:spPr>
          <a:xfrm>
            <a:off x="5606143" y="4512983"/>
            <a:ext cx="2162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BENIGNO</a:t>
            </a:r>
          </a:p>
          <a:p>
            <a:endParaRPr lang="es-ES" sz="2000" b="1" dirty="0"/>
          </a:p>
          <a:p>
            <a:r>
              <a:rPr lang="es-ES" sz="2000" b="1" dirty="0"/>
              <a:t>RESULTADO = 0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2625C2A-69BD-0DA6-BE12-4480916E0D78}"/>
              </a:ext>
            </a:extLst>
          </p:cNvPr>
          <p:cNvSpPr txBox="1"/>
          <p:nvPr/>
        </p:nvSpPr>
        <p:spPr>
          <a:xfrm>
            <a:off x="5740317" y="1668899"/>
            <a:ext cx="2162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BENIGNO</a:t>
            </a:r>
          </a:p>
          <a:p>
            <a:endParaRPr lang="es-ES" sz="2000" b="1" dirty="0"/>
          </a:p>
          <a:p>
            <a:r>
              <a:rPr lang="es-ES" sz="2000" b="1" dirty="0"/>
              <a:t>RESULTADO = 0</a:t>
            </a:r>
          </a:p>
        </p:txBody>
      </p:sp>
      <p:pic>
        <p:nvPicPr>
          <p:cNvPr id="2" name="Imagen 1" descr="Imagen que contiene alimentos, hombre, agua, playa&#10;&#10;Descripción generada automáticamente">
            <a:extLst>
              <a:ext uri="{FF2B5EF4-FFF2-40B4-BE49-F238E27FC236}">
                <a16:creationId xmlns:a16="http://schemas.microsoft.com/office/drawing/2014/main" id="{40D06D96-9BDA-6C06-A263-3DAA7E411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12" y="3917364"/>
            <a:ext cx="3606573" cy="2701449"/>
          </a:xfrm>
          <a:prstGeom prst="rect">
            <a:avLst/>
          </a:prstGeom>
        </p:spPr>
      </p:pic>
      <p:pic>
        <p:nvPicPr>
          <p:cNvPr id="3" name="Imagen 2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77B2D5C3-F993-9E02-7EC2-D4A0C0B3C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12" y="727551"/>
            <a:ext cx="3606573" cy="2701449"/>
          </a:xfrm>
          <a:prstGeom prst="rect">
            <a:avLst/>
          </a:prstGeom>
        </p:spPr>
      </p:pic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36965E2-9ECA-F350-16D2-9A0D18F571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602" y="727551"/>
            <a:ext cx="3966197" cy="2701449"/>
          </a:xfrm>
          <a:prstGeom prst="rect">
            <a:avLst/>
          </a:prstGeom>
        </p:spPr>
      </p:pic>
      <p:pic>
        <p:nvPicPr>
          <p:cNvPr id="10" name="Imagen 9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FAED6485-EF15-1C54-6AE0-82B8BF0CC4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602" y="3913795"/>
            <a:ext cx="3966197" cy="270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82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magen borrosa de una persona&#10;&#10;Descripción generada automáticamente con confianza baja">
            <a:extLst>
              <a:ext uri="{FF2B5EF4-FFF2-40B4-BE49-F238E27FC236}">
                <a16:creationId xmlns:a16="http://schemas.microsoft.com/office/drawing/2014/main" id="{0614597D-A27D-CFEB-DB8A-BF5B05D93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02" y="1528422"/>
            <a:ext cx="4461202" cy="3801156"/>
          </a:xfrm>
          <a:prstGeom prst="rect">
            <a:avLst/>
          </a:prstGeom>
        </p:spPr>
      </p:pic>
      <p:pic>
        <p:nvPicPr>
          <p:cNvPr id="11" name="Imagen 10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950AE856-78F2-B003-59DF-E776E1D70B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698" y="1528423"/>
            <a:ext cx="5014331" cy="380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1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DC9EB-94E5-84EF-E07F-FED9D713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s-ES" sz="4100" b="1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699B75-085D-36AD-C04D-88703649F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988" y="1817914"/>
            <a:ext cx="5725886" cy="4288971"/>
          </a:xfrm>
        </p:spPr>
        <p:txBody>
          <a:bodyPr>
            <a:normAutofit/>
          </a:bodyPr>
          <a:lstStyle/>
          <a:p>
            <a:r>
              <a:rPr lang="es-ES" dirty="0"/>
              <a:t>La detección temprana del melanoma mediante el uso de </a:t>
            </a:r>
            <a:r>
              <a:rPr lang="es-ES" b="1" dirty="0"/>
              <a:t>Machine </a:t>
            </a:r>
            <a:r>
              <a:rPr lang="es-ES" b="1" dirty="0" err="1"/>
              <a:t>Learning</a:t>
            </a:r>
            <a:r>
              <a:rPr lang="es-ES" dirty="0"/>
              <a:t> es prometedora.</a:t>
            </a:r>
          </a:p>
          <a:p>
            <a:endParaRPr lang="es-ES" dirty="0"/>
          </a:p>
          <a:p>
            <a:r>
              <a:rPr lang="es-ES" dirty="0"/>
              <a:t>El modelo desarrollado puede mejorar la </a:t>
            </a:r>
            <a:r>
              <a:rPr lang="es-ES" b="1" dirty="0"/>
              <a:t>precisión</a:t>
            </a:r>
            <a:r>
              <a:rPr lang="es-ES" dirty="0"/>
              <a:t> de los diagnósticos, ayudando a los profesionales de la salud a tomar decisiones informadas y a un diagnóstico más </a:t>
            </a:r>
            <a:r>
              <a:rPr lang="es-ES" b="1" dirty="0"/>
              <a:t>rápido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El uso de </a:t>
            </a:r>
            <a:r>
              <a:rPr lang="es-ES" b="1" dirty="0"/>
              <a:t>imágenes 3D </a:t>
            </a:r>
            <a:r>
              <a:rPr lang="es-ES" dirty="0"/>
              <a:t>es crucial para ofrecer un análisis más detallado y preciso de las lesiones en la piel.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7429A8CE-087E-BAAE-FDF8-B0FE0D1F0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898" y="1464129"/>
            <a:ext cx="3935186" cy="393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14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73870-FB7E-F1B4-D444-7F8CCF8EB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s-ES" b="1" dirty="0"/>
              <a:t>LÍNEAS FUTURAS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7" name="Imagen 6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48D04657-7872-7040-058E-B31BF8C97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1" y="768056"/>
            <a:ext cx="6517065" cy="5001847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A3FE9F-F93B-902D-D858-B47BA0BA1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s-ES" sz="1400" dirty="0"/>
              <a:t>Ampliar </a:t>
            </a:r>
            <a:r>
              <a:rPr lang="es-ES" sz="1400" b="1" dirty="0"/>
              <a:t>la base de datos</a:t>
            </a:r>
            <a:r>
              <a:rPr lang="es-ES" sz="1400" dirty="0"/>
              <a:t> de imágenes para entrenar un modelo más robusto.</a:t>
            </a:r>
          </a:p>
          <a:p>
            <a:endParaRPr lang="es-ES" sz="1400" dirty="0"/>
          </a:p>
          <a:p>
            <a:r>
              <a:rPr lang="es-ES" sz="1400" dirty="0"/>
              <a:t>Mejorar la </a:t>
            </a:r>
            <a:r>
              <a:rPr lang="es-ES" sz="1400" b="1" dirty="0"/>
              <a:t>precisión</a:t>
            </a:r>
            <a:r>
              <a:rPr lang="es-ES" sz="1400" dirty="0"/>
              <a:t>.</a:t>
            </a:r>
          </a:p>
          <a:p>
            <a:endParaRPr lang="es-ES" sz="1400" dirty="0"/>
          </a:p>
          <a:p>
            <a:r>
              <a:rPr lang="es-ES" sz="1400" dirty="0"/>
              <a:t>Implementar técnicas para manejar mejor el </a:t>
            </a:r>
            <a:r>
              <a:rPr lang="es-ES" sz="1400" b="1" dirty="0"/>
              <a:t>desbalance de clases </a:t>
            </a:r>
            <a:r>
              <a:rPr lang="es-ES" sz="1400" dirty="0"/>
              <a:t>o ampliar la base de datos de imágenes malignas.</a:t>
            </a:r>
          </a:p>
          <a:p>
            <a:endParaRPr lang="es-ES" sz="1400" dirty="0"/>
          </a:p>
          <a:p>
            <a:r>
              <a:rPr lang="es-ES" sz="1400" dirty="0"/>
              <a:t>Clasificar según el </a:t>
            </a:r>
            <a:r>
              <a:rPr lang="es-ES" sz="1400" b="1" dirty="0"/>
              <a:t>tipo de melanoma</a:t>
            </a:r>
            <a:r>
              <a:rPr lang="es-E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40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D7D89-743D-8474-896E-29C07F868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s-ES" sz="3700" b="1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A848C7-82A2-F329-E62C-E0ADBE00F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895" y="1611087"/>
            <a:ext cx="5079130" cy="5132614"/>
          </a:xfrm>
        </p:spPr>
        <p:txBody>
          <a:bodyPr>
            <a:normAutofit/>
          </a:bodyPr>
          <a:lstStyle/>
          <a:p>
            <a:r>
              <a:rPr lang="es-ES" sz="1900" dirty="0"/>
              <a:t>El melanoma es un </a:t>
            </a:r>
            <a:r>
              <a:rPr lang="es-ES" sz="1900" b="1" dirty="0"/>
              <a:t>cáncer</a:t>
            </a:r>
            <a:r>
              <a:rPr lang="es-ES" sz="1900" dirty="0"/>
              <a:t> de piel agresivo originado en los melanocitos.</a:t>
            </a:r>
          </a:p>
          <a:p>
            <a:r>
              <a:rPr lang="es-ES" sz="1900" dirty="0"/>
              <a:t>La detección temprana mejora las tasas de </a:t>
            </a:r>
            <a:r>
              <a:rPr lang="es-ES" sz="1900" b="1" dirty="0"/>
              <a:t>supervivencia</a:t>
            </a:r>
            <a:r>
              <a:rPr lang="es-ES" sz="1900" dirty="0"/>
              <a:t>.</a:t>
            </a:r>
          </a:p>
          <a:p>
            <a:r>
              <a:rPr lang="es-ES" sz="1900" dirty="0"/>
              <a:t>El </a:t>
            </a:r>
            <a:r>
              <a:rPr lang="es-ES" sz="1900" b="1" dirty="0"/>
              <a:t>diagnóstico temprano </a:t>
            </a:r>
            <a:r>
              <a:rPr lang="es-ES" sz="1900" dirty="0"/>
              <a:t>es desafiante debido a la cantidad de casos y la complejidad de las imágenes dermatológicas.</a:t>
            </a:r>
          </a:p>
          <a:p>
            <a:r>
              <a:rPr lang="es-ES" sz="1900" dirty="0"/>
              <a:t>Este proyecto utiliza </a:t>
            </a:r>
            <a:r>
              <a:rPr lang="es-ES" sz="1900" b="1" dirty="0"/>
              <a:t>Machine </a:t>
            </a:r>
            <a:r>
              <a:rPr lang="es-ES" sz="1900" b="1" dirty="0" err="1"/>
              <a:t>Learning</a:t>
            </a:r>
            <a:r>
              <a:rPr lang="es-ES" sz="1900" b="1" dirty="0"/>
              <a:t> </a:t>
            </a:r>
            <a:r>
              <a:rPr lang="es-ES" sz="1900" dirty="0"/>
              <a:t>para desarrollar un modelo de clasificación que detecta lesiones malignas (melanoma) y benignas a partir de imágenes 3D</a:t>
            </a:r>
            <a:r>
              <a:rPr lang="es-ES" sz="1300" dirty="0"/>
              <a:t>.</a:t>
            </a:r>
          </a:p>
        </p:txBody>
      </p:sp>
      <p:pic>
        <p:nvPicPr>
          <p:cNvPr id="8" name="Imagen 7" descr="Imagen que contiene Texto&#10;&#10;Descripción generada automáticamente">
            <a:extLst>
              <a:ext uri="{FF2B5EF4-FFF2-40B4-BE49-F238E27FC236}">
                <a16:creationId xmlns:a16="http://schemas.microsoft.com/office/drawing/2014/main" id="{C1517E3E-6646-4C42-34AB-5D5895B77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730" y="1227364"/>
            <a:ext cx="4931228" cy="493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8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37CC2-D364-EEEC-EF9E-43EF7E4D2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s-ES" b="1" dirty="0"/>
              <a:t>OBJETIVOS DEL PROYECTO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BE846A-F078-2130-1977-8D7DD2C91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es-ES" sz="1800" dirty="0"/>
              <a:t>Desarrollar un </a:t>
            </a:r>
            <a:r>
              <a:rPr lang="es-ES" sz="1800" b="1" dirty="0"/>
              <a:t>modelo </a:t>
            </a:r>
            <a:r>
              <a:rPr lang="es-ES" sz="1800" dirty="0"/>
              <a:t>de</a:t>
            </a:r>
            <a:r>
              <a:rPr lang="es-ES" sz="1800" b="1" dirty="0"/>
              <a:t> </a:t>
            </a:r>
            <a:r>
              <a:rPr lang="es-ES" sz="1800" dirty="0"/>
              <a:t>Machine </a:t>
            </a:r>
            <a:r>
              <a:rPr lang="es-ES" sz="1800" dirty="0" err="1"/>
              <a:t>Learning</a:t>
            </a:r>
            <a:r>
              <a:rPr lang="es-ES" sz="1800" dirty="0"/>
              <a:t> </a:t>
            </a:r>
            <a:r>
              <a:rPr lang="es-ES" sz="1800" b="1" dirty="0"/>
              <a:t>para detectar melanoma utilizando imágenes 3D de la piel.</a:t>
            </a:r>
          </a:p>
          <a:p>
            <a:endParaRPr lang="es-ES" sz="1800" dirty="0"/>
          </a:p>
          <a:p>
            <a:r>
              <a:rPr lang="es-ES" sz="1800" b="1" dirty="0"/>
              <a:t>Mejorar </a:t>
            </a:r>
            <a:r>
              <a:rPr lang="es-ES" sz="1800" dirty="0"/>
              <a:t>la precisión y rapidez del diagnóstico mediante la automatización del proceso de clasificación de lesiones.</a:t>
            </a:r>
          </a:p>
          <a:p>
            <a:endParaRPr lang="es-ES" sz="1800" dirty="0"/>
          </a:p>
          <a:p>
            <a:r>
              <a:rPr lang="es-ES" sz="1800" dirty="0"/>
              <a:t>Facilitar la </a:t>
            </a:r>
            <a:r>
              <a:rPr lang="es-ES" sz="1800" b="1" dirty="0"/>
              <a:t>detección temprana </a:t>
            </a:r>
            <a:r>
              <a:rPr lang="es-ES" sz="1800" dirty="0"/>
              <a:t>del melanoma sin necesidad de intervención dermatológica inmediata.</a:t>
            </a:r>
          </a:p>
        </p:txBody>
      </p:sp>
      <p:pic>
        <p:nvPicPr>
          <p:cNvPr id="5" name="Imagen 4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70E5D058-687E-0EF5-B5A6-5B8AB814A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882" y="1781576"/>
            <a:ext cx="4390624" cy="439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56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25E1D1-3C1E-FDEE-23FF-944F89433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s-ES" b="1" dirty="0"/>
              <a:t>¿QUÉ ES EL MELANOMA?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7" name="Imagen 6" descr="Forma, Cuadrado&#10;&#10;Descripción generada automáticamente">
            <a:extLst>
              <a:ext uri="{FF2B5EF4-FFF2-40B4-BE49-F238E27FC236}">
                <a16:creationId xmlns:a16="http://schemas.microsoft.com/office/drawing/2014/main" id="{A1DA460F-DF4D-DC22-A9F8-C8A5E918C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1" y="792495"/>
            <a:ext cx="6517065" cy="4952969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F10E1F-B633-BD21-6797-E035FEF5E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s-ES" dirty="0"/>
              <a:t>El melanoma es el </a:t>
            </a:r>
            <a:r>
              <a:rPr lang="es-ES" b="1" dirty="0"/>
              <a:t>tipo más grave de cáncer de piel</a:t>
            </a:r>
            <a:r>
              <a:rPr lang="es-ES" dirty="0"/>
              <a:t>, ya que puede diseminarse rápidamente a otros órganos si no se detecta a tiempo.</a:t>
            </a:r>
          </a:p>
          <a:p>
            <a:r>
              <a:rPr lang="es-ES" dirty="0"/>
              <a:t>Se origina en los </a:t>
            </a:r>
            <a:r>
              <a:rPr lang="es-ES" b="1" dirty="0"/>
              <a:t>melanocitos</a:t>
            </a:r>
            <a:r>
              <a:rPr lang="es-ES" dirty="0"/>
              <a:t>, las células que producen pigmento en la piel.</a:t>
            </a:r>
          </a:p>
        </p:txBody>
      </p:sp>
    </p:spTree>
    <p:extLst>
      <p:ext uri="{BB962C8B-B14F-4D97-AF65-F5344CB8AC3E}">
        <p14:creationId xmlns:p14="http://schemas.microsoft.com/office/powerpoint/2010/main" val="3966449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18E0A5-9F17-429B-075A-BD2D48AFF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IMPORTANCIA DE LA DETECCIÓN TEMPRANA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E2BFF3-365F-403F-5984-477C011E9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251857"/>
          </a:xfrm>
        </p:spPr>
        <p:txBody>
          <a:bodyPr/>
          <a:lstStyle/>
          <a:p>
            <a:r>
              <a:rPr lang="es-ES" dirty="0"/>
              <a:t>La tasa de </a:t>
            </a:r>
            <a:r>
              <a:rPr lang="es-ES" b="1" dirty="0"/>
              <a:t>supervivencia</a:t>
            </a:r>
            <a:r>
              <a:rPr lang="es-ES" dirty="0"/>
              <a:t> es de aproximadamente el 99% cuando el melanoma se detecta en sus etapas iniciales.</a:t>
            </a:r>
          </a:p>
          <a:p>
            <a:r>
              <a:rPr lang="es-ES" dirty="0"/>
              <a:t>Si no se detecta a tiempo, el melanoma puede </a:t>
            </a:r>
            <a:r>
              <a:rPr lang="es-ES" b="1" dirty="0"/>
              <a:t>diseminarse</a:t>
            </a:r>
            <a:r>
              <a:rPr lang="es-ES" dirty="0"/>
              <a:t> a otros órganos.</a:t>
            </a:r>
          </a:p>
        </p:txBody>
      </p:sp>
      <p:pic>
        <p:nvPicPr>
          <p:cNvPr id="5" name="Imagen 4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FA0F57C5-E3A9-0113-388D-9497FDF3F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9778" r="95556">
                        <a14:foregroundMark x1="89778" y1="59111" x2="95556" y2="63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907973"/>
            <a:ext cx="979714" cy="979714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3FB521C-0288-922C-7A41-942CE3CBFDDB}"/>
              </a:ext>
            </a:extLst>
          </p:cNvPr>
          <p:cNvSpPr txBox="1">
            <a:spLocks/>
          </p:cNvSpPr>
          <p:nvPr/>
        </p:nvSpPr>
        <p:spPr>
          <a:xfrm>
            <a:off x="1371600" y="5029200"/>
            <a:ext cx="9601200" cy="1251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Autoexamen</a:t>
            </a:r>
            <a:r>
              <a:rPr lang="es-ES" dirty="0"/>
              <a:t> regular de la piel.</a:t>
            </a:r>
          </a:p>
          <a:p>
            <a:r>
              <a:rPr lang="es-ES" b="1" dirty="0"/>
              <a:t>Exámenes dermatológicos </a:t>
            </a:r>
            <a:r>
              <a:rPr lang="es-ES" dirty="0"/>
              <a:t>periódicos.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826ECE8-5A15-CAD9-E3AF-6DAF08A1D91C}"/>
              </a:ext>
            </a:extLst>
          </p:cNvPr>
          <p:cNvSpPr txBox="1"/>
          <p:nvPr/>
        </p:nvSpPr>
        <p:spPr>
          <a:xfrm>
            <a:off x="2525485" y="4166997"/>
            <a:ext cx="7815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HERRAMIENTAS PARA LA DETECCIÓN TEMPRANA</a:t>
            </a:r>
          </a:p>
        </p:txBody>
      </p:sp>
    </p:spTree>
    <p:extLst>
      <p:ext uri="{BB962C8B-B14F-4D97-AF65-F5344CB8AC3E}">
        <p14:creationId xmlns:p14="http://schemas.microsoft.com/office/powerpoint/2010/main" val="3288637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B39DD2-5A5E-CDD3-82FD-AFDAAB2F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101372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cap="all" dirty="0"/>
              <a:t>Regla ABCDE para la </a:t>
            </a:r>
            <a:r>
              <a:rPr lang="en-US" sz="4100" b="1" cap="all"/>
              <a:t>Detección</a:t>
            </a:r>
            <a:r>
              <a:rPr lang="en-US" sz="4100" b="1" cap="all" dirty="0"/>
              <a:t> del </a:t>
            </a:r>
            <a:r>
              <a:rPr lang="en-US" sz="4100" b="1" cap="all"/>
              <a:t>Cáncer</a:t>
            </a:r>
            <a:r>
              <a:rPr lang="en-US" sz="4100" b="1" cap="all" dirty="0"/>
              <a:t> de Piel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154184" y="2884231"/>
            <a:ext cx="3005889" cy="404622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7" name="Imagen 6" descr="Forma&#10;&#10;Descripción generada automáticamente">
            <a:extLst>
              <a:ext uri="{FF2B5EF4-FFF2-40B4-BE49-F238E27FC236}">
                <a16:creationId xmlns:a16="http://schemas.microsoft.com/office/drawing/2014/main" id="{F9C686EB-C8C2-D4F8-CCAA-8E49010C7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116" y="3056705"/>
            <a:ext cx="7031952" cy="2812781"/>
          </a:xfrm>
          <a:prstGeom prst="rect">
            <a:avLst/>
          </a:prstGeom>
        </p:spPr>
      </p:pic>
      <p:sp>
        <p:nvSpPr>
          <p:cNvPr id="44" name="Freeform 6">
            <a:extLst>
              <a:ext uri="{FF2B5EF4-FFF2-40B4-BE49-F238E27FC236}">
                <a16:creationId xmlns:a16="http://schemas.microsoft.com/office/drawing/2014/main" id="{6283F864-E3D1-457B-865A-DDC32254D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80808" y="1936677"/>
            <a:ext cx="3006491" cy="4046220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5457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927BAFD3-179C-0579-B278-6BA266189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508" y="561770"/>
            <a:ext cx="7283062" cy="5926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Permite detectar cambios a tiempo, crucial para un diagnóstico temprano y tratamiento efectivo del melanoma.</a:t>
            </a:r>
            <a:endParaRPr lang="es-ES" b="1" dirty="0"/>
          </a:p>
          <a:p>
            <a:endParaRPr lang="es-ES" b="1" dirty="0"/>
          </a:p>
          <a:p>
            <a:r>
              <a:rPr lang="es-ES" b="1" dirty="0"/>
              <a:t>A - Asimetría</a:t>
            </a:r>
            <a:r>
              <a:rPr lang="es-ES" dirty="0"/>
              <a:t>: Las mitades del lunar no coinciden.</a:t>
            </a:r>
          </a:p>
          <a:p>
            <a:endParaRPr lang="es-ES" dirty="0"/>
          </a:p>
          <a:p>
            <a:r>
              <a:rPr lang="pt-BR" b="1" dirty="0"/>
              <a:t>B - Borde</a:t>
            </a:r>
            <a:r>
              <a:rPr lang="pt-BR" dirty="0"/>
              <a:t>: Bordes irregulares o </a:t>
            </a:r>
            <a:r>
              <a:rPr lang="pt-BR" dirty="0" err="1"/>
              <a:t>deshilachados</a:t>
            </a:r>
            <a:r>
              <a:rPr lang="pt-BR" dirty="0"/>
              <a:t>.</a:t>
            </a:r>
            <a:endParaRPr lang="es-ES" dirty="0"/>
          </a:p>
          <a:p>
            <a:endParaRPr lang="es-ES" dirty="0"/>
          </a:p>
          <a:p>
            <a:r>
              <a:rPr lang="es-ES" b="1" dirty="0"/>
              <a:t>C - Color</a:t>
            </a:r>
            <a:r>
              <a:rPr lang="es-ES" dirty="0"/>
              <a:t>: Múltiples colores o tonos en el lunar.</a:t>
            </a:r>
          </a:p>
          <a:p>
            <a:endParaRPr lang="es-ES" dirty="0"/>
          </a:p>
          <a:p>
            <a:r>
              <a:rPr lang="es-ES" b="1" dirty="0"/>
              <a:t>D - Diámetro</a:t>
            </a:r>
            <a:r>
              <a:rPr lang="es-ES" dirty="0"/>
              <a:t>: Mayor a 6 mm (tamaño de una goma de lápiz).</a:t>
            </a:r>
          </a:p>
          <a:p>
            <a:endParaRPr lang="es-ES" dirty="0"/>
          </a:p>
          <a:p>
            <a:r>
              <a:rPr lang="es-ES" b="1" dirty="0"/>
              <a:t>E - Evolución</a:t>
            </a:r>
            <a:r>
              <a:rPr lang="es-ES" dirty="0"/>
              <a:t>: Cambios en tamaño, forma, color, o presencia de síntomas como picazón o sangrado.</a:t>
            </a:r>
          </a:p>
        </p:txBody>
      </p:sp>
      <p:pic>
        <p:nvPicPr>
          <p:cNvPr id="9" name="Imagen 8" descr="Icono&#10;&#10;Descripción generada automáticamente con confianza media">
            <a:extLst>
              <a:ext uri="{FF2B5EF4-FFF2-40B4-BE49-F238E27FC236}">
                <a16:creationId xmlns:a16="http://schemas.microsoft.com/office/drawing/2014/main" id="{710A1C8D-BB74-B407-00AB-9CC4D47F3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720" y="1448010"/>
            <a:ext cx="2226129" cy="396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71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70CAA-D4F2-9B11-FFFA-C014188C9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DESAFÍOS EN LA DETECCIÓN DEL MELANOMA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DB4A01-0469-A3DD-603D-919D66DE3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Desbalance de clases</a:t>
            </a:r>
            <a:r>
              <a:rPr lang="es-ES" dirty="0"/>
              <a:t>: El número de casos benignos es mucho mayor que el de melanoma.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b="1" dirty="0"/>
              <a:t>Calidad de las imágenes</a:t>
            </a:r>
            <a:r>
              <a:rPr lang="es-ES" dirty="0"/>
              <a:t>: Las imágenes pueden tener variaciones debido a la iluminación, resolución y calidad de la fotografía.</a:t>
            </a:r>
          </a:p>
        </p:txBody>
      </p:sp>
      <p:pic>
        <p:nvPicPr>
          <p:cNvPr id="5" name="Imagen 4" descr="Imagen que contiene tabla&#10;&#10;Descripción generada automáticamente">
            <a:extLst>
              <a:ext uri="{FF2B5EF4-FFF2-40B4-BE49-F238E27FC236}">
                <a16:creationId xmlns:a16="http://schemas.microsoft.com/office/drawing/2014/main" id="{CB6D9078-198F-13CA-A08F-8300FFCE0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05" b="89831" l="8803" r="89789">
                        <a14:foregroundMark x1="48239" y1="72316" x2="50352" y2="67797"/>
                        <a14:foregroundMark x1="67254" y1="48588" x2="67254" y2="48588"/>
                        <a14:foregroundMark x1="77113" y1="24859" x2="77113" y2="24859"/>
                        <a14:foregroundMark x1="8803" y1="53107" x2="8803" y2="531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467" y="4287803"/>
            <a:ext cx="3839811" cy="2393122"/>
          </a:xfrm>
          <a:prstGeom prst="rect">
            <a:avLst/>
          </a:prstGeom>
        </p:spPr>
      </p:pic>
      <p:pic>
        <p:nvPicPr>
          <p:cNvPr id="7" name="Imagen 6" descr="Un dibujo de una cara feliz&#10;&#10;Descripción generada automáticamente con confianza media">
            <a:extLst>
              <a:ext uri="{FF2B5EF4-FFF2-40B4-BE49-F238E27FC236}">
                <a16:creationId xmlns:a16="http://schemas.microsoft.com/office/drawing/2014/main" id="{2BAA51CA-6578-DCE0-A1BD-586D2F09C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00" b="90667" l="8889" r="89778">
                        <a14:foregroundMark x1="11556" y1="55111" x2="9333" y2="46667"/>
                        <a14:foregroundMark x1="44444" y1="11556" x2="47556" y2="8000"/>
                        <a14:foregroundMark x1="43556" y1="88444" x2="57333" y2="90667"/>
                        <a14:foregroundMark x1="88444" y1="45778" x2="89778" y2="5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779" y="4063590"/>
            <a:ext cx="2617335" cy="261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24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CA3E348C-E60D-4A3B-9F5E-4BFDDF007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885" y="899741"/>
            <a:ext cx="9915427" cy="505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471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252</TotalTime>
  <Words>501</Words>
  <Application>Microsoft Office PowerPoint</Application>
  <PresentationFormat>Panorámica</PresentationFormat>
  <Paragraphs>67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Aptos</vt:lpstr>
      <vt:lpstr>Arial</vt:lpstr>
      <vt:lpstr>Franklin Gothic Book</vt:lpstr>
      <vt:lpstr>Recorte</vt:lpstr>
      <vt:lpstr>Presentación de PowerPoint</vt:lpstr>
      <vt:lpstr>INTRODUCCIÓN</vt:lpstr>
      <vt:lpstr>OBJETIVOS DEL PROYECTO</vt:lpstr>
      <vt:lpstr>¿QUÉ ES EL MELANOMA?</vt:lpstr>
      <vt:lpstr>IMPORTANCIA DE LA DETECCIÓN TEMPRANA</vt:lpstr>
      <vt:lpstr>Regla ABCDE para la Detección del Cáncer de Piel</vt:lpstr>
      <vt:lpstr>Presentación de PowerPoint</vt:lpstr>
      <vt:lpstr>DESAFÍOS EN LA DETECCIÓN DEL MELANOMA</vt:lpstr>
      <vt:lpstr>Presentación de PowerPoint</vt:lpstr>
      <vt:lpstr>RESULTADOS Y EVALUACIÓN DEL MODELO</vt:lpstr>
      <vt:lpstr>Presentación de PowerPoint</vt:lpstr>
      <vt:lpstr>Presentación de PowerPoint</vt:lpstr>
      <vt:lpstr>Presentación de PowerPoint</vt:lpstr>
      <vt:lpstr>CONCLUSIÓN</vt:lpstr>
      <vt:lpstr>LÍNEAS FUTURAS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Marta Torres Gómez</dc:creator>
  <cp:lastModifiedBy>Marta Torres Gómez</cp:lastModifiedBy>
  <cp:revision>3</cp:revision>
  <dcterms:created xsi:type="dcterms:W3CDTF">2025-01-06T16:10:03Z</dcterms:created>
  <dcterms:modified xsi:type="dcterms:W3CDTF">2025-01-06T20:23:01Z</dcterms:modified>
</cp:coreProperties>
</file>