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1" r:id="rId2"/>
    <p:sldId id="272" r:id="rId3"/>
    <p:sldId id="273" r:id="rId4"/>
    <p:sldId id="275" r:id="rId5"/>
    <p:sldId id="265" r:id="rId6"/>
    <p:sldId id="259" r:id="rId7"/>
    <p:sldId id="266" r:id="rId8"/>
    <p:sldId id="267" r:id="rId9"/>
    <p:sldId id="268" r:id="rId10"/>
    <p:sldId id="274" r:id="rId11"/>
    <p:sldId id="269" r:id="rId12"/>
    <p:sldId id="277" r:id="rId13"/>
    <p:sldId id="263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0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32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3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7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8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9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3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4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6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1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076C-7DD5-49BD-B078-308A3BBD3A7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F081-9EB5-4884-A285-898E2F5B4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A6DC-5A0E-7DA7-7E0E-A179311A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160" y="1272077"/>
            <a:ext cx="4459286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500" dirty="0">
                <a:effectLst/>
              </a:rPr>
            </a:br>
            <a:r>
              <a:rPr lang="en-US" sz="2800" dirty="0">
                <a:effectLst/>
              </a:rPr>
              <a:t>Social Network Analysis of Music Streaming Networks: Deezer Case</a:t>
            </a:r>
            <a:br>
              <a:rPr lang="en-US" sz="1600" dirty="0"/>
            </a:br>
            <a:br>
              <a:rPr lang="en-US" sz="1500" dirty="0">
                <a:effectLst/>
              </a:rPr>
            </a:br>
            <a:endParaRPr lang="en-US" sz="1500" dirty="0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3B545C7-C58F-75BA-D031-AE260B7E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55" y="915489"/>
            <a:ext cx="4743106" cy="2667996"/>
          </a:xfrm>
          <a:prstGeom prst="round2DiagRect">
            <a:avLst>
              <a:gd name="adj1" fmla="val 5608"/>
              <a:gd name="adj2" fmla="val 868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992F6-3DFC-F544-2BE8-042E292EC0AA}"/>
              </a:ext>
            </a:extLst>
          </p:cNvPr>
          <p:cNvSpPr txBox="1"/>
          <p:nvPr/>
        </p:nvSpPr>
        <p:spPr>
          <a:xfrm>
            <a:off x="1390705" y="2900959"/>
            <a:ext cx="4459285" cy="371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/>
              <a:t>Group members:</a:t>
            </a:r>
            <a:br>
              <a:rPr lang="en-US" sz="2000" dirty="0"/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Marta Manevska 20220056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Antonina Filatova 20221104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Raymond Pau 20220046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Abrar Hossain Asif 20220223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Eduardo Pedro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Caperta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20220234</a:t>
            </a:r>
            <a:endParaRPr lang="en-US" sz="2000" dirty="0"/>
          </a:p>
        </p:txBody>
      </p:sp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D2D51EA-AEE4-A20E-1669-16703BF07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11" y="3960365"/>
            <a:ext cx="4819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E803-3898-B545-49D8-4AC42E2A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09" y="608579"/>
            <a:ext cx="9905998" cy="1478570"/>
          </a:xfrm>
        </p:spPr>
        <p:txBody>
          <a:bodyPr/>
          <a:lstStyle/>
          <a:p>
            <a:r>
              <a:rPr lang="en-US" dirty="0"/>
              <a:t>EIGVENTOR CENRALITY VS BETWEENNESS CENTRALITY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A273-8BA2-ED55-4966-E5801BCF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A high betweenness count could indicate someone holds authority over disparate clusters in a network, or just that they are on the periphery of both clusters.</a:t>
            </a:r>
          </a:p>
          <a:p>
            <a:r>
              <a:rPr lang="en-US" b="0" i="0" dirty="0">
                <a:effectLst/>
              </a:rPr>
              <a:t> By calculating the extended connections of a node, Eigen Centrality can identify nodes with influence over the whole network, not just those directly connected to it. </a:t>
            </a:r>
            <a:r>
              <a:rPr lang="en-US" dirty="0"/>
              <a:t>This</a:t>
            </a:r>
            <a:r>
              <a:rPr lang="en-US" b="0" i="0" dirty="0">
                <a:effectLst/>
              </a:rPr>
              <a:t> is a good ‘all-round’ SNA score, handy for understanding human social networks.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7786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4AC69-28EF-D93D-2055-445D207B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19" y="1549076"/>
            <a:ext cx="476519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sz="2400" dirty="0"/>
              <a:t>his is a list of nodes with high centrality measures</a:t>
            </a:r>
            <a:br>
              <a:rPr lang="en-US" sz="2400" dirty="0"/>
            </a:br>
            <a:r>
              <a:rPr lang="en-US" sz="2400" dirty="0"/>
              <a:t> filtered by eigenvector centrality. </a:t>
            </a:r>
          </a:p>
          <a:p>
            <a:r>
              <a:rPr lang="en-US" sz="2400" dirty="0"/>
              <a:t>Nodes belong to 3 top communities and the structure of the list is proportional to the network</a:t>
            </a:r>
          </a:p>
          <a:p>
            <a:r>
              <a:rPr lang="en-US" sz="2400" dirty="0"/>
              <a:t>These communities are very bonded within themselves and stand far away from each other on the graph</a:t>
            </a:r>
          </a:p>
          <a:p>
            <a:endParaRPr lang="mk-M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BE3E69-E02E-4E2B-FBF5-3E1F9B1B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44" y="-191902"/>
            <a:ext cx="9905998" cy="1478570"/>
          </a:xfrm>
        </p:spPr>
        <p:txBody>
          <a:bodyPr/>
          <a:lstStyle/>
          <a:p>
            <a:r>
              <a:rPr lang="en-US" dirty="0"/>
              <a:t>Top 100 nodes</a:t>
            </a:r>
            <a:endParaRPr lang="mk-MK" dirty="0"/>
          </a:p>
        </p:txBody>
      </p:sp>
      <p:pic>
        <p:nvPicPr>
          <p:cNvPr id="8" name="Picture 7" descr="Table">
            <a:extLst>
              <a:ext uri="{FF2B5EF4-FFF2-40B4-BE49-F238E27FC236}">
                <a16:creationId xmlns:a16="http://schemas.microsoft.com/office/drawing/2014/main" id="{8FD289AE-2E6F-243B-FEC3-009C720D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41" y="675032"/>
            <a:ext cx="4033567" cy="31983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D557EB5-6E57-A47E-3BF4-821924978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41" y="3949591"/>
            <a:ext cx="4033567" cy="28157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89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E67F-7DCC-372F-FC00-D2F376A8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37" y="2388953"/>
            <a:ext cx="5784680" cy="1478570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+mn-lt"/>
              </a:rPr>
              <a:t>From Top 3 communities we have selected nodes which are:</a:t>
            </a:r>
            <a:br>
              <a:rPr lang="en-US" sz="2800" cap="none" dirty="0">
                <a:latin typeface="+mn-lt"/>
              </a:rPr>
            </a:br>
            <a:r>
              <a:rPr lang="en-US" sz="2800" cap="none" dirty="0">
                <a:latin typeface="+mn-lt"/>
              </a:rPr>
              <a:t>60% From Modularity 2</a:t>
            </a:r>
            <a:br>
              <a:rPr lang="en-US" sz="2800" cap="none" dirty="0">
                <a:latin typeface="+mn-lt"/>
              </a:rPr>
            </a:br>
            <a:r>
              <a:rPr lang="en-US" sz="2800" cap="none" dirty="0">
                <a:latin typeface="+mn-lt"/>
              </a:rPr>
              <a:t>30% From Modularity 1</a:t>
            </a:r>
            <a:br>
              <a:rPr lang="en-US" sz="2800" cap="none" dirty="0">
                <a:latin typeface="+mn-lt"/>
              </a:rPr>
            </a:br>
            <a:r>
              <a:rPr lang="en-US" sz="2800" cap="none" dirty="0">
                <a:latin typeface="+mn-lt"/>
              </a:rPr>
              <a:t>10% From Modularity 21</a:t>
            </a:r>
            <a:br>
              <a:rPr lang="en-US" dirty="0"/>
            </a:br>
            <a:endParaRPr lang="mk-MK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43EFD9C-07E2-B911-7466-E8AFC3974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14" y="123657"/>
            <a:ext cx="4692095" cy="66106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31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377A-D8B2-46A6-07BB-BE34F404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4" y="76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Gender communities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FA326-227B-9AE5-199E-AC4B6DCD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758" y="1474463"/>
            <a:ext cx="5392329" cy="39090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8A34EE-78BB-A518-A415-84D1F1C0460C}"/>
              </a:ext>
            </a:extLst>
          </p:cNvPr>
          <p:cNvSpPr txBox="1"/>
          <p:nvPr/>
        </p:nvSpPr>
        <p:spPr>
          <a:xfrm>
            <a:off x="1438274" y="2467570"/>
            <a:ext cx="4181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There is no clear separation by gender within groups, gender structure of communities are similar with the ones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34700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8A9-D0E1-3D6A-5991-61C17012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433032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98CE-1502-CD94-E24B-64772285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225118"/>
            <a:ext cx="7313885" cy="4951845"/>
          </a:xfrm>
        </p:spPr>
        <p:txBody>
          <a:bodyPr>
            <a:normAutofit fontScale="92500"/>
          </a:bodyPr>
          <a:lstStyle/>
          <a:p>
            <a:r>
              <a:rPr lang="en-US" sz="1900" dirty="0"/>
              <a:t>The 100 nodes on the table – are the most connected ones, hence they reach big number of users – we recommend to target them</a:t>
            </a:r>
          </a:p>
          <a:p>
            <a:r>
              <a:rPr lang="en-US" sz="1900" dirty="0"/>
              <a:t>It’s recommended to target influencers from top 3 communities to make sure the whole network is covered</a:t>
            </a:r>
          </a:p>
          <a:p>
            <a:r>
              <a:rPr lang="en-US" sz="1900" dirty="0"/>
              <a:t>Gender-based marketing might not bring value for the company as gender balance within communities is not significantly different from the network</a:t>
            </a:r>
          </a:p>
          <a:p>
            <a:r>
              <a:rPr lang="en-US" sz="1900" dirty="0"/>
              <a:t>It is recommended to as well pay attention to users with high degree from the blue community. They are a “bridge” between red and green groups which are at the moment poorly communicating and the have a potential to increase connectedness of the overall network</a:t>
            </a:r>
          </a:p>
          <a:p>
            <a:r>
              <a:rPr lang="en-US" sz="1900" dirty="0">
                <a:effectLst/>
                <a:ea typeface="Calibri" panose="020F0502020204030204" pitchFamily="34" charset="0"/>
              </a:rPr>
              <a:t>As an extra recommendation for Deezer strategy is to pay attention to users with high betweenness centrality as they are connecting top communities between each other.</a:t>
            </a:r>
            <a:endParaRPr lang="en-US" sz="19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537EF-B8BA-D962-7DEA-96EA08AE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2333323"/>
            <a:ext cx="2590799" cy="2191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98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A950-4B16-352E-F1DF-DC631E18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525" y="2133600"/>
            <a:ext cx="11618911" cy="2230438"/>
          </a:xfrm>
        </p:spPr>
        <p:txBody>
          <a:bodyPr/>
          <a:lstStyle/>
          <a:p>
            <a:r>
              <a:rPr lang="en-US" dirty="0"/>
              <a:t>THANK YOU!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3620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2992F6-3DFC-F544-2BE8-042E292EC0AA}"/>
              </a:ext>
            </a:extLst>
          </p:cNvPr>
          <p:cNvSpPr txBox="1"/>
          <p:nvPr/>
        </p:nvSpPr>
        <p:spPr>
          <a:xfrm>
            <a:off x="1624890" y="914401"/>
            <a:ext cx="9263827" cy="5843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1. Overview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2. Theoretical Background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3. Modularity and Community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4. Degree Centrality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5. HUBS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6. Betweenness Centrality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7. Eigenvector Centrality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8. Eigenvector Centrality vs Betweenness Centrality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9. Top 100 Nodes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600" dirty="0">
                <a:latin typeface="+mj-lt"/>
              </a:rPr>
              <a:t>10. Recommendations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3989B1-F85A-AE14-B888-5F75E023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90" y="-285372"/>
            <a:ext cx="9905998" cy="1478570"/>
          </a:xfrm>
        </p:spPr>
        <p:txBody>
          <a:bodyPr/>
          <a:lstStyle/>
          <a:p>
            <a:r>
              <a:rPr lang="en-US" dirty="0"/>
              <a:t>content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43963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B7E-88EA-74A6-1A3C-36D63EEF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703" y="0"/>
            <a:ext cx="9905998" cy="1478570"/>
          </a:xfrm>
        </p:spPr>
        <p:txBody>
          <a:bodyPr/>
          <a:lstStyle/>
          <a:p>
            <a:r>
              <a:rPr lang="en-US" dirty="0"/>
              <a:t>OVERVIEW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7813-FA94-68EC-E1CE-03559892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702" y="1902646"/>
            <a:ext cx="9905999" cy="354171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using Gephi’s modularity class feature, top 3 communities in subscription model were identified.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 gender-related communities were detected.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 on centralities and hub measures there was found a list of users with efficient way transmitting information in the network, these top 100 users are recommended to target. 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04129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92E7-AD7B-747F-ECDA-C3416738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A4E5-5526-1C19-7E5D-2E945951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Modularity - </a:t>
            </a:r>
            <a:r>
              <a:rPr lang="en-US" i="0" dirty="0">
                <a:effectLst/>
              </a:rPr>
              <a:t>the degree to which components of a system can be separated and recombined.</a:t>
            </a:r>
            <a:endParaRPr lang="en-US" dirty="0"/>
          </a:p>
          <a:p>
            <a:r>
              <a:rPr lang="en-US" dirty="0"/>
              <a:t>Degree Centrality - </a:t>
            </a:r>
            <a:r>
              <a:rPr lang="en-US" i="0" dirty="0">
                <a:effectLst/>
              </a:rPr>
              <a:t>important score based simply on the number of links held by each node.</a:t>
            </a:r>
            <a:endParaRPr lang="en-US" dirty="0"/>
          </a:p>
          <a:p>
            <a:r>
              <a:rPr lang="en-US" dirty="0"/>
              <a:t>Betweenness Centrality - </a:t>
            </a:r>
            <a:r>
              <a:rPr lang="en-US" i="0" dirty="0">
                <a:effectLst/>
              </a:rPr>
              <a:t>the number of times a node lies on the shortest path between other nodes.</a:t>
            </a:r>
            <a:endParaRPr lang="en-US" dirty="0"/>
          </a:p>
          <a:p>
            <a:r>
              <a:rPr lang="en-US" i="0" dirty="0">
                <a:effectLst/>
              </a:rPr>
              <a:t>Eigen Centrality - a node’s influence based on the number of links it has to other nodes in the network. Eigen Centrality then goes a step further by also taking into account how well connected a node is, and how many links their connections have, and so on through the network.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87038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50CC4AE-0BC1-68B8-D170-5E600046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96" y="3517910"/>
            <a:ext cx="4487920" cy="2650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8C0C7E9-6679-D203-0F57-6D77298F1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46" y="1169113"/>
            <a:ext cx="4510670" cy="21709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F54E0-3A21-1C2B-1AF1-75372832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91" y="1569234"/>
            <a:ext cx="3735387" cy="354171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using modularity resolution 6.0 which 31 different communities were found.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Three big communities are found</a:t>
            </a:r>
          </a:p>
          <a:p>
            <a:r>
              <a:rPr lang="en-US" sz="1800" dirty="0"/>
              <a:t>Blue community has 7% of users and they are less connected to each other however they are connected to previous 2 groups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mk-M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E43149-9384-F674-9972-7637984C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28" y="-226439"/>
            <a:ext cx="6436547" cy="1478570"/>
          </a:xfrm>
        </p:spPr>
        <p:txBody>
          <a:bodyPr>
            <a:normAutofit/>
          </a:bodyPr>
          <a:lstStyle/>
          <a:p>
            <a:r>
              <a:rPr lang="en-US" dirty="0"/>
              <a:t>Modularity and community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14537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81656CF-3C28-6308-3C73-3DA62A1C75D7}"/>
              </a:ext>
            </a:extLst>
          </p:cNvPr>
          <p:cNvSpPr txBox="1">
            <a:spLocks/>
          </p:cNvSpPr>
          <p:nvPr/>
        </p:nvSpPr>
        <p:spPr>
          <a:xfrm>
            <a:off x="1153286" y="1629342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In every community, there are very connected individuals, popular individuals, individuals who are likely to hold most information or individuals who can quickly connect with the wider network using degree centrality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21B25-EA1E-59B5-068F-C9BAFD6E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29" y="1470891"/>
            <a:ext cx="5954121" cy="407857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6B2AE6-517C-50CF-6CFF-7403D0597E6A}"/>
              </a:ext>
            </a:extLst>
          </p:cNvPr>
          <p:cNvSpPr txBox="1">
            <a:spLocks/>
          </p:cNvSpPr>
          <p:nvPr/>
        </p:nvSpPr>
        <p:spPr>
          <a:xfrm>
            <a:off x="1372232" y="0"/>
            <a:ext cx="9905998" cy="9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Degree centrality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3756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481A5-2138-2907-8A21-880CA37D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7" y="1655794"/>
            <a:ext cx="5120062" cy="41222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9C7D82-4388-8929-D89F-928E2953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810" y="118903"/>
            <a:ext cx="10534650" cy="739775"/>
          </a:xfrm>
        </p:spPr>
        <p:txBody>
          <a:bodyPr>
            <a:noAutofit/>
          </a:bodyPr>
          <a:lstStyle/>
          <a:p>
            <a:r>
              <a:rPr lang="en-US" sz="3600" dirty="0"/>
              <a:t>hubs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1656CF-3C28-6308-3C73-3DA62A1C75D7}"/>
              </a:ext>
            </a:extLst>
          </p:cNvPr>
          <p:cNvSpPr txBox="1">
            <a:spLocks/>
          </p:cNvSpPr>
          <p:nvPr/>
        </p:nvSpPr>
        <p:spPr>
          <a:xfrm>
            <a:off x="964095" y="2256183"/>
            <a:ext cx="4880113" cy="352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9600" dirty="0">
                <a:latin typeface="+mn-lt"/>
              </a:rPr>
              <a:t>Most of the HUBS are found in the second community (green).</a:t>
            </a:r>
            <a:endParaRPr lang="en-US" sz="9600" b="0" i="0" dirty="0">
              <a:effectLst/>
              <a:latin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9600" dirty="0">
                <a:latin typeface="+mn-lt"/>
              </a:rPr>
              <a:t>Network is undirected so we cannot detect “one way influencers”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9600" dirty="0">
                <a:latin typeface="+mn-lt"/>
              </a:rPr>
              <a:t>We can investigate, which nodes are the most connected measuring degree, centrality and finding hubs.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9600" dirty="0">
                <a:latin typeface="+mn-lt"/>
              </a:rPr>
              <a:t>Interestingly, majority of hubs belong to green community, while all communities have nodes with high degree, especially red one.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9600" b="0" i="0" dirty="0">
                <a:effectLst/>
                <a:latin typeface="+mn-lt"/>
              </a:rPr>
              <a:t>HITS on undirected graphs makes little sense</a:t>
            </a:r>
          </a:p>
          <a:p>
            <a:endParaRPr lang="en-US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7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530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2A5E3-5957-1AA5-FF27-46831A78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52" y="1524170"/>
            <a:ext cx="5277798" cy="38096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9C7D82-4388-8929-D89F-928E2953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70038"/>
            <a:ext cx="10534650" cy="739775"/>
          </a:xfrm>
        </p:spPr>
        <p:txBody>
          <a:bodyPr>
            <a:noAutofit/>
          </a:bodyPr>
          <a:lstStyle/>
          <a:p>
            <a:r>
              <a:rPr lang="en-US" sz="3200" dirty="0"/>
              <a:t>betweenness centrality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1656CF-3C28-6308-3C73-3DA62A1C75D7}"/>
              </a:ext>
            </a:extLst>
          </p:cNvPr>
          <p:cNvSpPr txBox="1">
            <a:spLocks/>
          </p:cNvSpPr>
          <p:nvPr/>
        </p:nvSpPr>
        <p:spPr>
          <a:xfrm>
            <a:off x="1287817" y="3180522"/>
            <a:ext cx="4457000" cy="647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There are few nodes with high betweenness centrality in all the top 3 groups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green and the red ones are the most significant </a:t>
            </a:r>
          </a:p>
        </p:txBody>
      </p:sp>
    </p:spTree>
    <p:extLst>
      <p:ext uri="{BB962C8B-B14F-4D97-AF65-F5344CB8AC3E}">
        <p14:creationId xmlns:p14="http://schemas.microsoft.com/office/powerpoint/2010/main" val="427924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7EDAC-3CD3-3A0A-931B-A6AE380F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25" y="1679713"/>
            <a:ext cx="5724742" cy="39119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9C7D82-4388-8929-D89F-928E2953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584" y="162000"/>
            <a:ext cx="10534650" cy="739775"/>
          </a:xfrm>
        </p:spPr>
        <p:txBody>
          <a:bodyPr>
            <a:noAutofit/>
          </a:bodyPr>
          <a:lstStyle/>
          <a:p>
            <a:r>
              <a:rPr lang="en-US" sz="3200" dirty="0"/>
              <a:t>Eigenvector centrality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1656CF-3C28-6308-3C73-3DA62A1C75D7}"/>
              </a:ext>
            </a:extLst>
          </p:cNvPr>
          <p:cNvSpPr txBox="1">
            <a:spLocks/>
          </p:cNvSpPr>
          <p:nvPr/>
        </p:nvSpPr>
        <p:spPr>
          <a:xfrm>
            <a:off x="1387584" y="2723320"/>
            <a:ext cx="4020741" cy="16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  <a:cs typeface="Angsana New" panose="020B0502040204020203" pitchFamily="18" charset="-34"/>
              </a:rPr>
              <a:t>There are nodes with high Eigenvector centrality and high degree at the same time in the green and the red communities</a:t>
            </a:r>
          </a:p>
        </p:txBody>
      </p:sp>
    </p:spTree>
    <p:extLst>
      <p:ext uri="{BB962C8B-B14F-4D97-AF65-F5344CB8AC3E}">
        <p14:creationId xmlns:p14="http://schemas.microsoft.com/office/powerpoint/2010/main" val="193413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5060</TotalTime>
  <Words>778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 Social Network Analysis of Music Streaming Networks: Deezer Case  </vt:lpstr>
      <vt:lpstr>content</vt:lpstr>
      <vt:lpstr>OVERVIEW</vt:lpstr>
      <vt:lpstr>THEORETICAL BACKGROUND</vt:lpstr>
      <vt:lpstr>Modularity and community</vt:lpstr>
      <vt:lpstr>PowerPoint Presentation</vt:lpstr>
      <vt:lpstr>hubs</vt:lpstr>
      <vt:lpstr>betweenness centrality</vt:lpstr>
      <vt:lpstr>Eigenvector centrality</vt:lpstr>
      <vt:lpstr>EIGVENTOR CENRALITY VS BETWEENNESS CENTRALITY</vt:lpstr>
      <vt:lpstr>Top 100 nodes</vt:lpstr>
      <vt:lpstr>From Top 3 communities we have selected nodes which are: 60% From Modularity 2 30% From Modularity 1 10% From Modularity 21 </vt:lpstr>
      <vt:lpstr>Gender communities</vt:lpstr>
      <vt:lpstr>Recommendations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Antonina</dc:creator>
  <cp:lastModifiedBy>Marta Manevska</cp:lastModifiedBy>
  <cp:revision>7</cp:revision>
  <dcterms:created xsi:type="dcterms:W3CDTF">2022-10-27T12:19:32Z</dcterms:created>
  <dcterms:modified xsi:type="dcterms:W3CDTF">2022-11-02T17:35:29Z</dcterms:modified>
</cp:coreProperties>
</file>