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71" r:id="rId5"/>
    <p:sldId id="269" r:id="rId6"/>
    <p:sldId id="270" r:id="rId7"/>
    <p:sldId id="272" r:id="rId8"/>
    <p:sldId id="274" r:id="rId9"/>
    <p:sldId id="281" r:id="rId10"/>
    <p:sldId id="280" r:id="rId11"/>
    <p:sldId id="278" r:id="rId12"/>
    <p:sldId id="282" r:id="rId13"/>
    <p:sldId id="283" r:id="rId14"/>
    <p:sldId id="284" r:id="rId15"/>
    <p:sldId id="285" r:id="rId16"/>
    <p:sldId id="27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1008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EE6-EAB8-41E5-9176-981BABF6A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23C50-0ED1-4464-B486-F486D9457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F4F48-D100-4EB5-BDA3-54A83C9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A695-6490-4BB9-ABB4-3F120E52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0D35-92EE-4362-B4F4-27DF89A4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A1BD-DCAB-40FE-8F9F-F3EAB60C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7D5C-D19A-4A7F-836A-852B06B4F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58F33-971B-4CFB-9072-873E2D0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C006-011C-4D8C-9B58-5A24B051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8BBC-953E-4CE6-A191-155FB39D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ED08E-AB72-4280-BBC4-F3602B210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2588A-504C-44EB-9547-293E6ACFB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EAC4-28B8-4F91-84AB-EC13967E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750F-E09B-4F7E-A7F4-2E7F0D24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E938-9AB1-4026-AF85-54D314FB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DB37-932E-49E8-A545-EA4D3A3D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ED82-8490-4768-BB2A-D20E0DF5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8814-BF58-42C8-B283-EB56E48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B507-FA96-4E90-BDE1-E06DBDD1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DAC7-9973-4AEE-9900-2D4031E8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0D9-88E9-467A-B78F-3B57B5B9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AD091-2A9A-4AC0-9DF2-C06490CF9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2E9B-2358-428D-B752-4B70CD33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E151-601B-40BE-AEF7-21C6A847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71E0-545C-41C2-8ED8-58C6AB9A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A5A-C37C-4BEB-A8B5-5DFB20B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D3A3-AC34-4428-A130-171ABB292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2077B-33C2-4C80-BCF8-9303AFC9D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6F7-9E3C-41A7-9A5D-C3A193A8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0330F-3771-4075-AF66-3DA707BC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3D149-0C80-4641-8F55-21E1784F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C824-B7E9-4C1D-8474-C2DCCE38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F84BC-EDD0-484C-B9DA-A6D89FB8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041CA-8216-40AC-A65E-538B5B26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A870C-EF44-48A0-88C4-022C6100F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F66F8-3BF1-4382-971E-CFFBD5A35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0B9E6-7901-4625-8803-0EC3B1A8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5408D-30A6-4A3E-989A-7D062029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9FB1D-4565-4B00-B7EC-3723AEE0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3086-AD84-4694-ACB9-DBE54F90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5DCFB-6CFC-4426-AB51-9E6E32D8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E3BCE-AAEC-4723-A7A0-F60BDA6C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16E5E-3BA8-4454-9BD5-F19D5407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A9FAD-9EFE-4CBC-93EE-E20426F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AA53D-1469-4506-940D-1793A634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6CC97-16B6-4AD6-8106-7A13E7CF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6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2D81-73B9-4277-A8C3-5FDA1C94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8CBA-0280-4D38-B5B6-851C4155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05DDD-8690-4590-9931-FDA54120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3A94-3648-4A55-9896-B74E235D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484D-20D7-4B68-9145-78E7A7E5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A3160-23F6-458B-8C3E-E5258ECB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05F6-4F53-469E-BAFA-7809C1E8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F441E-5837-4B4C-B601-1B17CD7EA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BEA89-0E3C-4555-8F47-5249E9F0B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0A242-F73B-4EB3-A4AB-5CFB58C7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F16F-0D6F-4F5E-ACDB-5687DD53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96A9B-8AEE-41C9-AC6D-204EBFF3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4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D609B-26BF-4634-8B75-6963DD8A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B32CD-7332-4E8A-BBC7-294B6383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E5497-C4BD-4AC4-AD3C-736FEAD50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45FB-D5C9-4E84-8EFF-40AB61E0A9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9B2A-5889-4CF8-8BF4-47BFEE266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8EC3-CC87-4B1B-8848-E0B237A44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B9B3-B09E-494E-858E-D91FEFE7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eastcancer.org/symptoms/understand_bc/statist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uropadonna.org/breast-cancer-facs/" TargetMode="External"/><Relationship Id="rId3" Type="http://schemas.openxmlformats.org/officeDocument/2006/relationships/hyperlink" Target="https://www.breastcancer.org/symptoms/understand_bc/statistics" TargetMode="External"/><Relationship Id="rId7" Type="http://schemas.openxmlformats.org/officeDocument/2006/relationships/hyperlink" Target="https://www.archivesofpathology.org/doi/pdf/10.5858/arpa.2018-0463-RA" TargetMode="External"/><Relationship Id="rId2" Type="http://schemas.openxmlformats.org/officeDocument/2006/relationships/hyperlink" Target="https://www.researchgate.net/figure/Global-burden-of-breast-cancer-by-continents-per-100-000-women-per-yearbased-on-Ferlay_fig2_3239915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books/NBK470268/" TargetMode="External"/><Relationship Id="rId5" Type="http://schemas.openxmlformats.org/officeDocument/2006/relationships/hyperlink" Target="https://www.ascopost.com/News/60293" TargetMode="External"/><Relationship Id="rId4" Type="http://schemas.openxmlformats.org/officeDocument/2006/relationships/hyperlink" Target="https://www.cancer.org/content/dam/cancer-org/research/cancer-facts-and-statistics/annual-cancer-facts-and-figures/2020/cancer-facts-and-figures-202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eastcancer.org/symptoms/understand_bc/statist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breast-cancer-wisconsin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87BBD1-CC23-45EA-89B6-ABF56A3B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805180"/>
            <a:ext cx="3390770" cy="5185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E78319-AF15-4E63-B6BC-7E0EF83F1E29}"/>
              </a:ext>
            </a:extLst>
          </p:cNvPr>
          <p:cNvSpPr txBox="1"/>
          <p:nvPr/>
        </p:nvSpPr>
        <p:spPr>
          <a:xfrm>
            <a:off x="4023360" y="2551711"/>
            <a:ext cx="79145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Predicting the Diagnosis of the Breast Tumors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Marta Matosas Fonolleda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April 28th, 2020</a:t>
            </a:r>
          </a:p>
        </p:txBody>
      </p:sp>
    </p:spTree>
    <p:extLst>
      <p:ext uri="{BB962C8B-B14F-4D97-AF65-F5344CB8AC3E}">
        <p14:creationId xmlns:p14="http://schemas.microsoft.com/office/powerpoint/2010/main" val="276050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4E7E9-EF21-4A8D-B816-FA226D2F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1" y="961812"/>
            <a:ext cx="5149856" cy="4930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48566-1F51-47A6-91A9-987B6B7A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08" y="827770"/>
            <a:ext cx="6057448" cy="52094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7D8ED0-F19C-48A6-BC54-638F07399E2A}"/>
              </a:ext>
            </a:extLst>
          </p:cNvPr>
          <p:cNvSpPr/>
          <p:nvPr/>
        </p:nvSpPr>
        <p:spPr>
          <a:xfrm>
            <a:off x="0" y="0"/>
            <a:ext cx="20193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part IV</a:t>
            </a:r>
          </a:p>
        </p:txBody>
      </p:sp>
    </p:spTree>
    <p:extLst>
      <p:ext uri="{BB962C8B-B14F-4D97-AF65-F5344CB8AC3E}">
        <p14:creationId xmlns:p14="http://schemas.microsoft.com/office/powerpoint/2010/main" val="293419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3A09724-E4E4-4ADB-B94E-33CD6FC5F8B3}"/>
              </a:ext>
            </a:extLst>
          </p:cNvPr>
          <p:cNvGrpSpPr/>
          <p:nvPr/>
        </p:nvGrpSpPr>
        <p:grpSpPr>
          <a:xfrm>
            <a:off x="4376420" y="57150"/>
            <a:ext cx="5750560" cy="6800850"/>
            <a:chOff x="111761" y="57150"/>
            <a:chExt cx="5750560" cy="68008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801A8A-362F-4E55-BE06-B6FF840DF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" y="426482"/>
              <a:ext cx="4701025" cy="3109741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B31D4FD-8E86-4F5F-9D75-9D67E8597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1" y="3623310"/>
              <a:ext cx="5750560" cy="323469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E1EFD7-7B25-4729-9E99-DB558385F406}"/>
                </a:ext>
              </a:extLst>
            </p:cNvPr>
            <p:cNvSpPr txBox="1"/>
            <p:nvPr/>
          </p:nvSpPr>
          <p:spPr>
            <a:xfrm>
              <a:off x="1554480" y="3623310"/>
              <a:ext cx="351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Importance Random Forest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46706-CB49-42B2-93F0-3F8C08085C3F}"/>
                </a:ext>
              </a:extLst>
            </p:cNvPr>
            <p:cNvSpPr txBox="1"/>
            <p:nvPr/>
          </p:nvSpPr>
          <p:spPr>
            <a:xfrm>
              <a:off x="1625600" y="57150"/>
              <a:ext cx="3004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Decision Tree – Gini Criterion 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E41F3-F67E-4DF6-A7AC-D06813E38DA7}"/>
              </a:ext>
            </a:extLst>
          </p:cNvPr>
          <p:cNvSpPr/>
          <p:nvPr/>
        </p:nvSpPr>
        <p:spPr>
          <a:xfrm>
            <a:off x="0" y="0"/>
            <a:ext cx="20193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95286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8E41F3-F67E-4DF6-A7AC-D06813E38DA7}"/>
              </a:ext>
            </a:extLst>
          </p:cNvPr>
          <p:cNvSpPr/>
          <p:nvPr/>
        </p:nvSpPr>
        <p:spPr>
          <a:xfrm>
            <a:off x="0" y="0"/>
            <a:ext cx="20193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710555-C46B-43AC-B23F-7A2781B39B4F}"/>
              </a:ext>
            </a:extLst>
          </p:cNvPr>
          <p:cNvGrpSpPr/>
          <p:nvPr/>
        </p:nvGrpSpPr>
        <p:grpSpPr>
          <a:xfrm>
            <a:off x="3785988" y="920750"/>
            <a:ext cx="8298296" cy="5523726"/>
            <a:chOff x="1398388" y="1454150"/>
            <a:chExt cx="8298296" cy="55237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0D92D8-CAA8-4C66-B4CC-63C5F29D111A}"/>
                </a:ext>
              </a:extLst>
            </p:cNvPr>
            <p:cNvSpPr txBox="1"/>
            <p:nvPr/>
          </p:nvSpPr>
          <p:spPr>
            <a:xfrm>
              <a:off x="1398388" y="5285105"/>
              <a:ext cx="42034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noProof="1"/>
                <a:t>List of features from the paper:</a:t>
              </a:r>
            </a:p>
            <a:p>
              <a:r>
                <a:rPr lang="en-US" sz="1600" noProof="1"/>
                <a:t>[texture_mean, area_worst, smoothness_worst]</a:t>
              </a:r>
            </a:p>
            <a:p>
              <a:endParaRPr lang="en-US" sz="600" noProof="1"/>
            </a:p>
            <a:p>
              <a:pPr algn="ctr"/>
              <a:r>
                <a:rPr lang="en-US" sz="1600" noProof="1"/>
                <a:t>Accuracy: 97.07</a:t>
              </a:r>
            </a:p>
            <a:p>
              <a:pPr algn="ctr"/>
              <a:r>
                <a:rPr lang="en-US" sz="1600" noProof="1"/>
                <a:t>ROC_AUC: 99.60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5DCF0D-D1CB-4EBC-A58D-999C9EBB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7136" y="1793240"/>
              <a:ext cx="3481388" cy="3429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51128B-C3F4-43F0-93A4-94800408C044}"/>
                </a:ext>
              </a:extLst>
            </p:cNvPr>
            <p:cNvSpPr txBox="1"/>
            <p:nvPr/>
          </p:nvSpPr>
          <p:spPr>
            <a:xfrm>
              <a:off x="2075513" y="1454150"/>
              <a:ext cx="3100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66"/>
                  </a:solidFill>
                </a:rPr>
                <a:t>Random Forest - Confusion Matrix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225779-8FE3-439E-8BAE-6D870E829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5608" y="1793240"/>
              <a:ext cx="3472466" cy="3429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FC53C0-3B86-45E2-B3E6-B8B831C207EC}"/>
                </a:ext>
              </a:extLst>
            </p:cNvPr>
            <p:cNvSpPr txBox="1"/>
            <p:nvPr/>
          </p:nvSpPr>
          <p:spPr>
            <a:xfrm>
              <a:off x="6349859" y="1454150"/>
              <a:ext cx="3100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66"/>
                  </a:solidFill>
                </a:rPr>
                <a:t>Random Forest - Confusion Matrix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1B2B39-F947-4291-A9A2-93BFF22EC852}"/>
                </a:ext>
              </a:extLst>
            </p:cNvPr>
            <p:cNvSpPr txBox="1"/>
            <p:nvPr/>
          </p:nvSpPr>
          <p:spPr>
            <a:xfrm>
              <a:off x="5493226" y="5285105"/>
              <a:ext cx="420345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noProof="1"/>
                <a:t>Custom list of features:</a:t>
              </a:r>
            </a:p>
            <a:p>
              <a:pPr algn="ctr"/>
              <a:r>
                <a:rPr lang="en-US" sz="1600" noProof="1"/>
                <a:t>[texture_mean, area_worst, smoothness_worst,</a:t>
              </a:r>
            </a:p>
            <a:p>
              <a:pPr algn="ctr"/>
              <a:r>
                <a:rPr lang="en-US" sz="1600" noProof="1"/>
                <a:t>area_mean, concavity_mean]</a:t>
              </a:r>
            </a:p>
            <a:p>
              <a:pPr algn="ctr"/>
              <a:endParaRPr lang="en-US" sz="600" noProof="1"/>
            </a:p>
            <a:p>
              <a:pPr algn="ctr"/>
              <a:r>
                <a:rPr lang="en-US" sz="1600" noProof="1"/>
                <a:t>Accuracy: 97.66</a:t>
              </a:r>
            </a:p>
            <a:p>
              <a:pPr algn="ctr"/>
              <a:r>
                <a:rPr lang="en-US" sz="1600" noProof="1"/>
                <a:t>ROC_AUC: 99.53</a:t>
              </a:r>
            </a:p>
            <a:p>
              <a:pPr algn="ctr"/>
              <a:endParaRPr lang="en-US" sz="16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56424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8E41F3-F67E-4DF6-A7AC-D06813E38DA7}"/>
              </a:ext>
            </a:extLst>
          </p:cNvPr>
          <p:cNvSpPr/>
          <p:nvPr/>
        </p:nvSpPr>
        <p:spPr>
          <a:xfrm>
            <a:off x="0" y="0"/>
            <a:ext cx="20193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E55D3-679E-4D3B-A9EF-D15B7914088C}"/>
              </a:ext>
            </a:extLst>
          </p:cNvPr>
          <p:cNvSpPr/>
          <p:nvPr/>
        </p:nvSpPr>
        <p:spPr>
          <a:xfrm>
            <a:off x="3622674" y="435332"/>
            <a:ext cx="85566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noProof="1"/>
              <a:t>SVC</a:t>
            </a:r>
          </a:p>
          <a:p>
            <a:r>
              <a:rPr lang="en-US" sz="1600" noProof="1"/>
              <a:t>Accuracy: 0.9773717948717948</a:t>
            </a:r>
          </a:p>
          <a:p>
            <a:r>
              <a:rPr lang="en-US" sz="1600" noProof="1"/>
              <a:t>Best hyper parameters: {'clf__C': 11, 'clf__gamma': 0.01, 'clf__kernel': 'rbf’}</a:t>
            </a:r>
          </a:p>
          <a:p>
            <a:endParaRPr lang="en-US" sz="1600" noProof="1"/>
          </a:p>
          <a:p>
            <a:r>
              <a:rPr lang="en-US" sz="1600" b="1" i="1" noProof="1"/>
              <a:t>Logistic Regression</a:t>
            </a:r>
          </a:p>
          <a:p>
            <a:r>
              <a:rPr lang="en-US" sz="1600" noProof="1"/>
              <a:t>Accuracy: 0.9748717948717948</a:t>
            </a:r>
          </a:p>
          <a:p>
            <a:r>
              <a:rPr lang="en-US" sz="1600" noProof="1"/>
              <a:t>Best hyper parameters: {'clf__C': 10, 'clf__multi_class': 'ovr', 'clf__solver': 'newton-cg’}</a:t>
            </a:r>
          </a:p>
          <a:p>
            <a:endParaRPr lang="en-US" sz="1600" noProof="1"/>
          </a:p>
          <a:p>
            <a:r>
              <a:rPr lang="en-US" sz="1600" b="1" i="1" noProof="1"/>
              <a:t>XGBoost</a:t>
            </a:r>
          </a:p>
          <a:p>
            <a:r>
              <a:rPr lang="en-US" sz="1600" noProof="1"/>
              <a:t>Accuracy: 0.9699358974358974</a:t>
            </a:r>
          </a:p>
          <a:p>
            <a:r>
              <a:rPr lang="en-US" sz="1600" noProof="1"/>
              <a:t>Best hyper parameters: {'clf__eta': 0.1, 'clf__gamma': 0, 'clf__lambda': 1}</a:t>
            </a:r>
          </a:p>
          <a:p>
            <a:endParaRPr lang="en-US" sz="1600" noProof="1"/>
          </a:p>
          <a:p>
            <a:r>
              <a:rPr lang="en-US" sz="1600" b="1" i="1" noProof="1"/>
              <a:t>Random Forest</a:t>
            </a:r>
          </a:p>
          <a:p>
            <a:r>
              <a:rPr lang="en-US" sz="1600" noProof="1"/>
              <a:t>Accuracy: 0.9623717948717948</a:t>
            </a:r>
          </a:p>
          <a:p>
            <a:r>
              <a:rPr lang="en-US" sz="1600" noProof="1"/>
              <a:t>Best hyper parameters: {'clf__max_depth': 5, 'clf__min_samples_leaf': 5, 'clf__min_samples_split': 2, 'clf__n_estimators': 100}</a:t>
            </a:r>
          </a:p>
          <a:p>
            <a:endParaRPr lang="en-US" sz="1600" noProof="1"/>
          </a:p>
          <a:p>
            <a:r>
              <a:rPr lang="en-US" sz="1600" b="1" i="1" noProof="1"/>
              <a:t>KNN</a:t>
            </a:r>
          </a:p>
          <a:p>
            <a:r>
              <a:rPr lang="en-US" sz="1600" noProof="1"/>
              <a:t>Accuracy: 0.9598076923076923</a:t>
            </a:r>
          </a:p>
          <a:p>
            <a:r>
              <a:rPr lang="en-US" sz="1600" noProof="1"/>
              <a:t>Best hyper parameters: {'clf__algorithm': 'auto', 'clf__leaf_size': 1, 'clf__n_neighbors': 11}</a:t>
            </a:r>
          </a:p>
          <a:p>
            <a:endParaRPr lang="en-US" sz="1600" noProof="1"/>
          </a:p>
          <a:p>
            <a:r>
              <a:rPr lang="en-US" sz="1600" b="1" i="1" noProof="1"/>
              <a:t>Decision Tree:</a:t>
            </a:r>
          </a:p>
          <a:p>
            <a:r>
              <a:rPr lang="en-US" sz="1600" noProof="1"/>
              <a:t>Accuracy: 0.9573717948717949</a:t>
            </a:r>
          </a:p>
          <a:p>
            <a:r>
              <a:rPr lang="en-US" sz="1600" noProof="1"/>
              <a:t>Best hyper parameters: {'clf__min_samples_leaf': 3, 'clf__min_samples_split': 2}</a:t>
            </a:r>
          </a:p>
        </p:txBody>
      </p:sp>
    </p:spTree>
    <p:extLst>
      <p:ext uri="{BB962C8B-B14F-4D97-AF65-F5344CB8AC3E}">
        <p14:creationId xmlns:p14="http://schemas.microsoft.com/office/powerpoint/2010/main" val="276977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8E41F3-F67E-4DF6-A7AC-D06813E38DA7}"/>
              </a:ext>
            </a:extLst>
          </p:cNvPr>
          <p:cNvSpPr/>
          <p:nvPr/>
        </p:nvSpPr>
        <p:spPr>
          <a:xfrm>
            <a:off x="0" y="0"/>
            <a:ext cx="20193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D6A91-23DC-45EA-ABCE-CE998279D7AD}"/>
              </a:ext>
            </a:extLst>
          </p:cNvPr>
          <p:cNvSpPr txBox="1"/>
          <p:nvPr/>
        </p:nvSpPr>
        <p:spPr>
          <a:xfrm>
            <a:off x="4367912" y="1938624"/>
            <a:ext cx="3623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ROC_AUC Score:</a:t>
            </a:r>
          </a:p>
          <a:p>
            <a:r>
              <a:rPr lang="en-US" sz="2400" dirty="0"/>
              <a:t>0.9782608695652174</a:t>
            </a:r>
          </a:p>
          <a:p>
            <a:endParaRPr lang="en-US" sz="2400" dirty="0"/>
          </a:p>
          <a:p>
            <a:r>
              <a:rPr lang="en-US" sz="2400" b="1" dirty="0"/>
              <a:t>Classification Report:</a:t>
            </a:r>
          </a:p>
          <a:p>
            <a:r>
              <a:rPr lang="en-US" sz="2400" dirty="0"/>
              <a:t>     precision   recall   f1-score </a:t>
            </a:r>
          </a:p>
          <a:p>
            <a:r>
              <a:rPr lang="en-US" sz="2400" dirty="0"/>
              <a:t>M     1.00         0.96       0.98 </a:t>
            </a:r>
          </a:p>
          <a:p>
            <a:r>
              <a:rPr lang="en-US" sz="2400" dirty="0"/>
              <a:t>B      0.97         1.00       0.99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6FCE-0D5E-40AF-8F3D-3F4FD3EE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970" y="1724098"/>
            <a:ext cx="3055367" cy="3059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89C48-C9B0-4C34-84C1-5AA2E14D2E74}"/>
              </a:ext>
            </a:extLst>
          </p:cNvPr>
          <p:cNvSpPr txBox="1"/>
          <p:nvPr/>
        </p:nvSpPr>
        <p:spPr>
          <a:xfrm>
            <a:off x="4350636" y="1168209"/>
            <a:ext cx="302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646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C7CE-4FFB-4A1F-9055-E5FCD2B2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Further investigate the feature space.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Implement ensemble methods.</a:t>
            </a: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30877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9938-2E23-4B94-859B-D9B5C840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FF0066"/>
                </a:solidFill>
              </a:rPr>
              <a:t>Thank you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7E646-68F1-4431-ACF4-95F91BEB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3192698"/>
            <a:ext cx="4819015" cy="24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C7CE-4FFB-4A1F-9055-E5FCD2B2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https://www.researchgate.net/figure/Global-burden-of-breast-cancer-by-continents-per-100-000-women-per-yearbased-on-Ferlay_fig2_323991514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https://www.breastcancer.org/symptoms/understand_bc/statistics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https://www.cancer.org/content/dam/cancer-org/research/cancer-facts-and-statistics/annual-cancer-facts-and-figures/2020/cancer-facts-and-figures-2020.pdf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https://www.ascopost.com/News/60293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https://www.ncbi.nlm.nih.gov/books/NBK470268/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https://www.archivesofpathology.org/doi/pdf/10.5858/arpa.2018-0463-RA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https://www.europadonna.org/breast-cancer-facs/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The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C7CE-4FFB-4A1F-9055-E5FCD2B2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Breast cancer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frequently diagnosed cancer in women.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cause of cancer death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women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worldwide.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2016, an estimated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1.7 million new cases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545,000 deaths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were due to breast cancer.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breast cancer is detected early, there are more treatment options and a better chance for survival.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accuracy of diagnosis by Fine Needle Aspirate biopsy is 85%.</a:t>
            </a:r>
          </a:p>
        </p:txBody>
      </p:sp>
    </p:spTree>
    <p:extLst>
      <p:ext uri="{BB962C8B-B14F-4D97-AF65-F5344CB8AC3E}">
        <p14:creationId xmlns:p14="http://schemas.microsoft.com/office/powerpoint/2010/main" val="36871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The 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C7CE-4FFB-4A1F-9055-E5FCD2B2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/>
              <a:t>A small fraction of a Fine Needle Aspirate slide is selected and digitized. </a:t>
            </a: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/>
              <a:t>With an interactive interface, the user selects a set of cell nuclei.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system allows for precise and automated analysis of the nuclear size, shape and texture.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features are computed for each nucleus;  the mean value, the largest value and the standard error of each feature are found over the range of cells.</a:t>
            </a:r>
          </a:p>
        </p:txBody>
      </p:sp>
    </p:spTree>
    <p:extLst>
      <p:ext uri="{BB962C8B-B14F-4D97-AF65-F5344CB8AC3E}">
        <p14:creationId xmlns:p14="http://schemas.microsoft.com/office/powerpoint/2010/main" val="240210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C7CE-4FFB-4A1F-9055-E5FCD2B2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569 samples and 30 features.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30 features are divided in 3 “sets” -the “mean”, the “worst” (largest) and the “standard error”- of the same 10 features: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Radius (mean of distances from center to points on the perimeter)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Perimeter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Area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Texture (standard deviation of gray-scale values)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Smoothness (local variation in radius lengths)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Compactness (perimeter^2 / area - 1.0)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Concavity (severity of concave portions of the contour)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Concave points (number of concave portions of the contour)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Symmetry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Fractal dimension ("coastline approximation“)</a:t>
            </a:r>
          </a:p>
        </p:txBody>
      </p:sp>
    </p:spTree>
    <p:extLst>
      <p:ext uri="{BB962C8B-B14F-4D97-AF65-F5344CB8AC3E}">
        <p14:creationId xmlns:p14="http://schemas.microsoft.com/office/powerpoint/2010/main" val="17270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The data inspection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C7CE-4FFB-4A1F-9055-E5FCD2B2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b="1" dirty="0"/>
              <a:t>target</a:t>
            </a:r>
            <a:r>
              <a:rPr lang="en-US" dirty="0"/>
              <a:t> is the diagnosis of the breast tissue: malignant or benign. Since the target is discrete and binary, this is a binary classification problem.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All features are </a:t>
            </a:r>
            <a:r>
              <a:rPr lang="en-US" b="1" dirty="0"/>
              <a:t>numerical</a:t>
            </a:r>
            <a:r>
              <a:rPr lang="en-US" dirty="0"/>
              <a:t> with 4 significant digits -&gt; standardize.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No missing values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There is </a:t>
            </a:r>
            <a:r>
              <a:rPr lang="en-US" b="1" dirty="0"/>
              <a:t>no evidence of noisy or inconsistent data </a:t>
            </a:r>
            <a:r>
              <a:rPr lang="en-US" dirty="0"/>
              <a:t>such as duplicates, values out of range or due to human errors  (errors or duplicates).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Link to dataset: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https://www.kaggle.com/uciml/breast-cancer-wisconsin-data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7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The demo</a:t>
            </a:r>
          </a:p>
        </p:txBody>
      </p:sp>
    </p:spTree>
    <p:extLst>
      <p:ext uri="{BB962C8B-B14F-4D97-AF65-F5344CB8AC3E}">
        <p14:creationId xmlns:p14="http://schemas.microsoft.com/office/powerpoint/2010/main" val="176077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labels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6C63F-2F28-47A5-BE0E-29520562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50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Features part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34121-2A35-4D3B-AD9F-7FF818A0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44" y="311973"/>
            <a:ext cx="6263066" cy="62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0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4E7E9-EF21-4A8D-B816-FA226D2F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91" y="580837"/>
            <a:ext cx="6030263" cy="57739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F62354-39E5-4A35-B5C0-755E2905E7C3}"/>
              </a:ext>
            </a:extLst>
          </p:cNvPr>
          <p:cNvSpPr/>
          <p:nvPr/>
        </p:nvSpPr>
        <p:spPr>
          <a:xfrm>
            <a:off x="0" y="0"/>
            <a:ext cx="20193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7E510-C715-496F-904E-176E8D95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part III</a:t>
            </a:r>
          </a:p>
        </p:txBody>
      </p:sp>
    </p:spTree>
    <p:extLst>
      <p:ext uri="{BB962C8B-B14F-4D97-AF65-F5344CB8AC3E}">
        <p14:creationId xmlns:p14="http://schemas.microsoft.com/office/powerpoint/2010/main" val="406049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813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The motivation</vt:lpstr>
      <vt:lpstr>The data gathering</vt:lpstr>
      <vt:lpstr>The data</vt:lpstr>
      <vt:lpstr>The data inspection &amp; pre-processing</vt:lpstr>
      <vt:lpstr>The demo</vt:lpstr>
      <vt:lpstr>EDA  Class labels</vt:lpstr>
      <vt:lpstr>EDA Features part II</vt:lpstr>
      <vt:lpstr>EDA Features part III</vt:lpstr>
      <vt:lpstr>EDA Features part IV</vt:lpstr>
      <vt:lpstr>Feature Importance</vt:lpstr>
      <vt:lpstr>Feature Selection</vt:lpstr>
      <vt:lpstr>Modeling</vt:lpstr>
      <vt:lpstr>Evaluation</vt:lpstr>
      <vt:lpstr>Future work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Matosas Fonolleda</dc:creator>
  <cp:lastModifiedBy>Marta Matosas Fonolleda</cp:lastModifiedBy>
  <cp:revision>21</cp:revision>
  <dcterms:created xsi:type="dcterms:W3CDTF">2020-04-28T07:11:23Z</dcterms:created>
  <dcterms:modified xsi:type="dcterms:W3CDTF">2020-04-28T19:39:44Z</dcterms:modified>
</cp:coreProperties>
</file>