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12">
          <p15:clr>
            <a:srgbClr val="A4A3A4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giWE+mFyLVTjHPez1hvwTSVK76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0BB0BE-0FA5-472D-922B-80B99DCF6645}">
  <a:tblStyle styleId="{240BB0BE-0FA5-472D-922B-80B99DCF664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1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cb6a8f8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gacb6a8f860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304a1522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ga304a1522d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d328addf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9d328addf0_1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d328ae3c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71" name="Google Shape;171;g9d328ae3c9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cb6a8f86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gacb6a8f860_0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cb6a8f86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6" name="Google Shape;196;gacb6a8f860_0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cb6a8f8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acb6a8f860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cb6a8f860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acb6a8f860_0_6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cb6a8f86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acb6a8f860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cb6a8f86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acb6a8f860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b6a8f16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acb6a8f16d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5bb29966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a5bb299661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f3a8978c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af3a8978c7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cb6a8f16d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acb6a8f16d_1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5bb2996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274" name="Google Shape;274;ga5bb299661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ce99cb0e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ace99cb0e6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e657d8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9be657d841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be657d84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9be657d841_2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5bb2996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25" name="Google Shape;125;ga5bb29966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5bb2996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a5bb299661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cb6a8f16d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gacb6a8f16d_1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6381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4812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6"/>
            <a:ext cx="10515600" cy="817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480930"/>
            <a:ext cx="10515600" cy="4696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912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-stat.wharton.upenn.edu/~edgeorge/Research_papers/BART%20June%2008.pdf" TargetMode="External"/><Relationship Id="rId4" Type="http://schemas.openxmlformats.org/officeDocument/2006/relationships/hyperlink" Target="https://rdrr.io/cran/BART/man/lbart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breastcancer.org/symptoms/understand_bc/statistics" TargetMode="External"/><Relationship Id="rId4" Type="http://schemas.openxmlformats.org/officeDocument/2006/relationships/hyperlink" Target="https://www.breastcancer.org/symptoms/understand_bc/statistic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breastcancer.org/symptoms/understand_bc/statistics" TargetMode="External"/><Relationship Id="rId4" Type="http://schemas.openxmlformats.org/officeDocument/2006/relationships/hyperlink" Target="https://www.breastcancer.org/symptoms/understand_bc/statistic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r-5.org/files/books/computers/algo-list/statistics/data-mining/John_K_Kruschke-Doing_Bayesian_Data_Analysis-EN.pdf" TargetMode="External"/><Relationship Id="rId4" Type="http://schemas.openxmlformats.org/officeDocument/2006/relationships/hyperlink" Target="https://www.researchgate.net/figure/Global-burden-of-breast-cancer-by-continents-per-100-000-women-per-yearbased-on-Ferlay_fig2_323991514" TargetMode="External"/><Relationship Id="rId11" Type="http://schemas.openxmlformats.org/officeDocument/2006/relationships/hyperlink" Target="https://www.europadonna.org/breast-cancer-facs/" TargetMode="External"/><Relationship Id="rId10" Type="http://schemas.openxmlformats.org/officeDocument/2006/relationships/hyperlink" Target="https://www.archivesofpathology.org/doi/pdf/10.5858/arpa.2018-0463-RA" TargetMode="External"/><Relationship Id="rId9" Type="http://schemas.openxmlformats.org/officeDocument/2006/relationships/hyperlink" Target="https://www.ncbi.nlm.nih.gov/books/NBK470268/" TargetMode="External"/><Relationship Id="rId5" Type="http://schemas.openxmlformats.org/officeDocument/2006/relationships/hyperlink" Target="https://www.breastcancer.org/symptoms/understand_bc/statistics" TargetMode="External"/><Relationship Id="rId6" Type="http://schemas.openxmlformats.org/officeDocument/2006/relationships/hyperlink" Target="https://www.breastcancer.org/symptoms/understand_bc/statistics" TargetMode="External"/><Relationship Id="rId7" Type="http://schemas.openxmlformats.org/officeDocument/2006/relationships/hyperlink" Target="https://www.cancer.org/content/dam/cancer-org/research/cancer-facts-and-statistics/annual-cancer-facts-and-figures/2020/cancer-facts-and-figures-2020.pdf" TargetMode="External"/><Relationship Id="rId8" Type="http://schemas.openxmlformats.org/officeDocument/2006/relationships/hyperlink" Target="https://www.ascopost.com/News/60293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kaggle.com/uciml/breast-cancer-wisconsin-dat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breastcancer.org/symptoms/understand_bc/statisti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hristophm.github.io/interpretable-ml-book/" TargetMode="External"/><Relationship Id="rId4" Type="http://schemas.openxmlformats.org/officeDocument/2006/relationships/hyperlink" Target="https://arxiv.org/abs/1705.07874" TargetMode="External"/><Relationship Id="rId5" Type="http://schemas.openxmlformats.org/officeDocument/2006/relationships/hyperlink" Target="https://arxiv.org/pdf/1702.08608.pdf" TargetMode="External"/><Relationship Id="rId6" Type="http://schemas.openxmlformats.org/officeDocument/2006/relationships/hyperlink" Target="https://arxiv.org/abs/1910.09358" TargetMode="External"/><Relationship Id="rId7" Type="http://schemas.openxmlformats.org/officeDocument/2006/relationships/hyperlink" Target="https://arxiv.org/pdf/1606.03490.pdf" TargetMode="External"/><Relationship Id="rId8" Type="http://schemas.openxmlformats.org/officeDocument/2006/relationships/hyperlink" Target="https://projecteuclid.org/euclid.aoas/127358445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1705.07874" TargetMode="External"/><Relationship Id="rId4" Type="http://schemas.openxmlformats.org/officeDocument/2006/relationships/hyperlink" Target="https://github.com/slundberg/sh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419" y="805180"/>
            <a:ext cx="3390770" cy="51858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41040" y="2282471"/>
            <a:ext cx="8503800" cy="3046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Interpretability in the Frequentist and</a:t>
            </a:r>
            <a:endParaRPr b="1" i="0" sz="3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Bayesian Frameworks</a:t>
            </a:r>
            <a:endParaRPr b="1" i="0" sz="3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Marta Matosas Fonolleda and Sandra Valdés Salas</a:t>
            </a:r>
            <a:endParaRPr b="0" i="0" sz="3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December 7th, 2020</a:t>
            </a:r>
            <a:endParaRPr b="0" i="0" sz="3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cb6a8f860_0_12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3. Frequentist Framework Results &amp; Analysis</a:t>
            </a:r>
            <a:endParaRPr/>
          </a:p>
        </p:txBody>
      </p:sp>
      <p:sp>
        <p:nvSpPr>
          <p:cNvPr id="150" name="Google Shape;150;gacb6a8f860_0_12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Logistic Regression Global Interpretability</a:t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Beta coefficients: texture mean: 0.30351628,  area worst: 0.0278593, smoothness worst: 3.81442389, area mean: -0.02193761,  concavity mean: 8.29138305</a:t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Changes in the coefficients</a:t>
            </a:r>
            <a:r>
              <a:rPr lang="en-US" sz="2600">
                <a:solidFill>
                  <a:srgbClr val="595959"/>
                </a:solidFill>
              </a:rPr>
              <a:t> can be traced to changes in the odds ratio and the probability:</a:t>
            </a:r>
            <a:endParaRPr sz="1400">
              <a:solidFill>
                <a:srgbClr val="595959"/>
              </a:solidFill>
            </a:endParaRPr>
          </a:p>
        </p:txBody>
      </p:sp>
      <p:sp>
        <p:nvSpPr>
          <p:cNvPr id="151" name="Google Shape;151;gacb6a8f860_0_12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gacb6a8f860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7750" y="5278454"/>
            <a:ext cx="6317783" cy="11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acb6a8f860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7750" y="4413583"/>
            <a:ext cx="63436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304a1522d_1_15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3. Frequentist Framework Results &amp; Analysis</a:t>
            </a:r>
            <a:endParaRPr/>
          </a:p>
        </p:txBody>
      </p:sp>
      <p:sp>
        <p:nvSpPr>
          <p:cNvPr id="159" name="Google Shape;159;ga304a1522d_1_15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Logistic Regression Local Interpretability</a:t>
            </a:r>
            <a:endParaRPr b="1"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The coefficients (betas) calculated are point estimates that can provide the following information at the </a:t>
            </a:r>
            <a:r>
              <a:rPr b="1" lang="en-US" sz="2600">
                <a:solidFill>
                  <a:srgbClr val="595959"/>
                </a:solidFill>
              </a:rPr>
              <a:t>instance level</a:t>
            </a:r>
            <a:r>
              <a:rPr lang="en-US" sz="2600">
                <a:solidFill>
                  <a:srgbClr val="595959"/>
                </a:solidFill>
              </a:rPr>
              <a:t>:</a:t>
            </a:r>
            <a:endParaRPr sz="2600">
              <a:solidFill>
                <a:srgbClr val="595959"/>
              </a:solidFill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○"/>
            </a:pPr>
            <a:r>
              <a:rPr lang="en-US" sz="2600">
                <a:solidFill>
                  <a:srgbClr val="595959"/>
                </a:solidFill>
              </a:rPr>
              <a:t>the probability of the prediction of a single test instance</a:t>
            </a:r>
            <a:endParaRPr sz="2600">
              <a:solidFill>
                <a:srgbClr val="595959"/>
              </a:solidFill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○"/>
            </a:pPr>
            <a:r>
              <a:rPr lang="en-US" sz="2600">
                <a:solidFill>
                  <a:srgbClr val="595959"/>
                </a:solidFill>
              </a:rPr>
              <a:t>how a change in a feature by one unit changes the odds ratio by a factor of exp(beta)</a:t>
            </a:r>
            <a:endParaRPr sz="2600">
              <a:solidFill>
                <a:srgbClr val="595959"/>
              </a:solidFill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○"/>
            </a:pPr>
            <a:r>
              <a:rPr lang="en-US" sz="2600">
                <a:solidFill>
                  <a:srgbClr val="595959"/>
                </a:solidFill>
              </a:rPr>
              <a:t>how a change in a feature by one unit changes the probability</a:t>
            </a:r>
            <a:endParaRPr sz="2600">
              <a:solidFill>
                <a:srgbClr val="595959"/>
              </a:solidFill>
            </a:endParaRPr>
          </a:p>
        </p:txBody>
      </p:sp>
      <p:sp>
        <p:nvSpPr>
          <p:cNvPr id="160" name="Google Shape;160;ga304a1522d_1_15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9d328addf0_1_80"/>
          <p:cNvPicPr preferRelativeResize="0"/>
          <p:nvPr/>
        </p:nvPicPr>
        <p:blipFill rotWithShape="1">
          <a:blip r:embed="rId3">
            <a:alphaModFix/>
          </a:blip>
          <a:srcRect b="0" l="0" r="0" t="3827"/>
          <a:stretch/>
        </p:blipFill>
        <p:spPr>
          <a:xfrm>
            <a:off x="1420316" y="2786075"/>
            <a:ext cx="9505825" cy="371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9d328addf0_1_80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3. Frequentist Framework Results &amp; Analysis</a:t>
            </a:r>
            <a:endParaRPr/>
          </a:p>
        </p:txBody>
      </p:sp>
      <p:sp>
        <p:nvSpPr>
          <p:cNvPr id="167" name="Google Shape;167;g9d328addf0_1_80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Ensemble method &amp; SHAP Global Interpretability</a:t>
            </a:r>
            <a:endParaRPr b="1"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Summary plot of SHAP values on outcome Malignant:</a:t>
            </a:r>
            <a:endParaRPr sz="2600">
              <a:solidFill>
                <a:srgbClr val="595959"/>
              </a:solidFill>
            </a:endParaRPr>
          </a:p>
        </p:txBody>
      </p:sp>
      <p:sp>
        <p:nvSpPr>
          <p:cNvPr id="168" name="Google Shape;168;g9d328addf0_1_80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d328ae3c9_1_1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3. Frequentist Framework Results &amp; Analysis</a:t>
            </a:r>
            <a:endParaRPr/>
          </a:p>
        </p:txBody>
      </p:sp>
      <p:sp>
        <p:nvSpPr>
          <p:cNvPr id="174" name="Google Shape;174;g9d328ae3c9_1_1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Ensemble Method &amp; SHAP Local interpretability</a:t>
            </a:r>
            <a:endParaRPr b="1"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Each observation gets a raw prediction and its own set of SHAP values:</a:t>
            </a:r>
            <a:endParaRPr sz="2600">
              <a:solidFill>
                <a:srgbClr val="595959"/>
              </a:solidFill>
            </a:endParaRPr>
          </a:p>
          <a:p>
            <a:pPr indent="-36893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10"/>
              <a:buChar char="○"/>
            </a:pPr>
            <a:r>
              <a:rPr lang="en-US" sz="2600">
                <a:solidFill>
                  <a:srgbClr val="595959"/>
                </a:solidFill>
              </a:rPr>
              <a:t>Raw prediction benign, malignant: </a:t>
            </a:r>
            <a:r>
              <a:rPr lang="en-US" sz="2400">
                <a:solidFill>
                  <a:srgbClr val="595959"/>
                </a:solidFill>
              </a:rPr>
              <a:t>[0.94874832, 0.05125168]</a:t>
            </a:r>
            <a:endParaRPr sz="2400">
              <a:solidFill>
                <a:srgbClr val="595959"/>
              </a:solidFill>
            </a:endParaRPr>
          </a:p>
          <a:p>
            <a:pPr indent="-36893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10"/>
              <a:buChar char="○"/>
            </a:pPr>
            <a:r>
              <a:rPr lang="en-US" sz="2600">
                <a:solidFill>
                  <a:srgbClr val="595959"/>
                </a:solidFill>
              </a:rPr>
              <a:t>Individual SHAP values, outcome benign:</a:t>
            </a:r>
            <a:endParaRPr sz="2600">
              <a:solidFill>
                <a:srgbClr val="595959"/>
              </a:solidFill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595959"/>
                </a:solidFill>
              </a:rPr>
              <a:t>{texture mean: -0.0166343, area worst: 0.09247941,</a:t>
            </a:r>
            <a:endParaRPr sz="2400">
              <a:solidFill>
                <a:srgbClr val="595959"/>
              </a:solidFill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595959"/>
                </a:solidFill>
              </a:rPr>
              <a:t>smoothness worst: 0.09247941, area mean: 0.02068463,</a:t>
            </a:r>
            <a:endParaRPr sz="2400">
              <a:solidFill>
                <a:srgbClr val="595959"/>
              </a:solidFill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595959"/>
                </a:solidFill>
              </a:rPr>
              <a:t>concavity mean: 0.094231}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rgbClr val="595959"/>
              </a:solidFill>
            </a:endParaRPr>
          </a:p>
        </p:txBody>
      </p:sp>
      <p:sp>
        <p:nvSpPr>
          <p:cNvPr id="175" name="Google Shape;175;g9d328ae3c9_1_1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g9d328ae3c9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52768"/>
            <a:ext cx="12191999" cy="126183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9d328ae3c9_1_1"/>
          <p:cNvSpPr txBox="1"/>
          <p:nvPr/>
        </p:nvSpPr>
        <p:spPr>
          <a:xfrm>
            <a:off x="958450" y="4826075"/>
            <a:ext cx="1950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FE0167"/>
                </a:solidFill>
                <a:latin typeface="Calibri"/>
                <a:ea typeface="Calibri"/>
                <a:cs typeface="Calibri"/>
                <a:sym typeface="Calibri"/>
              </a:rPr>
              <a:t>FALSE NEGATIVE</a:t>
            </a:r>
            <a:endParaRPr b="1" i="0" sz="1900" u="none" cap="none" strike="noStrike">
              <a:solidFill>
                <a:srgbClr val="FE01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cb6a8f860_0_368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4. Bayesian Framework Methodology</a:t>
            </a:r>
            <a:endParaRPr/>
          </a:p>
        </p:txBody>
      </p:sp>
      <p:sp>
        <p:nvSpPr>
          <p:cNvPr id="183" name="Google Shape;183;gacb6a8f860_0_368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Logistic Regression, MCMC and JAGS in R</a:t>
            </a:r>
            <a:endParaRPr b="1" sz="2600">
              <a:solidFill>
                <a:srgbClr val="595959"/>
              </a:solidFill>
            </a:endParaRPr>
          </a:p>
        </p:txBody>
      </p:sp>
      <p:sp>
        <p:nvSpPr>
          <p:cNvPr id="184" name="Google Shape;184;gacb6a8f860_0_368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gacb6a8f860_0_368"/>
          <p:cNvPicPr preferRelativeResize="0"/>
          <p:nvPr/>
        </p:nvPicPr>
        <p:blipFill rotWithShape="1">
          <a:blip r:embed="rId3">
            <a:alphaModFix/>
          </a:blip>
          <a:srcRect b="0" l="25143" r="20525" t="0"/>
          <a:stretch/>
        </p:blipFill>
        <p:spPr>
          <a:xfrm>
            <a:off x="1041404" y="2149090"/>
            <a:ext cx="2516789" cy="4184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gacb6a8f860_0_368"/>
          <p:cNvGrpSpPr/>
          <p:nvPr/>
        </p:nvGrpSpPr>
        <p:grpSpPr>
          <a:xfrm>
            <a:off x="4077077" y="2379699"/>
            <a:ext cx="7118402" cy="4031375"/>
            <a:chOff x="3761393" y="2532099"/>
            <a:chExt cx="7118402" cy="4031375"/>
          </a:xfrm>
        </p:grpSpPr>
        <p:sp>
          <p:nvSpPr>
            <p:cNvPr id="187" name="Google Shape;187;gacb6a8f860_0_368"/>
            <p:cNvSpPr/>
            <p:nvPr/>
          </p:nvSpPr>
          <p:spPr>
            <a:xfrm>
              <a:off x="3761393" y="3841067"/>
              <a:ext cx="7118400" cy="58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5715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µ = logistic(β0 + β1x1 + β2x2 + β3x3 + β4x4 + β5x5) </a:t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acb6a8f860_0_368"/>
            <p:cNvSpPr/>
            <p:nvPr/>
          </p:nvSpPr>
          <p:spPr>
            <a:xfrm>
              <a:off x="3761395" y="5732474"/>
              <a:ext cx="7118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 y ~ Bernoulli(µ)  </a:t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y = 0 is a benign tumor; y = 1 is a malignant tumor</a:t>
              </a:r>
              <a:endPara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acb6a8f860_0_368"/>
            <p:cNvSpPr/>
            <p:nvPr/>
          </p:nvSpPr>
          <p:spPr>
            <a:xfrm>
              <a:off x="3761395" y="2532099"/>
              <a:ext cx="7118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 Normal prior distribution of coefficients (betas)</a:t>
              </a:r>
              <a:endPara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acb6a8f860_0_368"/>
            <p:cNvSpPr/>
            <p:nvPr/>
          </p:nvSpPr>
          <p:spPr>
            <a:xfrm rot="5400000">
              <a:off x="7039133" y="3133613"/>
              <a:ext cx="563100" cy="627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FBFBF"/>
            </a:solidFill>
            <a:ln cap="flat" cmpd="sng" w="254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acb6a8f860_0_368"/>
            <p:cNvSpPr/>
            <p:nvPr/>
          </p:nvSpPr>
          <p:spPr>
            <a:xfrm rot="5400000">
              <a:off x="7039031" y="5149855"/>
              <a:ext cx="563100" cy="627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FBFBF"/>
            </a:solidFill>
            <a:ln cap="flat" cmpd="sng" w="254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2" name="Google Shape;192;gacb6a8f860_0_3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5450" y="4236475"/>
            <a:ext cx="3085300" cy="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acb6a8f860_0_368"/>
          <p:cNvSpPr txBox="1"/>
          <p:nvPr/>
        </p:nvSpPr>
        <p:spPr>
          <a:xfrm>
            <a:off x="5346575" y="4409734"/>
            <a:ext cx="811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b6a8f860_0_284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4. Bayesian Framework Methodology</a:t>
            </a:r>
            <a:endParaRPr/>
          </a:p>
        </p:txBody>
      </p:sp>
      <p:sp>
        <p:nvSpPr>
          <p:cNvPr id="199" name="Google Shape;199;gacb6a8f860_0_284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Bayesian Additive Regression Trees (BART) in R</a:t>
            </a:r>
            <a:endParaRPr b="1"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Is a Bayesian “sum-of-trees” model; fitting and inference are accomplished via an iterative Bayesian backfitting MCMC algorithm.</a:t>
            </a:r>
            <a:endParaRPr sz="2600"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Logit BART for dichotomous outcomes was implemented.</a:t>
            </a:r>
            <a:endParaRPr sz="2600"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ƒ(x) is the sum of </a:t>
            </a:r>
            <a:r>
              <a:rPr i="1" lang="en-US" sz="2600">
                <a:solidFill>
                  <a:srgbClr val="595959"/>
                </a:solidFill>
              </a:rPr>
              <a:t>m</a:t>
            </a:r>
            <a:r>
              <a:rPr lang="en-US" sz="2600">
                <a:solidFill>
                  <a:srgbClr val="595959"/>
                </a:solidFill>
              </a:rPr>
              <a:t> regression trees, in this project m=1,000</a:t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">
              <a:solidFill>
                <a:srgbClr val="595959"/>
              </a:solidFill>
            </a:endParaRPr>
          </a:p>
          <a:p>
            <a:pPr indent="0" lvl="1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rPr lang="en-US" sz="1900">
                <a:solidFill>
                  <a:srgbClr val="595959"/>
                </a:solidFill>
              </a:rPr>
              <a:t>Link to paper: </a:t>
            </a:r>
            <a:r>
              <a:rPr lang="en-US" sz="1900" u="sng">
                <a:solidFill>
                  <a:schemeClr val="hlink"/>
                </a:solidFill>
                <a:hlinkClick r:id="rId3"/>
              </a:rPr>
              <a:t>http://www-stat.wharton.upenn.edu/~edgeorge/Research_papers/BART%20June%2008.pdf</a:t>
            </a:r>
            <a:endParaRPr sz="1900">
              <a:solidFill>
                <a:srgbClr val="595959"/>
              </a:solidFill>
            </a:endParaRPr>
          </a:p>
          <a:p>
            <a:pPr indent="0" lvl="1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rPr lang="en-US" sz="1900">
                <a:solidFill>
                  <a:srgbClr val="595959"/>
                </a:solidFill>
              </a:rPr>
              <a:t>Link to R Documentation: </a:t>
            </a:r>
            <a:r>
              <a:rPr lang="en-US" sz="1900" u="sng">
                <a:solidFill>
                  <a:schemeClr val="hlink"/>
                </a:solidFill>
                <a:hlinkClick r:id="rId4"/>
              </a:rPr>
              <a:t>https://rdrr.io/cran/BART/man/lbart.html</a:t>
            </a:r>
            <a:endParaRPr sz="29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rgbClr val="595959"/>
              </a:solidFill>
            </a:endParaRPr>
          </a:p>
        </p:txBody>
      </p:sp>
      <p:sp>
        <p:nvSpPr>
          <p:cNvPr id="200" name="Google Shape;200;gacb6a8f860_0_284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1" name="Google Shape;201;gacb6a8f860_0_284"/>
          <p:cNvGrpSpPr/>
          <p:nvPr/>
        </p:nvGrpSpPr>
        <p:grpSpPr>
          <a:xfrm>
            <a:off x="914400" y="3672807"/>
            <a:ext cx="9978938" cy="627900"/>
            <a:chOff x="914400" y="3901407"/>
            <a:chExt cx="9978938" cy="627900"/>
          </a:xfrm>
        </p:grpSpPr>
        <p:sp>
          <p:nvSpPr>
            <p:cNvPr id="202" name="Google Shape;202;gacb6a8f860_0_284"/>
            <p:cNvSpPr/>
            <p:nvPr/>
          </p:nvSpPr>
          <p:spPr>
            <a:xfrm>
              <a:off x="7543838" y="3933800"/>
              <a:ext cx="33495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F denotes the logit link</a:t>
              </a:r>
              <a:endPara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acb6a8f860_0_284"/>
            <p:cNvSpPr/>
            <p:nvPr/>
          </p:nvSpPr>
          <p:spPr>
            <a:xfrm>
              <a:off x="914400" y="3933800"/>
              <a:ext cx="32337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 Y = ƒ(x) + e = E(Y|x) </a:t>
              </a:r>
              <a:endParaRPr b="1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gacb6a8f860_0_284"/>
            <p:cNvSpPr/>
            <p:nvPr/>
          </p:nvSpPr>
          <p:spPr>
            <a:xfrm>
              <a:off x="4148148" y="3901407"/>
              <a:ext cx="563100" cy="627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FBFBF"/>
            </a:solidFill>
            <a:ln cap="flat" cmpd="sng" w="254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acb6a8f860_0_284"/>
            <p:cNvSpPr/>
            <p:nvPr/>
          </p:nvSpPr>
          <p:spPr>
            <a:xfrm>
              <a:off x="4711250" y="3933800"/>
              <a:ext cx="28326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 P(Y=1|x) = F(ƒ(x))</a:t>
              </a:r>
              <a:endPara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cb6a8f860_0_106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5. Bayesian Framework Results &amp; Analysis</a:t>
            </a:r>
            <a:endParaRPr/>
          </a:p>
        </p:txBody>
      </p:sp>
      <p:sp>
        <p:nvSpPr>
          <p:cNvPr id="211" name="Google Shape;211;gacb6a8f860_0_106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600">
                <a:solidFill>
                  <a:srgbClr val="595959"/>
                </a:solidFill>
              </a:rPr>
              <a:t>Logistic Regression Global Interpretability</a:t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The mode indicates the </a:t>
            </a:r>
            <a:r>
              <a:rPr b="1" lang="en-US" sz="2600">
                <a:solidFill>
                  <a:srgbClr val="595959"/>
                </a:solidFill>
              </a:rPr>
              <a:t>most probable value</a:t>
            </a:r>
            <a:r>
              <a:rPr lang="en-US" sz="2600">
                <a:solidFill>
                  <a:srgbClr val="595959"/>
                </a:solidFill>
              </a:rPr>
              <a:t> of the coefficients (betas).</a:t>
            </a:r>
            <a:endParaRPr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95% HDI of “area mean” includes zero: not statistically significant.</a:t>
            </a:r>
            <a:endParaRPr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Ranking of </a:t>
            </a:r>
            <a:r>
              <a:rPr b="1" lang="en-US" sz="2600">
                <a:solidFill>
                  <a:srgbClr val="595959"/>
                </a:solidFill>
              </a:rPr>
              <a:t>confidence in the predictive power</a:t>
            </a:r>
            <a:r>
              <a:rPr lang="en-US" sz="2600">
                <a:solidFill>
                  <a:srgbClr val="595959"/>
                </a:solidFill>
              </a:rPr>
              <a:t> of the significant features, in descending order: </a:t>
            </a:r>
            <a:r>
              <a:rPr lang="en-US" sz="2400">
                <a:solidFill>
                  <a:srgbClr val="595959"/>
                </a:solidFill>
              </a:rPr>
              <a:t>area_worst (β2), texture_mean (β1), concavity_mean (β5) and smoothness_worst (β3).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2" name="Google Shape;212;gacb6a8f860_0_106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gacb6a8f860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74" y="2112433"/>
            <a:ext cx="10470093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cb6a8f860_0_629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5. Bayesian Framework Results &amp; Analysis</a:t>
            </a:r>
            <a:endParaRPr/>
          </a:p>
        </p:txBody>
      </p:sp>
      <p:sp>
        <p:nvSpPr>
          <p:cNvPr id="219" name="Google Shape;219;gacb6a8f860_0_629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600">
                <a:solidFill>
                  <a:srgbClr val="595959"/>
                </a:solidFill>
              </a:rPr>
              <a:t>Logistic Regression Local interpretability</a:t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Possible calculations: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600">
                <a:solidFill>
                  <a:srgbClr val="595959"/>
                </a:solidFill>
              </a:rPr>
              <a:t>the </a:t>
            </a:r>
            <a:r>
              <a:rPr b="1" lang="en-US" sz="2600">
                <a:solidFill>
                  <a:srgbClr val="595959"/>
                </a:solidFill>
              </a:rPr>
              <a:t>outcome for a specific sample</a:t>
            </a:r>
            <a:r>
              <a:rPr lang="en-US" sz="2600">
                <a:solidFill>
                  <a:srgbClr val="595959"/>
                </a:solidFill>
              </a:rPr>
              <a:t> using the most credible values of the beta parameters (mode).</a:t>
            </a:r>
            <a:endParaRPr sz="2600">
              <a:solidFill>
                <a:srgbClr val="595959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600">
                <a:solidFill>
                  <a:srgbClr val="595959"/>
                </a:solidFill>
                <a:highlight>
                  <a:srgbClr val="FFFFFF"/>
                </a:highlight>
              </a:rPr>
              <a:t>how a </a:t>
            </a:r>
            <a:r>
              <a:rPr b="1" lang="en-US" sz="2600">
                <a:solidFill>
                  <a:srgbClr val="595959"/>
                </a:solidFill>
                <a:highlight>
                  <a:srgbClr val="FFFFFF"/>
                </a:highlight>
              </a:rPr>
              <a:t>change in a feature by one unit changes the odds ratio</a:t>
            </a:r>
            <a:r>
              <a:rPr lang="en-US" sz="2600">
                <a:solidFill>
                  <a:srgbClr val="595959"/>
                </a:solidFill>
                <a:highlight>
                  <a:srgbClr val="FFFFFF"/>
                </a:highlight>
              </a:rPr>
              <a:t> by a factor of exp(beta).</a:t>
            </a:r>
            <a:endParaRPr sz="2600">
              <a:solidFill>
                <a:srgbClr val="595959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600">
                <a:solidFill>
                  <a:srgbClr val="595959"/>
                </a:solidFill>
              </a:rPr>
              <a:t>how a </a:t>
            </a:r>
            <a:r>
              <a:rPr b="1" lang="en-US" sz="2600">
                <a:solidFill>
                  <a:srgbClr val="595959"/>
                </a:solidFill>
              </a:rPr>
              <a:t>change in a feature by one unit changes the probability</a:t>
            </a:r>
            <a:r>
              <a:rPr lang="en-US" sz="2600">
                <a:solidFill>
                  <a:srgbClr val="595959"/>
                </a:solidFill>
              </a:rPr>
              <a:t>. </a:t>
            </a:r>
            <a:endParaRPr sz="2600">
              <a:solidFill>
                <a:srgbClr val="595959"/>
              </a:solidFill>
            </a:endParaRPr>
          </a:p>
        </p:txBody>
      </p:sp>
      <p:sp>
        <p:nvSpPr>
          <p:cNvPr id="220" name="Google Shape;220;gacb6a8f860_0_629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gacb6a8f860_0_6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74" y="2112433"/>
            <a:ext cx="10470093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cb6a8f860_0_119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5. Bayesian Framework Results &amp; Analysis</a:t>
            </a:r>
            <a:endParaRPr/>
          </a:p>
        </p:txBody>
      </p:sp>
      <p:sp>
        <p:nvSpPr>
          <p:cNvPr id="227" name="Google Shape;227;gacb6a8f860_0_119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BART Global Interpretability</a:t>
            </a:r>
            <a:endParaRPr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Number of </a:t>
            </a:r>
            <a:r>
              <a:rPr b="1" lang="en-US" sz="2600">
                <a:solidFill>
                  <a:srgbClr val="595959"/>
                </a:solidFill>
              </a:rPr>
              <a:t>times a feature is used in a tree decision rule by each regression tree.</a:t>
            </a:r>
            <a:r>
              <a:rPr lang="en-US" sz="2600">
                <a:solidFill>
                  <a:srgbClr val="595959"/>
                </a:solidFill>
              </a:rPr>
              <a:t> Mean values:</a:t>
            </a:r>
            <a:endParaRPr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No off-the-shelf method to obtain the beta parameters posterior distributions.</a:t>
            </a:r>
            <a:endParaRPr b="1"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28" name="Google Shape;228;gacb6a8f860_0_119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9" name="Google Shape;229;gacb6a8f860_0_119"/>
          <p:cNvGraphicFramePr/>
          <p:nvPr/>
        </p:nvGraphicFramePr>
        <p:xfrm>
          <a:off x="3953538" y="2798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{240BB0BE-0FA5-472D-922B-80B99DCF6645}</a:tableStyleId>
              </a:tblPr>
              <a:tblGrid>
                <a:gridCol w="2608250"/>
                <a:gridCol w="1452700"/>
              </a:tblGrid>
              <a:tr h="35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Feature</a:t>
                      </a:r>
                      <a:endParaRPr b="1" sz="1700" u="none" cap="none" strike="noStrike"/>
                    </a:p>
                  </a:txBody>
                  <a:tcPr marT="9525" marB="91425" marR="9525" marL="9525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Mean count</a:t>
                      </a:r>
                      <a:endParaRPr b="1" sz="1700" u="none" cap="none" strike="noStrike"/>
                    </a:p>
                  </a:txBody>
                  <a:tcPr marT="9525" marB="91425" marR="9525" marL="9525" anchor="ctr">
                    <a:solidFill>
                      <a:srgbClr val="BFBFBF"/>
                    </a:solidFill>
                  </a:tcPr>
                </a:tc>
              </a:tr>
              <a:tr h="35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area worst</a:t>
                      </a:r>
                      <a:endParaRPr sz="17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27.83</a:t>
                      </a:r>
                      <a:endParaRPr sz="1700" u="none" cap="none" strike="noStrike"/>
                    </a:p>
                  </a:txBody>
                  <a:tcPr marT="9525" marB="91425" marR="9525" marL="9525" anchor="ctr"/>
                </a:tc>
              </a:tr>
              <a:tr h="35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concavity mean</a:t>
                      </a:r>
                      <a:endParaRPr sz="1700" u="none" cap="none" strike="noStrike"/>
                    </a:p>
                  </a:txBody>
                  <a:tcPr marT="9525" marB="91425" marR="9525" marL="9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23.29</a:t>
                      </a:r>
                      <a:endParaRPr sz="1700" u="none" cap="none" strike="noStrike"/>
                    </a:p>
                  </a:txBody>
                  <a:tcPr marT="9525" marB="91425" marR="9525" marL="9525" anchor="ctr">
                    <a:solidFill>
                      <a:srgbClr val="EFEFEF"/>
                    </a:solidFill>
                  </a:tcPr>
                </a:tc>
              </a:tr>
              <a:tr h="35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texture mean</a:t>
                      </a:r>
                      <a:endParaRPr sz="17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21.23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  <a:tr h="35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smoothness worst</a:t>
                      </a:r>
                      <a:endParaRPr sz="1700" u="none" cap="none" strike="noStrike"/>
                    </a:p>
                  </a:txBody>
                  <a:tcPr marT="9525" marB="91425" marR="9525" marL="9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20.16</a:t>
                      </a:r>
                      <a:endParaRPr sz="1700" u="none" cap="none" strike="noStrike"/>
                    </a:p>
                  </a:txBody>
                  <a:tcPr marT="9525" marB="91425" marR="9525" marL="9525" anchor="ctr">
                    <a:solidFill>
                      <a:srgbClr val="EFEFEF"/>
                    </a:solidFill>
                  </a:tcPr>
                </a:tc>
              </a:tr>
              <a:tr h="35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area mean</a:t>
                      </a:r>
                      <a:endParaRPr sz="1700" u="none" cap="none" strike="noStrike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18.65</a:t>
                      </a:r>
                      <a:endParaRPr sz="1700" u="none" cap="none" strike="noStrike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cb6a8f860_0_113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5. Bayesian Framework Results &amp; Analysis</a:t>
            </a:r>
            <a:endParaRPr/>
          </a:p>
        </p:txBody>
      </p:sp>
      <p:sp>
        <p:nvSpPr>
          <p:cNvPr id="235" name="Google Shape;235;gacb6a8f860_0_113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BART Local interpretability</a:t>
            </a:r>
            <a:endParaRPr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Matrix of probabilities</a:t>
            </a:r>
            <a:r>
              <a:rPr lang="en-US" sz="2600">
                <a:solidFill>
                  <a:srgbClr val="595959"/>
                </a:solidFill>
              </a:rPr>
              <a:t> of outcome malignant:</a:t>
            </a:r>
            <a:endParaRPr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No off-the-shelf method to obtain the beta parameters posterior distributions </a:t>
            </a:r>
            <a:r>
              <a:rPr lang="en-US" sz="2600">
                <a:solidFill>
                  <a:srgbClr val="595959"/>
                </a:solidFill>
              </a:rPr>
              <a:t>and to calculate how a change in a feature by one unit changes the probability. </a:t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This implies that there is no easy way to identify how the predictions were made by the model.</a:t>
            </a:r>
            <a:endParaRPr/>
          </a:p>
        </p:txBody>
      </p:sp>
      <p:sp>
        <p:nvSpPr>
          <p:cNvPr id="236" name="Google Shape;236;gacb6a8f860_0_113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gacb6a8f860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0825" y="3046976"/>
            <a:ext cx="8036799" cy="12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acb6a8f860_0_113"/>
          <p:cNvSpPr txBox="1"/>
          <p:nvPr/>
        </p:nvSpPr>
        <p:spPr>
          <a:xfrm rot="-2107675">
            <a:off x="714734" y="3387558"/>
            <a:ext cx="17579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5 of 1,000 regression trees</a:t>
            </a:r>
            <a:endParaRPr/>
          </a:p>
        </p:txBody>
      </p:sp>
      <p:sp>
        <p:nvSpPr>
          <p:cNvPr id="239" name="Google Shape;239;gacb6a8f860_0_113"/>
          <p:cNvSpPr txBox="1"/>
          <p:nvPr/>
        </p:nvSpPr>
        <p:spPr>
          <a:xfrm>
            <a:off x="5329583" y="2607157"/>
            <a:ext cx="17388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first 6 test samples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cb6a8f16d_1_3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Index</a:t>
            </a:r>
            <a:endParaRPr/>
          </a:p>
        </p:txBody>
      </p:sp>
      <p:sp>
        <p:nvSpPr>
          <p:cNvPr id="91" name="Google Shape;91;gacb6a8f16d_1_3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39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AutoNum type="arabicPeriod"/>
            </a:pPr>
            <a:r>
              <a:rPr lang="en-US" sz="2600">
                <a:solidFill>
                  <a:srgbClr val="595959"/>
                </a:solidFill>
              </a:rPr>
              <a:t>Introduction</a:t>
            </a:r>
            <a:endParaRPr sz="2600">
              <a:solidFill>
                <a:srgbClr val="595959"/>
              </a:solidFill>
            </a:endParaRPr>
          </a:p>
          <a:p>
            <a:pPr indent="-514350" lvl="0" marL="539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AutoNum type="arabicPeriod"/>
            </a:pPr>
            <a:r>
              <a:rPr lang="en-US" sz="2600">
                <a:solidFill>
                  <a:srgbClr val="595959"/>
                </a:solidFill>
              </a:rPr>
              <a:t>Frequentist Framework Methodology</a:t>
            </a:r>
            <a:endParaRPr/>
          </a:p>
          <a:p>
            <a:pPr indent="-514350" lvl="0" marL="539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AutoNum type="arabicPeriod"/>
            </a:pPr>
            <a:r>
              <a:rPr lang="en-US" sz="2600">
                <a:solidFill>
                  <a:srgbClr val="595959"/>
                </a:solidFill>
              </a:rPr>
              <a:t>Frequentist Framework Results &amp; Analysis</a:t>
            </a:r>
            <a:endParaRPr sz="2600">
              <a:solidFill>
                <a:srgbClr val="595959"/>
              </a:solidFill>
            </a:endParaRPr>
          </a:p>
          <a:p>
            <a:pPr indent="-514350" lvl="0" marL="539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AutoNum type="arabicPeriod"/>
            </a:pPr>
            <a:r>
              <a:rPr lang="en-US" sz="2600">
                <a:solidFill>
                  <a:srgbClr val="595959"/>
                </a:solidFill>
              </a:rPr>
              <a:t>Bayesian Framework Methodology</a:t>
            </a:r>
            <a:endParaRPr/>
          </a:p>
          <a:p>
            <a:pPr indent="-514350" lvl="0" marL="539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AutoNum type="arabicPeriod"/>
            </a:pPr>
            <a:r>
              <a:rPr lang="en-US" sz="2600">
                <a:solidFill>
                  <a:srgbClr val="595959"/>
                </a:solidFill>
              </a:rPr>
              <a:t>Bayesian Framework Results &amp; Analysis</a:t>
            </a:r>
            <a:endParaRPr sz="2600">
              <a:solidFill>
                <a:srgbClr val="595959"/>
              </a:solidFill>
            </a:endParaRPr>
          </a:p>
          <a:p>
            <a:pPr indent="-514350" lvl="0" marL="539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AutoNum type="arabicPeriod"/>
            </a:pPr>
            <a:r>
              <a:rPr lang="en-US" sz="2600">
                <a:solidFill>
                  <a:srgbClr val="595959"/>
                </a:solidFill>
              </a:rPr>
              <a:t>Conclusion</a:t>
            </a:r>
            <a:endParaRPr sz="2600">
              <a:solidFill>
                <a:srgbClr val="595959"/>
              </a:solidFill>
            </a:endParaRPr>
          </a:p>
          <a:p>
            <a:pPr indent="-514350" lvl="0" marL="539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AutoNum type="arabicPeriod"/>
            </a:pPr>
            <a:r>
              <a:rPr lang="en-US" sz="2600">
                <a:solidFill>
                  <a:srgbClr val="595959"/>
                </a:solidFill>
              </a:rPr>
              <a:t>Appendix</a:t>
            </a:r>
            <a:endParaRPr sz="3000">
              <a:solidFill>
                <a:srgbClr val="595959"/>
              </a:solidFill>
            </a:endParaRPr>
          </a:p>
        </p:txBody>
      </p:sp>
      <p:sp>
        <p:nvSpPr>
          <p:cNvPr id="92" name="Google Shape;92;gacb6a8f16d_1_3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5bb299661_1_6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6. Conclusion</a:t>
            </a:r>
            <a:endParaRPr/>
          </a:p>
        </p:txBody>
      </p:sp>
      <p:sp>
        <p:nvSpPr>
          <p:cNvPr id="245" name="Google Shape;245;ga5bb299661_1_6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ga5bb299661_1_6"/>
          <p:cNvSpPr/>
          <p:nvPr/>
        </p:nvSpPr>
        <p:spPr>
          <a:xfrm>
            <a:off x="692625" y="1931550"/>
            <a:ext cx="5174700" cy="4289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SHAP is a powerful method to </a:t>
            </a: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increase interpretability of opaque models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SHAP provides an </a:t>
            </a: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intuition about feature importance</a:t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SHAP values are</a:t>
            </a: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not meaningful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because there is </a:t>
            </a: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 traceability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to the probability.  </a:t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a5bb299661_1_6"/>
          <p:cNvSpPr/>
          <p:nvPr/>
        </p:nvSpPr>
        <p:spPr>
          <a:xfrm>
            <a:off x="6448575" y="1941750"/>
            <a:ext cx="5174700" cy="4289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Posterior distributions provide:</a:t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○"/>
            </a:pP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statistical significance 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of the features</a:t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○"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ranking of </a:t>
            </a: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confidence of predictive power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of the features </a:t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○"/>
            </a:pP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meaningful 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beta parameters</a:t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 off-the-shelf methods to interpret opaque ensemble model.</a:t>
            </a:r>
            <a:endParaRPr b="1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a5bb299661_1_6"/>
          <p:cNvSpPr txBox="1"/>
          <p:nvPr/>
        </p:nvSpPr>
        <p:spPr>
          <a:xfrm>
            <a:off x="6385560" y="1384300"/>
            <a:ext cx="5257800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Bayesian Framework</a:t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595959"/>
              </a:solidFill>
              <a:uFill>
                <a:noFill/>
              </a:u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249" name="Google Shape;249;ga5bb299661_1_6"/>
          <p:cNvSpPr txBox="1"/>
          <p:nvPr/>
        </p:nvSpPr>
        <p:spPr>
          <a:xfrm>
            <a:off x="685800" y="1384300"/>
            <a:ext cx="5257800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Frequentist Framework</a:t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595959"/>
              </a:solidFill>
              <a:uFill>
                <a:noFill/>
              </a:u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f3a8978c7_1_14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6. Conclusion</a:t>
            </a:r>
            <a:endParaRPr/>
          </a:p>
        </p:txBody>
      </p:sp>
      <p:sp>
        <p:nvSpPr>
          <p:cNvPr id="255" name="Google Shape;255;gaf3a8978c7_1_14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gaf3a8978c7_1_14"/>
          <p:cNvSpPr txBox="1"/>
          <p:nvPr>
            <p:ph idx="4294967295" type="body"/>
          </p:nvPr>
        </p:nvSpPr>
        <p:spPr>
          <a:xfrm>
            <a:off x="6385560" y="1384300"/>
            <a:ext cx="5257800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600">
                <a:solidFill>
                  <a:srgbClr val="595959"/>
                </a:solidFill>
              </a:rPr>
              <a:t>Future Work</a:t>
            </a:r>
            <a:endParaRPr sz="26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6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595959"/>
              </a:solidFill>
              <a:uFill>
                <a:noFill/>
              </a:uFill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257" name="Google Shape;257;gaf3a8978c7_1_14"/>
          <p:cNvSpPr/>
          <p:nvPr/>
        </p:nvSpPr>
        <p:spPr>
          <a:xfrm>
            <a:off x="727350" y="1931550"/>
            <a:ext cx="5174700" cy="396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KernelSHAP is slow.</a:t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MCMC method is computationally expensive.</a:t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choice of the prior distribution is subjective.</a:t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One Bayesian ensemble method implemented.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af3a8978c7_1_14"/>
          <p:cNvSpPr/>
          <p:nvPr/>
        </p:nvSpPr>
        <p:spPr>
          <a:xfrm>
            <a:off x="6427110" y="1931550"/>
            <a:ext cx="5174700" cy="396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Implement additional Bayesian methods generally classified as high accuracy.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Implement and explore tools / methods to increase the explainability of high accuracy Bayesian models.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af3a8978c7_1_14"/>
          <p:cNvSpPr txBox="1"/>
          <p:nvPr/>
        </p:nvSpPr>
        <p:spPr>
          <a:xfrm>
            <a:off x="685800" y="1384300"/>
            <a:ext cx="5257800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Project Limitations</a:t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595959"/>
              </a:solidFill>
              <a:uFill>
                <a:noFill/>
              </a:u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6"/>
          <p:cNvSpPr txBox="1"/>
          <p:nvPr>
            <p:ph idx="1" type="body"/>
          </p:nvPr>
        </p:nvSpPr>
        <p:spPr>
          <a:xfrm>
            <a:off x="638175" y="745068"/>
            <a:ext cx="10934699" cy="5431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400">
                <a:solidFill>
                  <a:srgbClr val="FF0066"/>
                </a:solidFill>
              </a:rPr>
              <a:t>Thank you!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400">
                <a:solidFill>
                  <a:srgbClr val="FF0066"/>
                </a:solidFill>
              </a:rPr>
              <a:t>Questions?</a:t>
            </a:r>
            <a:endParaRPr b="1" sz="4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cb6a8f16d_1_85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7. Appendix</a:t>
            </a:r>
            <a:endParaRPr/>
          </a:p>
        </p:txBody>
      </p:sp>
      <p:sp>
        <p:nvSpPr>
          <p:cNvPr id="271" name="Google Shape;271;gacb6a8f16d_1_85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5bb299661_1_0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References</a:t>
            </a:r>
            <a:endParaRPr/>
          </a:p>
        </p:txBody>
      </p:sp>
      <p:sp>
        <p:nvSpPr>
          <p:cNvPr id="277" name="Google Shape;277;ga5bb299661_1_0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http://www.r-5.org/files/books/computers/algo-list/statistics/data-mining/John_K_Kruschke-Doing_Bayesian_Data_Analysis-EN.pdf</a:t>
            </a:r>
            <a:endParaRPr sz="2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https://www.researchgate.net/figure/Global-burden-of-breast-cancer-by-continents-per-100-000-women-per-yearbased-on-Ferlay_fig2_323991514</a:t>
            </a:r>
            <a:endParaRPr sz="2000">
              <a:solidFill>
                <a:srgbClr val="595959"/>
              </a:solidFill>
              <a:uFill>
                <a:noFill/>
              </a:uFill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https://www.breastcancer.org/symptoms/understand_bc/statistics</a:t>
            </a:r>
            <a:endParaRPr sz="2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https://www.cancer.org/content/dam/cancer-org/research/cancer-facts-and-statistics/annual-cancer-facts-and-figures/2020/cancer-facts-and-figures-2020.pdf</a:t>
            </a:r>
            <a:endParaRPr sz="2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https://www.ascopost.com/News/60293</a:t>
            </a:r>
            <a:endParaRPr sz="2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https://www.ncbi.nlm.nih.gov/books/NBK470268/</a:t>
            </a:r>
            <a:endParaRPr sz="2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https://www.archivesofpathology.org/doi/pdf/10.5858/arpa.2018-0463-RA</a:t>
            </a:r>
            <a:endParaRPr sz="2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https://www.europadonna.org/breast-cancer-facs/</a:t>
            </a:r>
            <a:endParaRPr sz="2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278" name="Google Shape;278;ga5bb299661_1_0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ce99cb0e6_0_86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The Frequentist and the Bayesian Frameworks</a:t>
            </a:r>
            <a:endParaRPr b="1">
              <a:solidFill>
                <a:srgbClr val="FF0066"/>
              </a:solidFill>
            </a:endParaRPr>
          </a:p>
        </p:txBody>
      </p:sp>
      <p:sp>
        <p:nvSpPr>
          <p:cNvPr id="284" name="Google Shape;284;gace99cb0e6_0_86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5" name="Google Shape;285;gace99cb0e6_0_86"/>
          <p:cNvGrpSpPr/>
          <p:nvPr/>
        </p:nvGrpSpPr>
        <p:grpSpPr>
          <a:xfrm>
            <a:off x="1393076" y="1465966"/>
            <a:ext cx="9575501" cy="1133362"/>
            <a:chOff x="1393076" y="1498051"/>
            <a:chExt cx="9575501" cy="1133362"/>
          </a:xfrm>
        </p:grpSpPr>
        <p:grpSp>
          <p:nvGrpSpPr>
            <p:cNvPr id="286" name="Google Shape;286;gace99cb0e6_0_86"/>
            <p:cNvGrpSpPr/>
            <p:nvPr/>
          </p:nvGrpSpPr>
          <p:grpSpPr>
            <a:xfrm>
              <a:off x="1393076" y="1498051"/>
              <a:ext cx="9575501" cy="1133362"/>
              <a:chOff x="1399494" y="1585475"/>
              <a:chExt cx="9575501" cy="1363197"/>
            </a:xfrm>
          </p:grpSpPr>
          <p:cxnSp>
            <p:nvCxnSpPr>
              <p:cNvPr id="287" name="Google Shape;287;gace99cb0e6_0_86"/>
              <p:cNvCxnSpPr>
                <a:endCxn id="288" idx="3"/>
              </p:cNvCxnSpPr>
              <p:nvPr/>
            </p:nvCxnSpPr>
            <p:spPr>
              <a:xfrm rot="10800000">
                <a:off x="3054894" y="2017739"/>
                <a:ext cx="759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E0666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grpSp>
            <p:nvGrpSpPr>
              <p:cNvPr id="289" name="Google Shape;289;gace99cb0e6_0_86"/>
              <p:cNvGrpSpPr/>
              <p:nvPr/>
            </p:nvGrpSpPr>
            <p:grpSpPr>
              <a:xfrm>
                <a:off x="1399494" y="1585475"/>
                <a:ext cx="9575501" cy="1363197"/>
                <a:chOff x="1399494" y="1585475"/>
                <a:chExt cx="9575501" cy="1363197"/>
              </a:xfrm>
            </p:grpSpPr>
            <p:grpSp>
              <p:nvGrpSpPr>
                <p:cNvPr id="290" name="Google Shape;290;gace99cb0e6_0_86"/>
                <p:cNvGrpSpPr/>
                <p:nvPr/>
              </p:nvGrpSpPr>
              <p:grpSpPr>
                <a:xfrm>
                  <a:off x="1399494" y="1585475"/>
                  <a:ext cx="7588370" cy="1359995"/>
                  <a:chOff x="637494" y="1547375"/>
                  <a:chExt cx="7588370" cy="1359995"/>
                </a:xfrm>
              </p:grpSpPr>
              <p:sp>
                <p:nvSpPr>
                  <p:cNvPr id="291" name="Google Shape;291;gace99cb0e6_0_86"/>
                  <p:cNvSpPr txBox="1"/>
                  <p:nvPr/>
                </p:nvSpPr>
                <p:spPr>
                  <a:xfrm>
                    <a:off x="3032837" y="1690826"/>
                    <a:ext cx="1746000" cy="584400"/>
                  </a:xfrm>
                  <a:prstGeom prst="rect">
                    <a:avLst/>
                  </a:prstGeom>
                  <a:solidFill>
                    <a:srgbClr val="FE0666"/>
                  </a:solidFill>
                  <a:ln cap="flat" cmpd="sng" w="9525">
                    <a:solidFill>
                      <a:srgbClr val="FE0666"/>
                    </a:solidFill>
                    <a:prstDash val="lgDash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57150" marR="0" rtl="0" algn="ctr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595959"/>
                      </a:buClr>
                      <a:buSzPts val="2700"/>
                      <a:buFont typeface="Arial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gace99cb0e6_0_86"/>
                  <p:cNvSpPr txBox="1"/>
                  <p:nvPr/>
                </p:nvSpPr>
                <p:spPr>
                  <a:xfrm>
                    <a:off x="2824964" y="1547375"/>
                    <a:ext cx="5400900" cy="1359900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rgbClr val="FE0666"/>
                    </a:solidFill>
                    <a:prstDash val="lgDash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57150" marR="0" rtl="0" algn="ctr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595959"/>
                      </a:buClr>
                      <a:buSzPts val="2700"/>
                      <a:buFont typeface="Arial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93" name="Google Shape;293;gace99cb0e6_0_86"/>
                  <p:cNvGrpSpPr/>
                  <p:nvPr/>
                </p:nvGrpSpPr>
                <p:grpSpPr>
                  <a:xfrm>
                    <a:off x="3032837" y="1662415"/>
                    <a:ext cx="5193027" cy="1244955"/>
                    <a:chOff x="533398" y="1869413"/>
                    <a:chExt cx="5193027" cy="1244955"/>
                  </a:xfrm>
                </p:grpSpPr>
                <p:grpSp>
                  <p:nvGrpSpPr>
                    <p:cNvPr id="294" name="Google Shape;294;gace99cb0e6_0_86"/>
                    <p:cNvGrpSpPr/>
                    <p:nvPr/>
                  </p:nvGrpSpPr>
                  <p:grpSpPr>
                    <a:xfrm>
                      <a:off x="533398" y="1869413"/>
                      <a:ext cx="3536830" cy="1244955"/>
                      <a:chOff x="533398" y="1869413"/>
                      <a:chExt cx="3536830" cy="1244955"/>
                    </a:xfrm>
                  </p:grpSpPr>
                  <p:grpSp>
                    <p:nvGrpSpPr>
                      <p:cNvPr id="295" name="Google Shape;295;gace99cb0e6_0_86"/>
                      <p:cNvGrpSpPr/>
                      <p:nvPr/>
                    </p:nvGrpSpPr>
                    <p:grpSpPr>
                      <a:xfrm>
                        <a:off x="533398" y="1869413"/>
                        <a:ext cx="3120000" cy="1244955"/>
                        <a:chOff x="1143003" y="2004880"/>
                        <a:chExt cx="3120000" cy="1244955"/>
                      </a:xfrm>
                    </p:grpSpPr>
                    <p:sp>
                      <p:nvSpPr>
                        <p:cNvPr id="296" name="Google Shape;296;gace99cb0e6_0_86"/>
                        <p:cNvSpPr txBox="1"/>
                        <p:nvPr/>
                      </p:nvSpPr>
                      <p:spPr>
                        <a:xfrm>
                          <a:off x="1185573" y="2004880"/>
                          <a:ext cx="1655400" cy="500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57150" marR="0" rtl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595959"/>
                            </a:buClr>
                            <a:buSzPts val="2700"/>
                            <a:buFont typeface="Arial"/>
                            <a:buNone/>
                          </a:pPr>
                          <a:r>
                            <a:rPr b="1" i="0" lang="en-US" sz="2400" u="none" cap="none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Likelihood</a:t>
                          </a:r>
                          <a:endParaRPr b="0" i="0" sz="1200" u="none" cap="none" strike="noStrik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97" name="Google Shape;297;gace99cb0e6_0_86"/>
                        <p:cNvSpPr txBox="1"/>
                        <p:nvPr/>
                      </p:nvSpPr>
                      <p:spPr>
                        <a:xfrm>
                          <a:off x="3187380" y="2033290"/>
                          <a:ext cx="960900" cy="5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57150" marR="0" rtl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595959"/>
                            </a:buClr>
                            <a:buSzPts val="2700"/>
                            <a:buFont typeface="Arial"/>
                            <a:buNone/>
                          </a:pPr>
                          <a:r>
                            <a:rPr b="1" i="0" lang="en-US" sz="2400" u="none" cap="none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Prior</a:t>
                          </a:r>
                          <a:endParaRPr b="0" i="0" sz="1200" u="none" cap="none" strike="noStrik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98" name="Google Shape;298;gace99cb0e6_0_86"/>
                        <p:cNvSpPr txBox="1"/>
                        <p:nvPr/>
                      </p:nvSpPr>
                      <p:spPr>
                        <a:xfrm>
                          <a:off x="1143003" y="2665435"/>
                          <a:ext cx="3100500" cy="58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57150" marR="0" rtl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595959"/>
                            </a:buClr>
                            <a:buSzPts val="2700"/>
                            <a:buFont typeface="Arial"/>
                            <a:buNone/>
                          </a:pPr>
                          <a:r>
                            <a:rPr b="1" i="0" lang="en-US" sz="2400" u="none" cap="none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Evidence</a:t>
                          </a:r>
                          <a:endParaRPr b="0" i="0" sz="1200" u="none" cap="none" strike="noStrik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cxnSp>
                      <p:nvCxnSpPr>
                        <p:cNvPr id="299" name="Google Shape;299;gace99cb0e6_0_86"/>
                        <p:cNvCxnSpPr/>
                        <p:nvPr/>
                      </p:nvCxnSpPr>
                      <p:spPr>
                        <a:xfrm>
                          <a:off x="1143003" y="2676020"/>
                          <a:ext cx="3120000" cy="0"/>
                        </a:xfrm>
                        <a:prstGeom prst="straightConnector1">
                          <a:avLst/>
                        </a:prstGeom>
                        <a:noFill/>
                        <a:ln cap="flat" cmpd="sng" w="38100">
                          <a:solidFill>
                            <a:srgbClr val="00000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300" name="Google Shape;300;gace99cb0e6_0_86"/>
                        <p:cNvCxnSpPr/>
                        <p:nvPr/>
                      </p:nvCxnSpPr>
                      <p:spPr>
                        <a:xfrm>
                          <a:off x="2997094" y="2285072"/>
                          <a:ext cx="187500" cy="197100"/>
                        </a:xfrm>
                        <a:prstGeom prst="straightConnector1">
                          <a:avLst/>
                        </a:prstGeom>
                        <a:noFill/>
                        <a:ln cap="flat" cmpd="sng" w="38100">
                          <a:solidFill>
                            <a:srgbClr val="00000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301" name="Google Shape;301;gace99cb0e6_0_86"/>
                        <p:cNvCxnSpPr/>
                        <p:nvPr/>
                      </p:nvCxnSpPr>
                      <p:spPr>
                        <a:xfrm flipH="1" rot="10800000">
                          <a:off x="3007625" y="2277689"/>
                          <a:ext cx="170400" cy="197100"/>
                        </a:xfrm>
                        <a:prstGeom prst="straightConnector1">
                          <a:avLst/>
                        </a:prstGeom>
                        <a:noFill/>
                        <a:ln cap="flat" cmpd="sng" w="38100">
                          <a:solidFill>
                            <a:srgbClr val="00000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</p:cxnSp>
                  </p:grpSp>
                  <p:cxnSp>
                    <p:nvCxnSpPr>
                      <p:cNvPr id="302" name="Google Shape;302;gace99cb0e6_0_86"/>
                      <p:cNvCxnSpPr/>
                      <p:nvPr/>
                    </p:nvCxnSpPr>
                    <p:spPr>
                      <a:xfrm>
                        <a:off x="3787328" y="2447462"/>
                        <a:ext cx="282900" cy="0"/>
                      </a:xfrm>
                      <a:prstGeom prst="straightConnector1">
                        <a:avLst/>
                      </a:prstGeom>
                      <a:noFill/>
                      <a:ln cap="flat" cmpd="sng" w="38100">
                        <a:solidFill>
                          <a:srgbClr val="00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303" name="Google Shape;303;gace99cb0e6_0_86"/>
                      <p:cNvCxnSpPr/>
                      <p:nvPr/>
                    </p:nvCxnSpPr>
                    <p:spPr>
                      <a:xfrm>
                        <a:off x="3787327" y="2613875"/>
                        <a:ext cx="282900" cy="0"/>
                      </a:xfrm>
                      <a:prstGeom prst="straightConnector1">
                        <a:avLst/>
                      </a:prstGeom>
                      <a:noFill/>
                      <a:ln cap="flat" cmpd="sng" w="38100">
                        <a:solidFill>
                          <a:srgbClr val="00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304" name="Google Shape;304;gace99cb0e6_0_86"/>
                    <p:cNvSpPr txBox="1"/>
                    <p:nvPr/>
                  </p:nvSpPr>
                  <p:spPr>
                    <a:xfrm>
                      <a:off x="3980425" y="2142170"/>
                      <a:ext cx="1746000" cy="584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5715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27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Posterior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88" name="Google Shape;288;gace99cb0e6_0_86"/>
                  <p:cNvSpPr txBox="1"/>
                  <p:nvPr/>
                </p:nvSpPr>
                <p:spPr>
                  <a:xfrm>
                    <a:off x="637494" y="1687439"/>
                    <a:ext cx="1655400" cy="584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57150" marR="0" rtl="0" algn="ctr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595959"/>
                      </a:buClr>
                      <a:buSzPts val="2700"/>
                      <a:buFont typeface="Arial"/>
                      <a:buNone/>
                    </a:pPr>
                    <a:r>
                      <a:rPr b="1" i="0" lang="en-US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Frequentist</a:t>
                    </a:r>
                    <a:endParaRPr b="0" i="0" sz="11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5" name="Google Shape;305;gace99cb0e6_0_86"/>
                <p:cNvSpPr txBox="1"/>
                <p:nvPr/>
              </p:nvSpPr>
              <p:spPr>
                <a:xfrm>
                  <a:off x="9471095" y="2364272"/>
                  <a:ext cx="1503900" cy="58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5715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7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Bayesian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306" name="Google Shape;306;gace99cb0e6_0_86"/>
            <p:cNvCxnSpPr/>
            <p:nvPr/>
          </p:nvCxnSpPr>
          <p:spPr>
            <a:xfrm>
              <a:off x="8994910" y="2385762"/>
              <a:ext cx="631200" cy="0"/>
            </a:xfrm>
            <a:prstGeom prst="straightConnector1">
              <a:avLst/>
            </a:prstGeom>
            <a:noFill/>
            <a:ln cap="flat" cmpd="sng" w="19050">
              <a:solidFill>
                <a:srgbClr val="FE0666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07" name="Google Shape;307;gace99cb0e6_0_86"/>
          <p:cNvGrpSpPr/>
          <p:nvPr/>
        </p:nvGrpSpPr>
        <p:grpSpPr>
          <a:xfrm>
            <a:off x="606622" y="3019787"/>
            <a:ext cx="5353803" cy="3336565"/>
            <a:chOff x="6095999" y="1775284"/>
            <a:chExt cx="5353803" cy="3402922"/>
          </a:xfrm>
        </p:grpSpPr>
        <p:sp>
          <p:nvSpPr>
            <p:cNvPr id="308" name="Google Shape;308;gace99cb0e6_0_86"/>
            <p:cNvSpPr txBox="1"/>
            <p:nvPr/>
          </p:nvSpPr>
          <p:spPr>
            <a:xfrm>
              <a:off x="6096002" y="2434706"/>
              <a:ext cx="5353800" cy="2743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Likelihood</a:t>
              </a: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P(data|θ).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θ is treated as a constant.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MLE to obtain a point estimation of the parameters θ.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NHST and confidence intervals to measure uncertainty.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5886" lvl="0" marL="352425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ace99cb0e6_0_86"/>
            <p:cNvSpPr txBox="1"/>
            <p:nvPr/>
          </p:nvSpPr>
          <p:spPr>
            <a:xfrm>
              <a:off x="6095999" y="1775284"/>
              <a:ext cx="5353800" cy="6072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5715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7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Frequentist framework</a:t>
              </a:r>
              <a:endParaRPr b="0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gace99cb0e6_0_86"/>
          <p:cNvGrpSpPr/>
          <p:nvPr/>
        </p:nvGrpSpPr>
        <p:grpSpPr>
          <a:xfrm>
            <a:off x="6226846" y="3018065"/>
            <a:ext cx="5358529" cy="3338252"/>
            <a:chOff x="6091272" y="1758769"/>
            <a:chExt cx="5358529" cy="3430181"/>
          </a:xfrm>
        </p:grpSpPr>
        <p:sp>
          <p:nvSpPr>
            <p:cNvPr id="311" name="Google Shape;311;gace99cb0e6_0_86"/>
            <p:cNvSpPr txBox="1"/>
            <p:nvPr/>
          </p:nvSpPr>
          <p:spPr>
            <a:xfrm>
              <a:off x="6096001" y="2419050"/>
              <a:ext cx="5353800" cy="2769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Define a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prior distribution </a:t>
              </a: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P(θ), where θ is a variable.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Bayes formula to estimate a 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posterior distribution</a:t>
              </a: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of the data P(data|θ).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Represent uncertainty probabilistically by defining the posterior distribution.</a:t>
              </a:r>
              <a:endPara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5886" lvl="0" marL="352425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ace99cb0e6_0_86"/>
            <p:cNvSpPr txBox="1"/>
            <p:nvPr/>
          </p:nvSpPr>
          <p:spPr>
            <a:xfrm>
              <a:off x="6091272" y="1758769"/>
              <a:ext cx="5353800" cy="6072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5715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7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Bayesian framework</a:t>
              </a:r>
              <a:endParaRPr b="0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"/>
          <p:cNvSpPr txBox="1"/>
          <p:nvPr>
            <p:ph type="title"/>
          </p:nvPr>
        </p:nvSpPr>
        <p:spPr>
          <a:xfrm>
            <a:off x="838200" y="365125"/>
            <a:ext cx="105156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Previous Work Data Description</a:t>
            </a:r>
            <a:endParaRPr/>
          </a:p>
        </p:txBody>
      </p:sp>
      <p:sp>
        <p:nvSpPr>
          <p:cNvPr id="318" name="Google Shape;318;p4"/>
          <p:cNvSpPr txBox="1"/>
          <p:nvPr>
            <p:ph idx="1" type="body"/>
          </p:nvPr>
        </p:nvSpPr>
        <p:spPr>
          <a:xfrm>
            <a:off x="838200" y="1461050"/>
            <a:ext cx="10515600" cy="5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569 samples, binary target breast tissue diagnosis: benign or malignant.</a:t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30 features divided in 3 “sets” -the “mean”, the “worst” (largest) and the “standard error”- of the same 10 features:</a:t>
            </a:r>
            <a:endParaRPr sz="2600">
              <a:solidFill>
                <a:srgbClr val="595959"/>
              </a:solidFill>
            </a:endParaRPr>
          </a:p>
          <a:p>
            <a:pPr indent="-441325" lvl="0" marL="137477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Radius (mean of distances from center to points on the perimeter)</a:t>
            </a:r>
            <a:endParaRPr sz="1800">
              <a:solidFill>
                <a:srgbClr val="595959"/>
              </a:solidFill>
            </a:endParaRPr>
          </a:p>
          <a:p>
            <a:pPr indent="-441325" lvl="0" marL="137477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Perimeter</a:t>
            </a:r>
            <a:endParaRPr sz="1800">
              <a:solidFill>
                <a:srgbClr val="595959"/>
              </a:solidFill>
            </a:endParaRPr>
          </a:p>
          <a:p>
            <a:pPr indent="-441325" lvl="0" marL="137477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Area</a:t>
            </a:r>
            <a:endParaRPr sz="1800">
              <a:solidFill>
                <a:srgbClr val="595959"/>
              </a:solidFill>
            </a:endParaRPr>
          </a:p>
          <a:p>
            <a:pPr indent="-441325" lvl="0" marL="137477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Texture (standard deviation of gray-scale values)</a:t>
            </a:r>
            <a:endParaRPr sz="1800">
              <a:solidFill>
                <a:srgbClr val="595959"/>
              </a:solidFill>
            </a:endParaRPr>
          </a:p>
          <a:p>
            <a:pPr indent="-441325" lvl="0" marL="137477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Smoothness (local variation in radius lengths)</a:t>
            </a:r>
            <a:endParaRPr sz="1800">
              <a:solidFill>
                <a:srgbClr val="595959"/>
              </a:solidFill>
            </a:endParaRPr>
          </a:p>
          <a:p>
            <a:pPr indent="-441325" lvl="0" marL="137477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Compactness (perimeter^2 / area - 1.0)</a:t>
            </a:r>
            <a:endParaRPr sz="1800">
              <a:solidFill>
                <a:srgbClr val="595959"/>
              </a:solidFill>
            </a:endParaRPr>
          </a:p>
          <a:p>
            <a:pPr indent="-441325" lvl="0" marL="137477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Concavity (severity of concave portions of the contour)</a:t>
            </a:r>
            <a:endParaRPr sz="1800">
              <a:solidFill>
                <a:srgbClr val="595959"/>
              </a:solidFill>
            </a:endParaRPr>
          </a:p>
          <a:p>
            <a:pPr indent="-441325" lvl="0" marL="137477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Concave points (number of concave portions of the contour)</a:t>
            </a:r>
            <a:endParaRPr sz="1800">
              <a:solidFill>
                <a:srgbClr val="595959"/>
              </a:solidFill>
            </a:endParaRPr>
          </a:p>
          <a:p>
            <a:pPr indent="-441325" lvl="0" marL="137477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Symmetry</a:t>
            </a:r>
            <a:endParaRPr sz="1800">
              <a:solidFill>
                <a:srgbClr val="595959"/>
              </a:solidFill>
            </a:endParaRPr>
          </a:p>
          <a:p>
            <a:pPr indent="-441325" lvl="0" marL="137477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Fractal dimension ("coastline approximation“)</a:t>
            </a:r>
            <a:endParaRPr sz="1800"/>
          </a:p>
          <a:p>
            <a:pPr indent="0" lvl="0" marL="571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120"/>
              <a:buNone/>
            </a:pPr>
            <a:r>
              <a:rPr lang="en-US" sz="1800">
                <a:solidFill>
                  <a:srgbClr val="595959"/>
                </a:solidFill>
              </a:rPr>
              <a:t>Dataset retrieved from: </a:t>
            </a:r>
            <a:r>
              <a:rPr lang="en-US" sz="1800" u="sng">
                <a:solidFill>
                  <a:srgbClr val="59595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https://www.kaggle.com/uciml/breast-cancer-wisconsin-data</a:t>
            </a:r>
            <a:endParaRPr sz="1800">
              <a:solidFill>
                <a:srgbClr val="595959"/>
              </a:solidFill>
            </a:endParaRPr>
          </a:p>
          <a:p>
            <a:pPr indent="-327025" lvl="0" marL="1374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319" name="Google Shape;31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"/>
          <p:cNvSpPr txBox="1"/>
          <p:nvPr>
            <p:ph type="title"/>
          </p:nvPr>
        </p:nvSpPr>
        <p:spPr>
          <a:xfrm>
            <a:off x="838200" y="365125"/>
            <a:ext cx="105156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Previous Work Data Collection</a:t>
            </a:r>
            <a:endParaRPr/>
          </a:p>
        </p:txBody>
      </p:sp>
      <p:sp>
        <p:nvSpPr>
          <p:cNvPr id="325" name="Google Shape;325;p3"/>
          <p:cNvSpPr txBox="1"/>
          <p:nvPr>
            <p:ph idx="1" type="body"/>
          </p:nvPr>
        </p:nvSpPr>
        <p:spPr>
          <a:xfrm>
            <a:off x="838200" y="1461052"/>
            <a:ext cx="10515600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A small fraction of a Fine Needle Aspirate slide is selected and digitized. </a:t>
            </a:r>
            <a:endParaRPr sz="2600" u="sng">
              <a:solidFill>
                <a:srgbClr val="595959"/>
              </a:solidFill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With an interactive interface, the user selects a set of cell nuclei. </a:t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The system allows for precise and automated analysis of the nuclear size, shape and texture.</a:t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The features are computed for each nucleus;  the mean value, the worst or largest value, and the standard error of each feature are found over the range of cells.</a:t>
            </a:r>
            <a:endParaRPr sz="2600">
              <a:solidFill>
                <a:srgbClr val="595959"/>
              </a:solidFill>
            </a:endParaRPr>
          </a:p>
        </p:txBody>
      </p:sp>
      <p:sp>
        <p:nvSpPr>
          <p:cNvPr id="326" name="Google Shape;3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be657d841_2_0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1. Introduction</a:t>
            </a:r>
            <a:endParaRPr b="1">
              <a:solidFill>
                <a:srgbClr val="FF0066"/>
              </a:solidFill>
            </a:endParaRPr>
          </a:p>
        </p:txBody>
      </p:sp>
      <p:sp>
        <p:nvSpPr>
          <p:cNvPr id="98" name="Google Shape;98;g9be657d841_2_0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595959"/>
                </a:solidFill>
              </a:rPr>
              <a:t>The trade-off between accuracy and interpretability</a:t>
            </a:r>
            <a:endParaRPr b="1" sz="27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99" name="Google Shape;99;g9be657d841_2_0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g9be657d841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487" y="2211772"/>
            <a:ext cx="74390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1. Introduction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700">
                <a:solidFill>
                  <a:srgbClr val="595959"/>
                </a:solidFill>
              </a:rPr>
              <a:t>Interpretability is most relevant in </a:t>
            </a:r>
            <a:r>
              <a:rPr b="1" lang="en-US" sz="2700">
                <a:solidFill>
                  <a:srgbClr val="595959"/>
                </a:solidFill>
              </a:rPr>
              <a:t>high-impact domains: </a:t>
            </a:r>
            <a:r>
              <a:rPr lang="en-US" sz="2700">
                <a:solidFill>
                  <a:srgbClr val="595959"/>
                </a:solidFill>
              </a:rPr>
              <a:t>some of the consequences derived from poor interpretability are lack of advancement of knowledge in the field, credibility and error identification.</a:t>
            </a:r>
            <a:endParaRPr sz="27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700">
                <a:solidFill>
                  <a:srgbClr val="595959"/>
                </a:solidFill>
              </a:rPr>
              <a:t>Thus, it is key to </a:t>
            </a:r>
            <a:r>
              <a:rPr b="1" lang="en-US" sz="2700">
                <a:solidFill>
                  <a:srgbClr val="595959"/>
                </a:solidFill>
              </a:rPr>
              <a:t>optimize the trade-off</a:t>
            </a:r>
            <a:r>
              <a:rPr lang="en-US" sz="2700">
                <a:solidFill>
                  <a:srgbClr val="595959"/>
                </a:solidFill>
              </a:rPr>
              <a:t> between accuracy and interpretability.</a:t>
            </a:r>
            <a:endParaRPr sz="27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-US" sz="2700">
                <a:solidFill>
                  <a:srgbClr val="595959"/>
                </a:solidFill>
              </a:rPr>
              <a:t>This project explores the </a:t>
            </a:r>
            <a:r>
              <a:rPr b="1" lang="en-US" sz="2700">
                <a:solidFill>
                  <a:srgbClr val="595959"/>
                </a:solidFill>
              </a:rPr>
              <a:t>interpretability of predictive models that are generally classified as high accuracy models</a:t>
            </a:r>
            <a:r>
              <a:rPr lang="en-US" sz="2700">
                <a:solidFill>
                  <a:srgbClr val="595959"/>
                </a:solidFill>
              </a:rPr>
              <a:t> in both the </a:t>
            </a:r>
            <a:r>
              <a:rPr b="1" lang="en-US" sz="2700">
                <a:solidFill>
                  <a:srgbClr val="595959"/>
                </a:solidFill>
              </a:rPr>
              <a:t>Frequentist</a:t>
            </a:r>
            <a:r>
              <a:rPr lang="en-US" sz="2700">
                <a:solidFill>
                  <a:srgbClr val="595959"/>
                </a:solidFill>
              </a:rPr>
              <a:t> and the </a:t>
            </a:r>
            <a:r>
              <a:rPr b="1" lang="en-US" sz="2700">
                <a:solidFill>
                  <a:srgbClr val="595959"/>
                </a:solidFill>
              </a:rPr>
              <a:t>Bayesian</a:t>
            </a:r>
            <a:r>
              <a:rPr lang="en-US" sz="2700">
                <a:solidFill>
                  <a:srgbClr val="595959"/>
                </a:solidFill>
              </a:rPr>
              <a:t> frameworks.</a:t>
            </a:r>
            <a:endParaRPr sz="2700">
              <a:solidFill>
                <a:srgbClr val="595959"/>
              </a:solidFill>
            </a:endParaRPr>
          </a:p>
        </p:txBody>
      </p:sp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be657d841_2_5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1. Introduction</a:t>
            </a:r>
            <a:endParaRPr/>
          </a:p>
        </p:txBody>
      </p:sp>
      <p:sp>
        <p:nvSpPr>
          <p:cNvPr id="113" name="Google Shape;113;g9be657d841_2_5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To explore the interpretability of a model generally classified as high accuracy, an ensemble method will be compared to a regression model</a:t>
            </a:r>
            <a:r>
              <a:rPr lang="en-US" sz="2600">
                <a:solidFill>
                  <a:srgbClr val="595959"/>
                </a:solidFill>
              </a:rPr>
              <a:t>.</a:t>
            </a:r>
            <a:endParaRPr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In the frequentist framework, the models to be compared are Logistic Regression and an ensemble model further explained with Shapley Additive exPlanations (SHAP).</a:t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In the Bayesian framework, the models to be compared are Bayesian Logistic Regression and Bayesian Additive Regression Trees (BART).</a:t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The high impact domain chosen in this project is </a:t>
            </a:r>
            <a:r>
              <a:rPr b="1" lang="en-US" sz="2600">
                <a:solidFill>
                  <a:srgbClr val="595959"/>
                </a:solidFill>
              </a:rPr>
              <a:t>healthcare</a:t>
            </a:r>
            <a:r>
              <a:rPr lang="en-US" sz="2600">
                <a:solidFill>
                  <a:srgbClr val="595959"/>
                </a:solidFill>
              </a:rPr>
              <a:t>; the data used is the </a:t>
            </a:r>
            <a:r>
              <a:rPr b="1" lang="en-US" sz="2600">
                <a:solidFill>
                  <a:srgbClr val="595959"/>
                </a:solidFill>
              </a:rPr>
              <a:t>Breast Cancer Wisconsin dataset</a:t>
            </a:r>
            <a:r>
              <a:rPr lang="en-US" sz="2600">
                <a:solidFill>
                  <a:srgbClr val="595959"/>
                </a:solidFill>
              </a:rPr>
              <a:t>.</a:t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114" name="Google Shape;114;g9be657d841_2_5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Breast cancer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 is the </a:t>
            </a: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most frequently diagnosed cancer 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 women.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leading cause of cancer death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in women worldwide</a:t>
            </a: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In 2016, an estimated </a:t>
            </a:r>
            <a:r>
              <a:rPr b="1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545,000 deaths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were due to breast cancer.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If breast cancer is detected early, there are more treatment options and a better chance for survival.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 increased interpretability of a tumor diagnosis prediction model may build its credibility and advance knowledge in the field, further increasing the accuracy of diagnosis and the chance for survival.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>
                <a:solidFill>
                  <a:srgbClr val="FF0066"/>
                </a:solidFill>
              </a:rPr>
              <a:t>1. Introduction</a:t>
            </a:r>
            <a:endParaRPr/>
          </a:p>
        </p:txBody>
      </p:sp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524499" y="4069774"/>
            <a:ext cx="10786967" cy="1569025"/>
          </a:xfrm>
          <a:prstGeom prst="rect">
            <a:avLst/>
          </a:prstGeom>
          <a:noFill/>
          <a:ln cap="flat" cmpd="sng" w="25400">
            <a:solidFill>
              <a:srgbClr val="FF00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5bb299661_0_0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1. Introduction</a:t>
            </a:r>
            <a:endParaRPr/>
          </a:p>
        </p:txBody>
      </p:sp>
      <p:sp>
        <p:nvSpPr>
          <p:cNvPr id="128" name="Google Shape;128;ga5bb299661_0_0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</a:rPr>
              <a:t>Molnar, C. (2020). Interpretable Machine Learning. Retrieved from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https://christophm.github.io/interpretable-ml-book/</a:t>
            </a:r>
            <a:r>
              <a:rPr lang="en-US" sz="2000">
                <a:solidFill>
                  <a:srgbClr val="595959"/>
                </a:solidFill>
              </a:rPr>
              <a:t> </a:t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</a:rPr>
              <a:t>Lundberg, S. M. and Lee, S. (2017). A Unified Approach to Interpreting Model Predictions. Retrieved from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https://arxiv.org/abs/1705.07874</a:t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</a:rPr>
              <a:t>Doshi Velez, F. (2017) Towards a rigorous science of interpretable machine learning. Retrieved from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https://arxiv.org/pdf/1702.08608.pdf</a:t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</a:rPr>
              <a:t>Afrabandpey, et. al. (2020). A Decision-Theoretic Approach for Model Interpretability in Bayesian Framework. Retrieved from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https://arxiv.org/abs/1910.09358</a:t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</a:rPr>
              <a:t>Lipton, Z. C. (2017). The Mythos of Interpretability. Retrieved from </a:t>
            </a:r>
            <a:r>
              <a:rPr lang="en-US" sz="2000" u="sng">
                <a:solidFill>
                  <a:schemeClr val="hlink"/>
                </a:solidFill>
                <a:hlinkClick r:id="rId7"/>
              </a:rPr>
              <a:t>https://arxiv.org/pdf/1606.03490.pdf</a:t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</a:rPr>
              <a:t>Chipman, H. A. et al. (2010). BART: Bayesian additive regression trees. Retrieved from </a:t>
            </a:r>
            <a:r>
              <a:rPr lang="en-US" sz="2000" u="sng">
                <a:solidFill>
                  <a:schemeClr val="hlink"/>
                </a:solidFill>
                <a:hlinkClick r:id="rId8"/>
              </a:rPr>
              <a:t>https://projecteuclid.org/euclid.aoas/1273584455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129" name="Google Shape;129;ga5bb299661_0_0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5bb299661_2_0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2. Frequentist Framework Methodology</a:t>
            </a:r>
            <a:endParaRPr/>
          </a:p>
        </p:txBody>
      </p:sp>
      <p:sp>
        <p:nvSpPr>
          <p:cNvPr id="135" name="Google Shape;135;ga5bb299661_2_0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Logistic Regression</a:t>
            </a:r>
            <a:endParaRPr b="1"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600">
                <a:solidFill>
                  <a:srgbClr val="595959"/>
                </a:solidFill>
              </a:rPr>
              <a:t>Ensemble Method</a:t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Ensemble model created by stacking the Logistic Regression and Random Forest models trained in previous work.</a:t>
            </a:r>
            <a:endParaRPr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SHapley Additive exPlanations (SHAP) applied to interpret the model. SHAP was chosen because today is the state-of-the-art method for interpretability in machine learning.</a:t>
            </a:r>
            <a:endParaRPr b="1" sz="2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136" name="Google Shape;136;ga5bb299661_2_0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ga5bb299661_2_0"/>
          <p:cNvSpPr txBox="1"/>
          <p:nvPr/>
        </p:nvSpPr>
        <p:spPr>
          <a:xfrm>
            <a:off x="918150" y="2035600"/>
            <a:ext cx="59241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β0 + β1x1 + β2x2 + β3x3 + β4x4 + β5x5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cb6a8f16d_1_189"/>
          <p:cNvSpPr txBox="1"/>
          <p:nvPr>
            <p:ph type="title"/>
          </p:nvPr>
        </p:nvSpPr>
        <p:spPr>
          <a:xfrm>
            <a:off x="638174" y="365125"/>
            <a:ext cx="109347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66"/>
                </a:solidFill>
              </a:rPr>
              <a:t>2. Frequentist Framework Methodology</a:t>
            </a:r>
            <a:endParaRPr/>
          </a:p>
        </p:txBody>
      </p:sp>
      <p:sp>
        <p:nvSpPr>
          <p:cNvPr id="143" name="Google Shape;143;gacb6a8f16d_1_189"/>
          <p:cNvSpPr txBox="1"/>
          <p:nvPr>
            <p:ph idx="1" type="body"/>
          </p:nvPr>
        </p:nvSpPr>
        <p:spPr>
          <a:xfrm>
            <a:off x="638175" y="1461052"/>
            <a:ext cx="10934699" cy="471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</a:rPr>
              <a:t>SHapley Additive exPlanations (SHAP)</a:t>
            </a:r>
            <a:endParaRPr b="1"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Proposed as a unified framework to interpreting model predictions in the 31st Conference on Neural Information Processing Systems (2017).</a:t>
            </a:r>
            <a:endParaRPr sz="2600"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  <a:highlight>
                  <a:schemeClr val="lt1"/>
                </a:highlight>
              </a:rPr>
              <a:t>SHAP assigns each feature an importance value for a particular prediction</a:t>
            </a:r>
            <a:r>
              <a:rPr b="1" lang="en-US" sz="2600">
                <a:solidFill>
                  <a:srgbClr val="595959"/>
                </a:solidFill>
              </a:rPr>
              <a:t>.</a:t>
            </a:r>
            <a:endParaRPr sz="2600"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595959"/>
                </a:solidFill>
                <a:highlight>
                  <a:srgbClr val="FFFFFF"/>
                </a:highlight>
              </a:rPr>
              <a:t>This new class unifies six existing methods</a:t>
            </a:r>
            <a:r>
              <a:rPr lang="en-US" sz="2600">
                <a:solidFill>
                  <a:srgbClr val="595959"/>
                </a:solidFill>
                <a:highlight>
                  <a:srgbClr val="FFFFFF"/>
                </a:highlight>
              </a:rPr>
              <a:t>, notable because several recent methods in the class lack the proposed desirable properties.</a:t>
            </a:r>
            <a:endParaRPr sz="2600"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95959"/>
                </a:solidFill>
              </a:rPr>
              <a:t>The framework is based on cooperative game theory.</a:t>
            </a:r>
            <a:endParaRPr sz="2600"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</a:rPr>
              <a:t>Link to paper: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https://arxiv.org/abs/1705.07874</a:t>
            </a:r>
            <a:r>
              <a:rPr lang="en-US" sz="2000">
                <a:solidFill>
                  <a:srgbClr val="595959"/>
                </a:solidFill>
              </a:rPr>
              <a:t> </a:t>
            </a:r>
            <a:endParaRPr sz="2000"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95959"/>
                </a:solidFill>
              </a:rPr>
              <a:t>Link to Github: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https://github.com/slundberg/shap</a:t>
            </a:r>
            <a:endParaRPr sz="20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</p:txBody>
      </p:sp>
      <p:sp>
        <p:nvSpPr>
          <p:cNvPr id="144" name="Google Shape;144;gacb6a8f16d_1_189"/>
          <p:cNvSpPr txBox="1"/>
          <p:nvPr>
            <p:ph idx="12" type="sldNum"/>
          </p:nvPr>
        </p:nvSpPr>
        <p:spPr>
          <a:xfrm>
            <a:off x="88296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2020-04-28T07:11:23Z</dcterms:created>
  <dc:creator>Marta Matosas Fonolleda</dc:creator>
</cp:coreProperties>
</file>