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1" r:id="rId3"/>
    <p:sldId id="260" r:id="rId4"/>
    <p:sldId id="259" r:id="rId5"/>
    <p:sldId id="263" r:id="rId6"/>
    <p:sldId id="262" r:id="rId7"/>
    <p:sldId id="257" r:id="rId8"/>
    <p:sldId id="264" r:id="rId9"/>
    <p:sldId id="265" r:id="rId1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5822" autoAdjust="0"/>
  </p:normalViewPr>
  <p:slideViewPr>
    <p:cSldViewPr snapToGrid="0">
      <p:cViewPr varScale="1">
        <p:scale>
          <a:sx n="89" d="100"/>
          <a:sy n="89" d="100"/>
        </p:scale>
        <p:origin x="6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033B8D3-C6DB-4BED-B54C-DE4CDABD7ADA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5773478-D764-4C78-B96D-63D37AF532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73478-D764-4C78-B96D-63D37AF532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34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F99F-4057-46D0-A423-2DB18B581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FC264-51EB-4C9E-BD6D-73C0A7936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1F82D-99AB-4F22-8015-1DCB07B1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B360-DF71-49BE-AFDF-2415267C86A7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41BA3-8199-4DDC-BF51-469F2CC7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6931-8C8A-4332-A6F6-4E9A6649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A5E-9DA3-468D-822D-DA37CABA6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40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F391-4548-4068-92AB-46F09427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9-34EE-44CC-B428-F42F955F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5A451-4912-43B8-B4DD-F2B26A87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B360-DF71-49BE-AFDF-2415267C86A7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AC19-3EFC-4774-8EBB-B3373DED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E978-14E8-429F-9222-2EEE9220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A5E-9DA3-468D-822D-DA37CABA6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6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D40D4-B38C-4C9C-90CE-1DDA8FD6E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D05DB-1FC8-4F5A-A506-EA595E02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3373-32E0-45A4-963F-7835FC4A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B360-DF71-49BE-AFDF-2415267C86A7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3A9D-10B8-4EC7-9E34-D0AABBB2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8A056-97F0-4335-B156-25E0E72F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A5E-9DA3-468D-822D-DA37CABA6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81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33CE-F11E-4131-AE75-56509EFE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4FF6-1AB0-4070-A8DD-B4683953D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9608-1ADE-4A70-9422-D966655B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B360-DF71-49BE-AFDF-2415267C86A7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27BE8-52DA-4C58-9AA1-F216B749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7ABA-3DD7-4E5C-BC5A-B2358C41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A5E-9DA3-468D-822D-DA37CABA6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29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D636-B509-4022-92C1-56520E45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7F59E-99BA-450F-9352-BB7CF4322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AB0E-3329-4570-B535-F1C68581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B360-DF71-49BE-AFDF-2415267C86A7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6F3C1-369A-40D4-88D9-C4597779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B0F4-7B67-4ED5-A99A-0C353C6C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A5E-9DA3-468D-822D-DA37CABA6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1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702A-DC7B-4029-B571-DBCF168F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C5B9-8EEB-4F05-B956-ECC9A4EE4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B6269-996E-4EBF-B2F0-9C392DA62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4AD63-E201-400B-B06A-24E19C4A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B360-DF71-49BE-AFDF-2415267C86A7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29261-A86C-43D9-B4DC-ECD7865E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7E6A1-9594-41A6-BE05-6F5C1C59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A5E-9DA3-468D-822D-DA37CABA6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68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1AF4-8575-4C96-BFC8-EC2C57D9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30D11-EC7A-4AC4-ADAC-DEE546A63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D936A-45DF-4C1D-BCEB-1B0C24165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9733C-D9AE-4001-8EB0-9B8A1C987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15DD8-ADA9-4123-A325-D42454565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0728F-CFBD-4324-9DF2-8AC3C695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B360-DF71-49BE-AFDF-2415267C86A7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5A3DA-1CDB-4AF7-BC20-CA4AD818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4621D-A4AC-4A9A-8795-A2544300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A5E-9DA3-468D-822D-DA37CABA6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48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37F8-DF81-4E8B-B44F-38BB9EE3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8084C-214E-4BB2-B491-CA24DCED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B360-DF71-49BE-AFDF-2415267C86A7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781D6-36B2-4605-BD07-4557A890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AA9F3-5632-434C-B7D0-AB3FE4E7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A5E-9DA3-468D-822D-DA37CABA6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7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000A0-1615-4877-B100-34E30075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B360-DF71-49BE-AFDF-2415267C86A7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715EA-1E7C-4B67-BB9A-AF0C91B4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2249E-0102-492E-AB39-2FA6AD40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A5E-9DA3-468D-822D-DA37CABA6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568F-2613-422F-8C97-EE569B4A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6BF4-BBD1-4097-A7DE-E16EDFB4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D6E42-B879-4D36-BDDC-5237D255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D3F9-51F1-4788-9794-148B13FF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B360-DF71-49BE-AFDF-2415267C86A7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79B1E-9E65-4E89-8001-5EB2EBD2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DD873-9493-4987-9732-143C0DA6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A5E-9DA3-468D-822D-DA37CABA6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31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370F-E8C2-4743-9250-D3BCC2E2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CA414-E183-46F0-AA93-CC53A6588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AC0CC-D69D-40D3-B8F2-F7161B604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87572-A77D-4694-91B0-8B0E4D89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B360-DF71-49BE-AFDF-2415267C86A7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5FCDB-0AD4-4DA6-803F-7FECAEAD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56CD1-179A-4984-B1A9-DE2F9F4B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7A5E-9DA3-468D-822D-DA37CABA6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71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6E1E5-BEEE-4094-ACC7-BDDC3A4B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D5A9-394B-4263-B8BC-0D05E8DA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5688-EB16-4AB9-8EC4-C9C866826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B360-DF71-49BE-AFDF-2415267C86A7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E6EF-0E7A-45CE-8163-36FA2B0D1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EBCDB-C047-40F3-B908-34850D0E3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7A5E-9DA3-468D-822D-DA37CABA6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36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70F0-92D0-4A34-B1A8-98262C8B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8705"/>
            <a:ext cx="10515600" cy="2657475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SFIA 1 Project</a:t>
            </a:r>
            <a:br>
              <a:rPr lang="en-GB" sz="3200" dirty="0"/>
            </a:br>
            <a:r>
              <a:rPr lang="en-GB" sz="3200" dirty="0"/>
              <a:t> </a:t>
            </a:r>
            <a:br>
              <a:rPr lang="en-GB" dirty="0"/>
            </a:br>
            <a:r>
              <a:rPr lang="en-GB" dirty="0"/>
              <a:t>School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3AC3-B098-4BA4-A1F3-B56424FD7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3355"/>
            <a:ext cx="10515600" cy="218360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Marta Niblett</a:t>
            </a:r>
          </a:p>
        </p:txBody>
      </p:sp>
    </p:spTree>
    <p:extLst>
      <p:ext uri="{BB962C8B-B14F-4D97-AF65-F5344CB8AC3E}">
        <p14:creationId xmlns:p14="http://schemas.microsoft.com/office/powerpoint/2010/main" val="118816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87BF-B82B-4039-B258-FF89D2AD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F325-8FF9-4B07-BB98-B86E8460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General: </a:t>
            </a:r>
          </a:p>
          <a:p>
            <a:pPr lvl="1"/>
            <a:r>
              <a:rPr lang="en-GB" dirty="0"/>
              <a:t>To create a web application with CRUD functionality using Virtual Machine (VM) and SQL Instance and applying Python, HTML, Flask, Jinja2, </a:t>
            </a:r>
            <a:r>
              <a:rPr lang="en-GB" dirty="0" err="1"/>
              <a:t>Gunicorn</a:t>
            </a:r>
            <a:r>
              <a:rPr lang="en-GB" dirty="0"/>
              <a:t>.</a:t>
            </a:r>
          </a:p>
          <a:p>
            <a:r>
              <a:rPr lang="en-GB" dirty="0"/>
              <a:t>Specific: </a:t>
            </a:r>
          </a:p>
          <a:p>
            <a:pPr lvl="1"/>
            <a:r>
              <a:rPr lang="en-GB" dirty="0"/>
              <a:t>Motivation: many supplementary education organisations, such as the Polish Saturday School, need a simple information management system to ensure that staff, student and other records are up-to-date, easily accessible and secure.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20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3328-B179-4C4C-912E-E2F5CC0B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1 - Minimum Viable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54E3-480A-4615-B717-BDB6DD24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24292E"/>
                </a:solidFill>
                <a:latin typeface="-apple-system"/>
              </a:rPr>
              <a:t>The final version of the School Application is envisaged as a </a:t>
            </a:r>
            <a:r>
              <a:rPr lang="en-GB" b="1" u="sng" dirty="0">
                <a:solidFill>
                  <a:srgbClr val="24292E"/>
                </a:solidFill>
                <a:latin typeface="-apple-system"/>
              </a:rPr>
              <a:t>fully functional web-based school management information system.</a:t>
            </a:r>
            <a:r>
              <a:rPr lang="en-GB" dirty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r>
              <a:rPr lang="en-GB" dirty="0">
                <a:solidFill>
                  <a:srgbClr val="24292E"/>
                </a:solidFill>
                <a:latin typeface="-apple-system"/>
              </a:rPr>
              <a:t>This project is a 'sprint 1' that delivers first version of the app that allows to create and manipulate staff information and </a:t>
            </a:r>
            <a:r>
              <a:rPr lang="en-GB" dirty="0" err="1">
                <a:solidFill>
                  <a:srgbClr val="24292E"/>
                </a:solidFill>
                <a:latin typeface="-apple-system"/>
              </a:rPr>
              <a:t>assignes</a:t>
            </a:r>
            <a:r>
              <a:rPr lang="en-GB" dirty="0">
                <a:solidFill>
                  <a:srgbClr val="24292E"/>
                </a:solidFill>
                <a:latin typeface="-apple-system"/>
              </a:rPr>
              <a:t> staff to classes.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94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52D9-A63A-43F2-8C02-B98D228F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D3E1-D85C-46FD-A320-9F7EEE123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Trello board</a:t>
            </a:r>
          </a:p>
          <a:p>
            <a:endParaRPr lang="en-GB" dirty="0"/>
          </a:p>
          <a:p>
            <a:r>
              <a:rPr lang="en-GB" dirty="0"/>
              <a:t>Risk assessment at different stages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329476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FA27-FE5C-493B-BE05-66E9EA41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9CA3-FCA3-4FAA-AE7B-3868A0B9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b="1" dirty="0"/>
              <a:t>The Big Picture</a:t>
            </a:r>
          </a:p>
          <a:p>
            <a:pPr lvl="1"/>
            <a:r>
              <a:rPr lang="en-GB" dirty="0"/>
              <a:t>The fully functional application will enable to create, manipulate and link different types of data and information about people, educational resources, timetables etc. </a:t>
            </a:r>
            <a:r>
              <a:rPr lang="en-GB" sz="2800" b="1" dirty="0"/>
              <a:t>Sprint 1 and </a:t>
            </a:r>
          </a:p>
          <a:p>
            <a:pPr marL="457200" lvl="1" indent="0">
              <a:buNone/>
            </a:pPr>
            <a:r>
              <a:rPr lang="en-GB" b="1" dirty="0"/>
              <a:t>Sprint 1  </a:t>
            </a:r>
          </a:p>
          <a:p>
            <a:pPr lvl="1"/>
            <a:r>
              <a:rPr lang="en-GB" dirty="0"/>
              <a:t>The ERD document </a:t>
            </a:r>
            <a:r>
              <a:rPr lang="en-GB" dirty="0" err="1"/>
              <a:t>demostrates</a:t>
            </a:r>
            <a:r>
              <a:rPr lang="en-GB" dirty="0"/>
              <a:t> first stages of the project development, with Sprint 1 actually delivered. The initial plan was to develop a solution that shows a daily staff rota (sprint 2) to improve information for staff who would be able to easily check if there are any changes to their usual class assignment.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62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9CB4-422F-4090-8347-57C705E1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Development, Functionality,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57D5-5AC4-49F5-A59F-132235ADF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CRUD 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88622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C74D455-F532-4FED-9D91-D032DDB6B2AC}"/>
              </a:ext>
            </a:extLst>
          </p:cNvPr>
          <p:cNvSpPr txBox="1">
            <a:spLocks/>
          </p:cNvSpPr>
          <p:nvPr/>
        </p:nvSpPr>
        <p:spPr>
          <a:xfrm>
            <a:off x="278703" y="1691866"/>
            <a:ext cx="686673" cy="406908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CI Pipeline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601366-4AE2-47AA-B452-073A08323EC6}"/>
              </a:ext>
            </a:extLst>
          </p:cNvPr>
          <p:cNvSpPr/>
          <p:nvPr/>
        </p:nvSpPr>
        <p:spPr>
          <a:xfrm>
            <a:off x="8570801" y="3585272"/>
            <a:ext cx="1913340" cy="520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Build Tool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1847CE-9617-400C-B32B-C21DE77434B4}"/>
              </a:ext>
            </a:extLst>
          </p:cNvPr>
          <p:cNvSpPr/>
          <p:nvPr/>
        </p:nvSpPr>
        <p:spPr>
          <a:xfrm>
            <a:off x="8618426" y="5051953"/>
            <a:ext cx="1913340" cy="520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Automated Testing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BF0DEE-AB29-47DB-94A7-7F4BA7B02751}"/>
              </a:ext>
            </a:extLst>
          </p:cNvPr>
          <p:cNvSpPr/>
          <p:nvPr/>
        </p:nvSpPr>
        <p:spPr>
          <a:xfrm>
            <a:off x="8846141" y="1542691"/>
            <a:ext cx="1745852" cy="520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Project Tracking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B30A1C-45BB-431C-BEB1-0C2408590A41}"/>
              </a:ext>
            </a:extLst>
          </p:cNvPr>
          <p:cNvSpPr/>
          <p:nvPr/>
        </p:nvSpPr>
        <p:spPr>
          <a:xfrm>
            <a:off x="4657281" y="5391135"/>
            <a:ext cx="2702640" cy="10159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Live Environment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D5CC0A-80E6-436D-B536-C863B5A1C7BC}"/>
              </a:ext>
            </a:extLst>
          </p:cNvPr>
          <p:cNvSpPr/>
          <p:nvPr/>
        </p:nvSpPr>
        <p:spPr>
          <a:xfrm rot="16200000">
            <a:off x="-420287" y="1505342"/>
            <a:ext cx="1149258" cy="631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4A7A51-A575-4BB2-923B-A29E4C12DE1D}"/>
              </a:ext>
            </a:extLst>
          </p:cNvPr>
          <p:cNvCxnSpPr/>
          <p:nvPr/>
        </p:nvCxnSpPr>
        <p:spPr>
          <a:xfrm>
            <a:off x="2854578" y="1923816"/>
            <a:ext cx="18027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45BB27-E0B5-4AF1-8875-B5F094A82CE6}"/>
              </a:ext>
            </a:extLst>
          </p:cNvPr>
          <p:cNvCxnSpPr>
            <a:cxnSpLocks/>
          </p:cNvCxnSpPr>
          <p:nvPr/>
        </p:nvCxnSpPr>
        <p:spPr>
          <a:xfrm>
            <a:off x="2854578" y="1670392"/>
            <a:ext cx="78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A3A18-2AB7-4F42-80F5-F9B07BC38A0F}"/>
              </a:ext>
            </a:extLst>
          </p:cNvPr>
          <p:cNvSpPr/>
          <p:nvPr/>
        </p:nvSpPr>
        <p:spPr>
          <a:xfrm>
            <a:off x="2928175" y="2124202"/>
            <a:ext cx="1588072" cy="284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Push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5D192D-D7B9-44AB-903C-C0545AD1D073}"/>
              </a:ext>
            </a:extLst>
          </p:cNvPr>
          <p:cNvSpPr/>
          <p:nvPr/>
        </p:nvSpPr>
        <p:spPr>
          <a:xfrm>
            <a:off x="2928175" y="1342488"/>
            <a:ext cx="1588072" cy="284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7B3A82-1EE5-47DD-8C46-538B0BE57EF7}"/>
              </a:ext>
            </a:extLst>
          </p:cNvPr>
          <p:cNvCxnSpPr/>
          <p:nvPr/>
        </p:nvCxnSpPr>
        <p:spPr>
          <a:xfrm>
            <a:off x="7051048" y="1981435"/>
            <a:ext cx="18027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436A01-0FBF-46A8-B99C-DD02A51E7ED0}"/>
              </a:ext>
            </a:extLst>
          </p:cNvPr>
          <p:cNvCxnSpPr>
            <a:cxnSpLocks/>
          </p:cNvCxnSpPr>
          <p:nvPr/>
        </p:nvCxnSpPr>
        <p:spPr>
          <a:xfrm>
            <a:off x="7051048" y="1591781"/>
            <a:ext cx="78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EB5E16E-69EA-4634-B4D1-8D5279A8F1EA}"/>
              </a:ext>
            </a:extLst>
          </p:cNvPr>
          <p:cNvSpPr/>
          <p:nvPr/>
        </p:nvSpPr>
        <p:spPr>
          <a:xfrm>
            <a:off x="7247954" y="2104087"/>
            <a:ext cx="1588072" cy="284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Update Work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595BF5-1876-4ADC-8542-EBB462AAB864}"/>
              </a:ext>
            </a:extLst>
          </p:cNvPr>
          <p:cNvSpPr/>
          <p:nvPr/>
        </p:nvSpPr>
        <p:spPr>
          <a:xfrm>
            <a:off x="7247954" y="1246414"/>
            <a:ext cx="1588072" cy="284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Get Work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1ED511-CB6F-4C3D-BC69-76DA24F3F49F}"/>
              </a:ext>
            </a:extLst>
          </p:cNvPr>
          <p:cNvCxnSpPr>
            <a:cxnSpLocks/>
          </p:cNvCxnSpPr>
          <p:nvPr/>
        </p:nvCxnSpPr>
        <p:spPr>
          <a:xfrm>
            <a:off x="5467957" y="2246222"/>
            <a:ext cx="0" cy="1328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DA0E452-AD88-42EB-8544-3203AB22C2FA}"/>
              </a:ext>
            </a:extLst>
          </p:cNvPr>
          <p:cNvSpPr/>
          <p:nvPr/>
        </p:nvSpPr>
        <p:spPr>
          <a:xfrm>
            <a:off x="4068397" y="2998370"/>
            <a:ext cx="1588072" cy="284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Pull Code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5FDD67-F206-49ED-BC7A-488B127F332F}"/>
              </a:ext>
            </a:extLst>
          </p:cNvPr>
          <p:cNvCxnSpPr>
            <a:cxnSpLocks/>
          </p:cNvCxnSpPr>
          <p:nvPr/>
        </p:nvCxnSpPr>
        <p:spPr>
          <a:xfrm flipV="1">
            <a:off x="6242177" y="2231496"/>
            <a:ext cx="0" cy="1353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953A303-386C-4AC9-A6F0-01DB88F841D4}"/>
              </a:ext>
            </a:extLst>
          </p:cNvPr>
          <p:cNvSpPr/>
          <p:nvPr/>
        </p:nvSpPr>
        <p:spPr>
          <a:xfrm>
            <a:off x="6147039" y="3017167"/>
            <a:ext cx="1588072" cy="284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Poll Code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723980-5F9C-486E-A194-3D369DA84F1F}"/>
              </a:ext>
            </a:extLst>
          </p:cNvPr>
          <p:cNvCxnSpPr/>
          <p:nvPr/>
        </p:nvCxnSpPr>
        <p:spPr>
          <a:xfrm>
            <a:off x="6786124" y="3661547"/>
            <a:ext cx="18027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400058-8C25-46BE-BBE9-4B31D30571F9}"/>
              </a:ext>
            </a:extLst>
          </p:cNvPr>
          <p:cNvSpPr/>
          <p:nvPr/>
        </p:nvSpPr>
        <p:spPr>
          <a:xfrm>
            <a:off x="6951716" y="3398622"/>
            <a:ext cx="1588072" cy="284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Send Code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D2794D-6A82-47AF-9F2F-BB89EA83DD37}"/>
              </a:ext>
            </a:extLst>
          </p:cNvPr>
          <p:cNvCxnSpPr>
            <a:cxnSpLocks/>
          </p:cNvCxnSpPr>
          <p:nvPr/>
        </p:nvCxnSpPr>
        <p:spPr>
          <a:xfrm>
            <a:off x="9193304" y="4105465"/>
            <a:ext cx="0" cy="946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4B6A923-411A-49B1-A69F-50813792E2AC}"/>
              </a:ext>
            </a:extLst>
          </p:cNvPr>
          <p:cNvSpPr/>
          <p:nvPr/>
        </p:nvSpPr>
        <p:spPr>
          <a:xfrm>
            <a:off x="7757101" y="4387992"/>
            <a:ext cx="1588072" cy="284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Run Tests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E58295-D3E4-4720-AC2B-D7035781CB3F}"/>
              </a:ext>
            </a:extLst>
          </p:cNvPr>
          <p:cNvCxnSpPr>
            <a:cxnSpLocks/>
          </p:cNvCxnSpPr>
          <p:nvPr/>
        </p:nvCxnSpPr>
        <p:spPr>
          <a:xfrm flipV="1">
            <a:off x="9918490" y="4098619"/>
            <a:ext cx="0" cy="9533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71FF2BC-090E-42B8-9031-524E64D729FB}"/>
              </a:ext>
            </a:extLst>
          </p:cNvPr>
          <p:cNvSpPr/>
          <p:nvPr/>
        </p:nvSpPr>
        <p:spPr>
          <a:xfrm>
            <a:off x="9825741" y="4387992"/>
            <a:ext cx="1018680" cy="284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Test Results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A16483-D370-405A-BE8E-44DE933AB3DF}"/>
              </a:ext>
            </a:extLst>
          </p:cNvPr>
          <p:cNvCxnSpPr>
            <a:cxnSpLocks/>
          </p:cNvCxnSpPr>
          <p:nvPr/>
        </p:nvCxnSpPr>
        <p:spPr>
          <a:xfrm>
            <a:off x="6775185" y="3953981"/>
            <a:ext cx="78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C62B9E3-9DFB-4675-ACC8-ED19F4D4A858}"/>
              </a:ext>
            </a:extLst>
          </p:cNvPr>
          <p:cNvSpPr/>
          <p:nvPr/>
        </p:nvSpPr>
        <p:spPr>
          <a:xfrm>
            <a:off x="6931140" y="4047888"/>
            <a:ext cx="1608648" cy="307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Build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D5617A-47F1-49A4-A2D1-9ABFE612A8B7}"/>
              </a:ext>
            </a:extLst>
          </p:cNvPr>
          <p:cNvSpPr/>
          <p:nvPr/>
        </p:nvSpPr>
        <p:spPr>
          <a:xfrm>
            <a:off x="1273697" y="1264755"/>
            <a:ext cx="1588072" cy="854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Source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32466F-3D95-4DC9-9C2F-1104E82B536B}"/>
              </a:ext>
            </a:extLst>
          </p:cNvPr>
          <p:cNvSpPr/>
          <p:nvPr/>
        </p:nvSpPr>
        <p:spPr>
          <a:xfrm>
            <a:off x="4628966" y="1454932"/>
            <a:ext cx="2429940" cy="77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Version Control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483E52-5210-4BEA-97F4-1E54AE57FD36}"/>
              </a:ext>
            </a:extLst>
          </p:cNvPr>
          <p:cNvSpPr/>
          <p:nvPr/>
        </p:nvSpPr>
        <p:spPr>
          <a:xfrm>
            <a:off x="4888390" y="3590159"/>
            <a:ext cx="1913340" cy="520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CI Server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015D94F-B427-47FA-AC9F-D4ED66320B8B}"/>
              </a:ext>
            </a:extLst>
          </p:cNvPr>
          <p:cNvCxnSpPr>
            <a:cxnSpLocks/>
          </p:cNvCxnSpPr>
          <p:nvPr/>
        </p:nvCxnSpPr>
        <p:spPr>
          <a:xfrm flipH="1">
            <a:off x="2816668" y="1655580"/>
            <a:ext cx="1832336" cy="2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015D94F-B427-47FA-AC9F-D4ED66320B8B}"/>
              </a:ext>
            </a:extLst>
          </p:cNvPr>
          <p:cNvCxnSpPr>
            <a:cxnSpLocks/>
          </p:cNvCxnSpPr>
          <p:nvPr/>
        </p:nvCxnSpPr>
        <p:spPr>
          <a:xfrm flipH="1">
            <a:off x="6983504" y="1675549"/>
            <a:ext cx="1841933" cy="6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015D94F-B427-47FA-AC9F-D4ED66320B8B}"/>
              </a:ext>
            </a:extLst>
          </p:cNvPr>
          <p:cNvCxnSpPr>
            <a:cxnSpLocks/>
          </p:cNvCxnSpPr>
          <p:nvPr/>
        </p:nvCxnSpPr>
        <p:spPr>
          <a:xfrm flipH="1">
            <a:off x="6801730" y="3979854"/>
            <a:ext cx="1787098" cy="18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github logo">
            <a:extLst>
              <a:ext uri="{FF2B5EF4-FFF2-40B4-BE49-F238E27FC236}">
                <a16:creationId xmlns:a16="http://schemas.microsoft.com/office/drawing/2014/main" id="{CAAEC29B-EC0C-459B-8B14-98A2ECCCD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504" y="0"/>
            <a:ext cx="1387215" cy="13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rello logo">
            <a:extLst>
              <a:ext uri="{FF2B5EF4-FFF2-40B4-BE49-F238E27FC236}">
                <a16:creationId xmlns:a16="http://schemas.microsoft.com/office/drawing/2014/main" id="{9C257DCD-DC63-4BAC-81C6-FAF6F0CD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535" y="289495"/>
            <a:ext cx="2216411" cy="124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enkins logo">
            <a:extLst>
              <a:ext uri="{FF2B5EF4-FFF2-40B4-BE49-F238E27FC236}">
                <a16:creationId xmlns:a16="http://schemas.microsoft.com/office/drawing/2014/main" id="{A25AAF35-B440-41DC-9720-0827976F8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848" y="3429000"/>
            <a:ext cx="966422" cy="136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oogle cloud platform logo">
            <a:extLst>
              <a:ext uri="{FF2B5EF4-FFF2-40B4-BE49-F238E27FC236}">
                <a16:creationId xmlns:a16="http://schemas.microsoft.com/office/drawing/2014/main" id="{70B024F6-6F02-4AE1-9B2C-2BC62924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09" y="2319380"/>
            <a:ext cx="1026776" cy="91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oogle logo">
            <a:extLst>
              <a:ext uri="{FF2B5EF4-FFF2-40B4-BE49-F238E27FC236}">
                <a16:creationId xmlns:a16="http://schemas.microsoft.com/office/drawing/2014/main" id="{F1CABBA7-71A8-4BDF-B2D7-F09AC208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703" y="5330885"/>
            <a:ext cx="1756544" cy="11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flask logo">
            <a:extLst>
              <a:ext uri="{FF2B5EF4-FFF2-40B4-BE49-F238E27FC236}">
                <a16:creationId xmlns:a16="http://schemas.microsoft.com/office/drawing/2014/main" id="{B609D6F9-265D-4578-A088-BFEFAFA0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94" y="110552"/>
            <a:ext cx="1240077" cy="92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DF7C6C-B7E5-421C-97E6-A6DCBF0BBB48}"/>
              </a:ext>
            </a:extLst>
          </p:cNvPr>
          <p:cNvCxnSpPr>
            <a:cxnSpLocks/>
          </p:cNvCxnSpPr>
          <p:nvPr/>
        </p:nvCxnSpPr>
        <p:spPr>
          <a:xfrm>
            <a:off x="5896111" y="4098619"/>
            <a:ext cx="0" cy="1328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 animBg="1"/>
      <p:bldP spid="20" grpId="0"/>
      <p:bldP spid="25" grpId="0" animBg="1"/>
      <p:bldP spid="26" grpId="0" animBg="1"/>
      <p:bldP spid="29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FB9B-0CFF-46C8-8031-1C865BB1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Version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1E5E-FDF2-44CC-894D-3453C5B4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Graphic design</a:t>
            </a:r>
          </a:p>
          <a:p>
            <a:r>
              <a:rPr lang="en-GB" dirty="0"/>
              <a:t>More complex architecture</a:t>
            </a:r>
          </a:p>
          <a:p>
            <a:r>
              <a:rPr lang="en-GB" dirty="0"/>
              <a:t>Unit and integration tests</a:t>
            </a:r>
          </a:p>
          <a:p>
            <a:r>
              <a:rPr lang="en-GB" dirty="0"/>
              <a:t>Different classes of users</a:t>
            </a:r>
          </a:p>
          <a:p>
            <a:r>
              <a:rPr lang="en-GB" dirty="0"/>
              <a:t>Data security</a:t>
            </a:r>
          </a:p>
          <a:p>
            <a:r>
              <a:rPr lang="en-GB" dirty="0"/>
              <a:t>Error-free data input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61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23B4-25B8-478E-BBDB-CA54C607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82B7-9EAF-4F31-B74E-D0E81E5C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Work on this project highlighted the importance of:</a:t>
            </a:r>
          </a:p>
          <a:p>
            <a:r>
              <a:rPr lang="en-GB" dirty="0"/>
              <a:t>Incremental software development to detect problems at the earliest stage</a:t>
            </a:r>
          </a:p>
          <a:p>
            <a:r>
              <a:rPr lang="en-GB" dirty="0"/>
              <a:t>Planning the desired functionality into app early design</a:t>
            </a:r>
          </a:p>
          <a:p>
            <a:r>
              <a:rPr lang="en-GB" dirty="0"/>
              <a:t>Keeping initial database schema simple and gradually building the complexity</a:t>
            </a:r>
          </a:p>
          <a:p>
            <a:endParaRPr lang="en-GB" dirty="0"/>
          </a:p>
          <a:p>
            <a:r>
              <a:rPr lang="en-GB" b="1" dirty="0"/>
              <a:t>Receiving the right support  - Ben and Luke - THANK YOU!</a:t>
            </a:r>
          </a:p>
        </p:txBody>
      </p:sp>
    </p:spTree>
    <p:extLst>
      <p:ext uri="{BB962C8B-B14F-4D97-AF65-F5344CB8AC3E}">
        <p14:creationId xmlns:p14="http://schemas.microsoft.com/office/powerpoint/2010/main" val="395675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359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SFIA 1 Project   School Application</vt:lpstr>
      <vt:lpstr>Project Goals</vt:lpstr>
      <vt:lpstr>Sprint 1 - Minimum Viable Product</vt:lpstr>
      <vt:lpstr>Project Management</vt:lpstr>
      <vt:lpstr>Design Architecture</vt:lpstr>
      <vt:lpstr>Development, Functionality, Deployment</vt:lpstr>
      <vt:lpstr>PowerPoint Presentation</vt:lpstr>
      <vt:lpstr>Future Version Improvements</vt:lpstr>
      <vt:lpstr>Key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Niblett</dc:creator>
  <cp:lastModifiedBy>Marta Niblett</cp:lastModifiedBy>
  <cp:revision>7</cp:revision>
  <cp:lastPrinted>2020-03-24T04:10:23Z</cp:lastPrinted>
  <dcterms:created xsi:type="dcterms:W3CDTF">2020-03-24T03:48:23Z</dcterms:created>
  <dcterms:modified xsi:type="dcterms:W3CDTF">2020-03-24T06:52:44Z</dcterms:modified>
</cp:coreProperties>
</file>