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9" r:id="rId8"/>
    <p:sldId id="270" r:id="rId9"/>
    <p:sldId id="271" r:id="rId10"/>
    <p:sldId id="280" r:id="rId11"/>
    <p:sldId id="272" r:id="rId12"/>
    <p:sldId id="262" r:id="rId13"/>
    <p:sldId id="261" r:id="rId14"/>
    <p:sldId id="273" r:id="rId15"/>
    <p:sldId id="274" r:id="rId16"/>
    <p:sldId id="275" r:id="rId17"/>
    <p:sldId id="277" r:id="rId18"/>
    <p:sldId id="27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9CC2-F4E3-AE44-A7FD-A5A1B39468D0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036" y="2213093"/>
            <a:ext cx="1105592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Studying the Change Impact </a:t>
            </a:r>
            <a:br>
              <a:rPr lang="en-US" sz="4000" dirty="0" smtClean="0"/>
            </a:br>
            <a:r>
              <a:rPr lang="en-US" sz="4000" dirty="0" smtClean="0"/>
              <a:t>	of </a:t>
            </a:r>
            <a:r>
              <a:rPr lang="en-US" sz="4600" b="1" dirty="0" smtClean="0"/>
              <a:t>Self-Admitted Technical Debt </a:t>
            </a: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4000" dirty="0" smtClean="0"/>
              <a:t>		for Reverting / Upgrading Software Versions </a:t>
            </a:r>
          </a:p>
          <a:p>
            <a:r>
              <a:rPr lang="en-US" sz="4000" dirty="0" smtClean="0"/>
              <a:t>			in Emergent </a:t>
            </a:r>
            <a:r>
              <a:rPr lang="en-US" sz="4600" b="1" dirty="0" smtClean="0"/>
              <a:t>Systems of Systems</a:t>
            </a:r>
            <a:endParaRPr lang="en-US" sz="4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742" y="5737858"/>
            <a:ext cx="2687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Marta </a:t>
            </a:r>
            <a:r>
              <a:rPr lang="en-US" sz="3200" dirty="0" err="1" smtClean="0"/>
              <a:t>Pancaldi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419696" y="5737858"/>
            <a:ext cx="6524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Thesis Supervisor: Prof. Barbara Russo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995303" y="473433"/>
            <a:ext cx="5450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unibz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Faculty of Computer Science</a:t>
            </a:r>
          </a:p>
          <a:p>
            <a:pPr algn="r"/>
            <a:r>
              <a:rPr lang="en-US" sz="2800" dirty="0" smtClean="0"/>
              <a:t>A.Y. 2016/2017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473433"/>
            <a:ext cx="3811979" cy="12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0861" y="443732"/>
            <a:ext cx="429027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2. </a:t>
            </a:r>
            <a:r>
              <a:rPr lang="en-US" sz="4000" dirty="0" smtClean="0"/>
              <a:t>“SATD-methods”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1073" r="6852" b="1614"/>
          <a:stretch/>
        </p:blipFill>
        <p:spPr>
          <a:xfrm>
            <a:off x="137160" y="1151618"/>
            <a:ext cx="728091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6"/>
          <a:stretch/>
        </p:blipFill>
        <p:spPr>
          <a:xfrm>
            <a:off x="5566432" y="3073815"/>
            <a:ext cx="6534128" cy="3696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277339" y="2585828"/>
            <a:ext cx="3914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SATD-comment outside the method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5418742"/>
            <a:ext cx="3752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SATD-comment inside the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83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035" y="502749"/>
            <a:ext cx="7856253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2. Study Design: SATD in source code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1115"/>
          <a:stretch/>
        </p:blipFill>
        <p:spPr>
          <a:xfrm>
            <a:off x="-111710" y="1764538"/>
            <a:ext cx="12303710" cy="38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7394" y="460671"/>
            <a:ext cx="387721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2. Data Extraction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7002" y="1636707"/>
            <a:ext cx="11757995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350 SATD Design comments from 4 open-source projects </a:t>
            </a:r>
            <a:r>
              <a:rPr lang="en-US" sz="3200" baseline="30000" dirty="0" smtClean="0"/>
              <a:t>1</a:t>
            </a:r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i="1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 Log</a:t>
            </a:r>
            <a:r>
              <a:rPr lang="en-US" sz="3200" dirty="0"/>
              <a:t>: retrieve </a:t>
            </a:r>
            <a:r>
              <a:rPr lang="en-US" sz="3200" dirty="0" smtClean="0"/>
              <a:t>introductory </a:t>
            </a:r>
            <a:r>
              <a:rPr lang="en-US" sz="3200" dirty="0"/>
              <a:t>and </a:t>
            </a:r>
            <a:r>
              <a:rPr lang="en-US" sz="3200" dirty="0" smtClean="0"/>
              <a:t>fixing commits of each SATD</a:t>
            </a:r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i="1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 Show</a:t>
            </a:r>
            <a:r>
              <a:rPr lang="en-US" sz="3200" dirty="0" smtClean="0"/>
              <a:t>: extract code as it was at version X</a:t>
            </a:r>
            <a:endParaRPr lang="en-US" sz="3200" dirty="0"/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i="1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 Diff</a:t>
            </a:r>
            <a:r>
              <a:rPr lang="en-US" sz="3200" dirty="0" smtClean="0"/>
              <a:t>: obtain change set between two versions of code</a:t>
            </a:r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dirty="0"/>
              <a:t>Custom t</a:t>
            </a:r>
            <a:r>
              <a:rPr lang="en-US" sz="3200" dirty="0" smtClean="0"/>
              <a:t>ools to extract SATD-methods and SATD-related changes</a:t>
            </a:r>
            <a:endParaRPr lang="en-US" sz="3200" baseline="30000" dirty="0" smtClean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154059" y="6157249"/>
            <a:ext cx="100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smtClean="0"/>
              <a:t>Maldonado </a:t>
            </a:r>
            <a:r>
              <a:rPr lang="en-US" dirty="0"/>
              <a:t>and E. </a:t>
            </a:r>
            <a:r>
              <a:rPr lang="en-US" dirty="0" err="1"/>
              <a:t>Shihab</a:t>
            </a:r>
            <a:r>
              <a:rPr lang="en-US" dirty="0"/>
              <a:t>, "Detecting and quantifying different types of self-admitted technical </a:t>
            </a:r>
            <a:r>
              <a:rPr lang="en-US" dirty="0" smtClean="0"/>
              <a:t>Debt”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5313" y="543295"/>
            <a:ext cx="478137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2. Research Questions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22032" y="1432280"/>
            <a:ext cx="11310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</a:rPr>
              <a:t>RQ1: </a:t>
            </a:r>
            <a:r>
              <a:rPr lang="en-US" sz="3600" b="1" dirty="0" smtClean="0">
                <a:effectLst/>
              </a:rPr>
              <a:t>Change </a:t>
            </a:r>
            <a:r>
              <a:rPr lang="en-US" sz="3600" b="1" dirty="0"/>
              <a:t>I</a:t>
            </a:r>
            <a:r>
              <a:rPr lang="en-US" sz="3600" b="1" dirty="0" smtClean="0">
                <a:effectLst/>
              </a:rPr>
              <a:t>mpact of SATD-Introduction and Fixing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 smtClean="0"/>
              <a:t>What </a:t>
            </a:r>
            <a:r>
              <a:rPr lang="en-US" sz="3200" i="1" dirty="0"/>
              <a:t>is the relation between the code changed </a:t>
            </a:r>
            <a:r>
              <a:rPr lang="en-US" sz="3200" i="1" dirty="0" smtClean="0"/>
              <a:t>at SATD-    introduction </a:t>
            </a:r>
            <a:r>
              <a:rPr lang="en-US" sz="3200" i="1" dirty="0"/>
              <a:t>and the code changed </a:t>
            </a:r>
            <a:r>
              <a:rPr lang="en-US" sz="3200" i="1" dirty="0" smtClean="0"/>
              <a:t>at SATD-fixing</a:t>
            </a:r>
            <a:r>
              <a:rPr lang="en-US" sz="3200" i="1" dirty="0"/>
              <a:t>? </a:t>
            </a:r>
            <a:endParaRPr lang="en-US" sz="3200" i="1" dirty="0" smtClean="0"/>
          </a:p>
          <a:p>
            <a:endParaRPr lang="en-US" sz="1200" dirty="0" smtClean="0"/>
          </a:p>
          <a:p>
            <a:r>
              <a:rPr lang="en-US" sz="3600" dirty="0" smtClean="0"/>
              <a:t>RQ2: </a:t>
            </a:r>
            <a:r>
              <a:rPr lang="en-US" sz="3600" b="1" dirty="0" smtClean="0"/>
              <a:t>SATD-related Bug Reports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By fixing a SATD, does the code quality increase with respect to the time when the SATD was introduced? </a:t>
            </a:r>
          </a:p>
          <a:p>
            <a:endParaRPr lang="en-US" sz="1200" dirty="0" smtClean="0"/>
          </a:p>
          <a:p>
            <a:r>
              <a:rPr lang="en-US" sz="3600" dirty="0" smtClean="0"/>
              <a:t>RQ3: </a:t>
            </a:r>
            <a:r>
              <a:rPr lang="en-US" sz="3600" b="1" dirty="0" smtClean="0"/>
              <a:t>Evolution of SATD-Methods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How does a method M when a SATD is introduced evolves into M′, the same method when the SATD has been fixed?</a:t>
            </a:r>
          </a:p>
          <a:p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39151" y="3137095"/>
            <a:ext cx="11718387" cy="3249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5313" y="543295"/>
            <a:ext cx="478137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2. Research Questions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22032" y="1432280"/>
            <a:ext cx="11310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</a:rPr>
              <a:t>RQ1: </a:t>
            </a:r>
            <a:r>
              <a:rPr lang="en-US" sz="3600" b="1" dirty="0" smtClean="0">
                <a:effectLst/>
              </a:rPr>
              <a:t>Change </a:t>
            </a:r>
            <a:r>
              <a:rPr lang="en-US" sz="3600" b="1" dirty="0"/>
              <a:t>I</a:t>
            </a:r>
            <a:r>
              <a:rPr lang="en-US" sz="3600" b="1" dirty="0" smtClean="0">
                <a:effectLst/>
              </a:rPr>
              <a:t>mpact of SATD-Introduction and Fixing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 smtClean="0"/>
              <a:t>What </a:t>
            </a:r>
            <a:r>
              <a:rPr lang="en-US" sz="3200" i="1" dirty="0"/>
              <a:t>is the relation between the code changed </a:t>
            </a:r>
            <a:r>
              <a:rPr lang="en-US" sz="3200" i="1" dirty="0" smtClean="0"/>
              <a:t>at SATD-    introduction </a:t>
            </a:r>
            <a:r>
              <a:rPr lang="en-US" sz="3200" i="1" dirty="0"/>
              <a:t>and the code changed </a:t>
            </a:r>
            <a:r>
              <a:rPr lang="en-US" sz="3200" i="1" dirty="0" smtClean="0"/>
              <a:t>at SATD-fixing</a:t>
            </a:r>
            <a:r>
              <a:rPr lang="en-US" sz="3200" i="1" dirty="0"/>
              <a:t>? </a:t>
            </a:r>
            <a:endParaRPr lang="en-US" sz="3200" i="1" dirty="0" smtClean="0"/>
          </a:p>
          <a:p>
            <a:endParaRPr lang="en-US" sz="1200" dirty="0" smtClean="0"/>
          </a:p>
          <a:p>
            <a:r>
              <a:rPr lang="en-US" sz="3600" dirty="0" smtClean="0"/>
              <a:t>RQ2: </a:t>
            </a:r>
            <a:r>
              <a:rPr lang="en-US" sz="3600" b="1" dirty="0" smtClean="0"/>
              <a:t>SATD-related Bug Reports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By fixing a SATD, does the code quality increase with respect to the time when the SATD was introduced? </a:t>
            </a:r>
          </a:p>
          <a:p>
            <a:endParaRPr lang="en-US" sz="1200" dirty="0" smtClean="0"/>
          </a:p>
          <a:p>
            <a:r>
              <a:rPr lang="en-US" sz="3600" dirty="0" smtClean="0"/>
              <a:t>RQ3: </a:t>
            </a:r>
            <a:r>
              <a:rPr lang="en-US" sz="3600" b="1" dirty="0" smtClean="0"/>
              <a:t>Evolution of SATD-Methods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How does a method M when a SATD is introduced evolves into M′, the same method when the SATD has been fixed?</a:t>
            </a:r>
          </a:p>
          <a:p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39151" y="4783015"/>
            <a:ext cx="11718387" cy="160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5313" y="543295"/>
            <a:ext cx="478137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2. Research Questions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22032" y="1432280"/>
            <a:ext cx="11310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</a:rPr>
              <a:t>RQ1: </a:t>
            </a:r>
            <a:r>
              <a:rPr lang="en-US" sz="3600" b="1" dirty="0" smtClean="0">
                <a:effectLst/>
              </a:rPr>
              <a:t>Change </a:t>
            </a:r>
            <a:r>
              <a:rPr lang="en-US" sz="3600" b="1" dirty="0"/>
              <a:t>I</a:t>
            </a:r>
            <a:r>
              <a:rPr lang="en-US" sz="3600" b="1" dirty="0" smtClean="0">
                <a:effectLst/>
              </a:rPr>
              <a:t>mpact of SATD-Introduction and Fixing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 smtClean="0"/>
              <a:t>What </a:t>
            </a:r>
            <a:r>
              <a:rPr lang="en-US" sz="3200" i="1" dirty="0"/>
              <a:t>is the relation between the code changed </a:t>
            </a:r>
            <a:r>
              <a:rPr lang="en-US" sz="3200" i="1" dirty="0" smtClean="0"/>
              <a:t>at SATD-    introduction </a:t>
            </a:r>
            <a:r>
              <a:rPr lang="en-US" sz="3200" i="1" dirty="0"/>
              <a:t>and the code changed </a:t>
            </a:r>
            <a:r>
              <a:rPr lang="en-US" sz="3200" i="1" dirty="0" smtClean="0"/>
              <a:t>at SATD-fixing</a:t>
            </a:r>
            <a:r>
              <a:rPr lang="en-US" sz="3200" i="1" dirty="0"/>
              <a:t>? </a:t>
            </a:r>
            <a:endParaRPr lang="en-US" sz="3200" i="1" dirty="0" smtClean="0"/>
          </a:p>
          <a:p>
            <a:endParaRPr lang="en-US" sz="1200" dirty="0" smtClean="0"/>
          </a:p>
          <a:p>
            <a:r>
              <a:rPr lang="en-US" sz="3600" dirty="0" smtClean="0"/>
              <a:t>RQ2: </a:t>
            </a:r>
            <a:r>
              <a:rPr lang="en-US" sz="3600" b="1" dirty="0" smtClean="0"/>
              <a:t>SATD-related Bug Reports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By fixing a SATD, does the code quality increase with respect to the time when the SATD was introduced? </a:t>
            </a:r>
          </a:p>
          <a:p>
            <a:endParaRPr lang="en-US" sz="1200" dirty="0" smtClean="0"/>
          </a:p>
          <a:p>
            <a:r>
              <a:rPr lang="en-US" sz="3600" dirty="0" smtClean="0"/>
              <a:t>RQ3: </a:t>
            </a:r>
            <a:r>
              <a:rPr lang="en-US" sz="3600" b="1" dirty="0" smtClean="0"/>
              <a:t>Evolution of SATD-Methods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How does a method M when a SATD is introduced evolves into M′, the same method when the SATD has been fixed?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27186" y="543295"/>
            <a:ext cx="353763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/>
              <a:t>3</a:t>
            </a:r>
            <a:r>
              <a:rPr lang="en-US" sz="4000" dirty="0" smtClean="0"/>
              <a:t>. Results </a:t>
            </a:r>
            <a:r>
              <a:rPr lang="mr-IN" sz="4000" dirty="0" smtClean="0"/>
              <a:t>–</a:t>
            </a:r>
            <a:r>
              <a:rPr lang="en-US" sz="4000" dirty="0" smtClean="0"/>
              <a:t> RQ1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99882" y="1534390"/>
            <a:ext cx="1167019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Comparison between </a:t>
            </a:r>
            <a:r>
              <a:rPr lang="en-US" sz="3200" b="1" dirty="0" smtClean="0"/>
              <a:t>change impact </a:t>
            </a:r>
            <a:r>
              <a:rPr lang="en-US" sz="3200" dirty="0" smtClean="0"/>
              <a:t>at SATD-introduction vs. SATD-fixing</a:t>
            </a:r>
            <a:br>
              <a:rPr lang="en-US" sz="3200" dirty="0" smtClean="0"/>
            </a:br>
            <a:endParaRPr lang="en-US" sz="600" dirty="0" smtClean="0"/>
          </a:p>
          <a:p>
            <a:pPr marL="1028700" lvl="1" indent="-571500">
              <a:buFont typeface="Wingdings" charset="2"/>
              <a:buChar char="§"/>
            </a:pPr>
            <a:r>
              <a:rPr lang="en-US" sz="2400" dirty="0"/>
              <a:t>Change impact </a:t>
            </a:r>
            <a:r>
              <a:rPr lang="en-US" sz="2400" dirty="0" smtClean="0"/>
              <a:t>(at a version X) = </a:t>
            </a:r>
            <a:r>
              <a:rPr lang="en-US" sz="2400" b="1" i="1" dirty="0"/>
              <a:t>lines changed </a:t>
            </a:r>
            <a:r>
              <a:rPr lang="en-US" sz="2400" b="1" dirty="0" smtClean="0"/>
              <a:t>∩ </a:t>
            </a:r>
            <a:r>
              <a:rPr lang="en-US" sz="2400" b="1" i="1" dirty="0"/>
              <a:t>lines in </a:t>
            </a:r>
            <a:r>
              <a:rPr lang="en-US" sz="2400" b="1" i="1" dirty="0" smtClean="0"/>
              <a:t>SATD-method </a:t>
            </a:r>
            <a:r>
              <a:rPr lang="en-US" sz="2400" dirty="0" smtClean="0"/>
              <a:t>at version X</a:t>
            </a:r>
          </a:p>
          <a:p>
            <a:pPr marL="742950" lvl="1" indent="-285750">
              <a:buFont typeface="Wingdings" charset="2"/>
              <a:buChar char="§"/>
            </a:pPr>
            <a:endParaRPr lang="en-US" sz="22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/>
              <a:t>43-67% of SATD </a:t>
            </a:r>
            <a:r>
              <a:rPr lang="en-US" sz="3200" dirty="0" smtClean="0"/>
              <a:t>instances: larger impact at SATD-fixing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24-37%: larger impact at SATD-introduction</a:t>
            </a:r>
            <a:br>
              <a:rPr lang="en-US" sz="3200" dirty="0" smtClean="0"/>
            </a:br>
            <a:endParaRPr lang="en-US" dirty="0" smtClean="0"/>
          </a:p>
          <a:p>
            <a:r>
              <a:rPr lang="en-US" sz="3200" dirty="0" smtClean="0"/>
              <a:t>⇒  Design </a:t>
            </a:r>
            <a:r>
              <a:rPr lang="en-US" sz="3200" dirty="0"/>
              <a:t>Debt: code can be quick and dirty at SATD-introduction, while </a:t>
            </a:r>
            <a:r>
              <a:rPr lang="en-US" sz="3200" dirty="0" smtClean="0"/>
              <a:t>it must </a:t>
            </a:r>
            <a:r>
              <a:rPr lang="en-US" sz="3200" dirty="0"/>
              <a:t>be accurate at </a:t>
            </a:r>
            <a:r>
              <a:rPr lang="en-US" sz="3200" dirty="0" smtClean="0"/>
              <a:t>fixing, so requires more effort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US" sz="2400" b="1" i="1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584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27186" y="543295"/>
            <a:ext cx="353763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3</a:t>
            </a:r>
            <a:r>
              <a:rPr lang="en-US" sz="4000" dirty="0" smtClean="0"/>
              <a:t>. Results </a:t>
            </a:r>
            <a:r>
              <a:rPr lang="mr-IN" sz="4000" dirty="0" smtClean="0"/>
              <a:t>–</a:t>
            </a:r>
            <a:r>
              <a:rPr lang="en-US" sz="4000" dirty="0" smtClean="0"/>
              <a:t> RQ2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457446"/>
            <a:ext cx="115154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Heuristic tool that identifies Bug Reports related to SATD, based on lines changed in fixing change-files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Compare BRs found </a:t>
            </a:r>
            <a:r>
              <a:rPr lang="en-US" sz="3200" b="1" dirty="0" smtClean="0"/>
              <a:t>between SATD-introduction and fixing </a:t>
            </a:r>
            <a:r>
              <a:rPr lang="en-US" sz="3200" dirty="0" smtClean="0"/>
              <a:t>vs. </a:t>
            </a:r>
            <a:r>
              <a:rPr lang="en-US" sz="3200" b="1" dirty="0" smtClean="0"/>
              <a:t>between fixing and present time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53-80% </a:t>
            </a:r>
            <a:r>
              <a:rPr lang="en-US" sz="3200" dirty="0"/>
              <a:t>of SATD </a:t>
            </a:r>
            <a:r>
              <a:rPr lang="en-US" sz="3200" dirty="0" smtClean="0"/>
              <a:t>instances: more bugs in “SATD-phase”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14-30%: more bugs after fixing</a:t>
            </a:r>
            <a:br>
              <a:rPr lang="en-US" sz="3200" dirty="0" smtClean="0"/>
            </a:br>
            <a:endParaRPr lang="en-US" sz="2200" dirty="0" smtClean="0"/>
          </a:p>
          <a:p>
            <a:r>
              <a:rPr lang="en-US" sz="3200" dirty="0" smtClean="0"/>
              <a:t>⇒  Presence of SATD caused more bugs on average</a:t>
            </a:r>
          </a:p>
          <a:p>
            <a:r>
              <a:rPr lang="en-US" sz="3200" dirty="0"/>
              <a:t>⇒ </a:t>
            </a:r>
            <a:r>
              <a:rPr lang="en-US" sz="3200" dirty="0" smtClean="0"/>
              <a:t> but also more Bugs after fixing in </a:t>
            </a:r>
            <a:r>
              <a:rPr lang="en-US" sz="3200" dirty="0"/>
              <a:t>some cases </a:t>
            </a:r>
            <a:endParaRPr lang="en-US" sz="3200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315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27186" y="543295"/>
            <a:ext cx="353763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3</a:t>
            </a:r>
            <a:r>
              <a:rPr lang="en-US" sz="4000" dirty="0" smtClean="0"/>
              <a:t>. Results </a:t>
            </a:r>
            <a:r>
              <a:rPr lang="mr-IN" sz="4000" dirty="0" smtClean="0"/>
              <a:t>–</a:t>
            </a:r>
            <a:r>
              <a:rPr lang="en-US" sz="4000" dirty="0" smtClean="0"/>
              <a:t> RQ3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524340"/>
            <a:ext cx="1151545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b="1" dirty="0" smtClean="0"/>
              <a:t>Compare</a:t>
            </a:r>
            <a:r>
              <a:rPr lang="en-US" sz="3200" dirty="0" smtClean="0"/>
              <a:t> </a:t>
            </a:r>
            <a:r>
              <a:rPr lang="en-US" sz="3200" b="1" dirty="0" smtClean="0"/>
              <a:t>sizes</a:t>
            </a:r>
            <a:r>
              <a:rPr lang="en-US" sz="3200" dirty="0" smtClean="0"/>
              <a:t> of SATD-methods at SATD-introduction vs. fixing</a:t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26-31% of SATD-instances: methods shrink 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11-24%: methods grow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42-50%: methods are completely removed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3-9%: methods do not change</a:t>
            </a:r>
            <a:br>
              <a:rPr lang="en-US" sz="3200" dirty="0" smtClean="0"/>
            </a:br>
            <a:endParaRPr lang="en-US" sz="2200" dirty="0" smtClean="0"/>
          </a:p>
          <a:p>
            <a:r>
              <a:rPr lang="en-US" sz="3200" dirty="0" smtClean="0"/>
              <a:t>⇒  SATD-methods are often removed and replaced by improved versions, due to general design refactoring</a:t>
            </a:r>
            <a:endParaRPr lang="en-US" sz="3200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96000" y="4037428"/>
            <a:ext cx="69869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36233" y="2855741"/>
            <a:ext cx="464234" cy="450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69811" y="2294207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236631" y="3305799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04383" y="353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7248" y="543295"/>
            <a:ext cx="691753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3</a:t>
            </a:r>
            <a:r>
              <a:rPr lang="en-US" sz="4000" dirty="0" smtClean="0"/>
              <a:t>. </a:t>
            </a:r>
            <a:r>
              <a:rPr lang="en-GB" sz="4000" dirty="0" smtClean="0"/>
              <a:t>Interpretation</a:t>
            </a:r>
            <a:r>
              <a:rPr lang="it-IT" sz="4000" dirty="0" smtClean="0"/>
              <a:t> </a:t>
            </a:r>
            <a:r>
              <a:rPr lang="it-IT" sz="4000" dirty="0" smtClean="0"/>
              <a:t>&amp; Future Work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8273" y="1449751"/>
            <a:ext cx="1151545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/>
              <a:t>More expensive to pay back Design Technical Debt on average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/>
              <a:t>Generally more Bugs before SATD is fixed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/>
              <a:t>Most methods containing SATD are refactored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endParaRPr lang="en-US" dirty="0" smtClean="0"/>
          </a:p>
          <a:p>
            <a:r>
              <a:rPr lang="en-US" sz="3200" dirty="0" smtClean="0"/>
              <a:t>⇒ Investigate cases with larger change effort at SATD-introduction   and with more Bugs after SATD-fixing</a:t>
            </a:r>
            <a:br>
              <a:rPr lang="en-US" sz="3200" dirty="0" smtClean="0"/>
            </a:br>
            <a:endParaRPr lang="en-US" sz="1000" dirty="0" smtClean="0"/>
          </a:p>
          <a:p>
            <a:r>
              <a:rPr lang="en-US" sz="3200" dirty="0" smtClean="0"/>
              <a:t>⇒ Study and apply automated update / downgrade based on presence of Design SATD for </a:t>
            </a:r>
            <a:r>
              <a:rPr lang="en-US" sz="3200" dirty="0" err="1" smtClean="0"/>
              <a:t>SoS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99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73133" y="518020"/>
            <a:ext cx="244573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8348" y="1883390"/>
            <a:ext cx="111153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800" dirty="0" smtClean="0"/>
              <a:t>Idea and Approach: </a:t>
            </a:r>
          </a:p>
          <a:p>
            <a:pPr marL="1657350" lvl="2" indent="-742950">
              <a:buFont typeface="Arial" charset="0"/>
              <a:buChar char="•"/>
            </a:pPr>
            <a:r>
              <a:rPr lang="en-US" sz="3800" i="1" dirty="0" smtClean="0"/>
              <a:t>Self-Admitted Technical Debt</a:t>
            </a:r>
          </a:p>
          <a:p>
            <a:pPr marL="1657350" lvl="2" indent="-742950">
              <a:buFont typeface="Arial" charset="0"/>
              <a:buChar char="•"/>
            </a:pPr>
            <a:r>
              <a:rPr lang="en-US" sz="3800" i="1" dirty="0" smtClean="0"/>
              <a:t>Systems of Systems</a:t>
            </a:r>
            <a:r>
              <a:rPr lang="en-US" sz="3800" dirty="0" smtClean="0"/>
              <a:t> 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800" dirty="0" smtClean="0"/>
              <a:t>Study Design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800" dirty="0" smtClean="0"/>
              <a:t>Analysis and Results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0467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08440" y="494269"/>
            <a:ext cx="277511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1. Main Idea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96783" y="2279319"/>
            <a:ext cx="11198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Is a </a:t>
            </a:r>
            <a:r>
              <a:rPr lang="en-US" sz="4800" dirty="0"/>
              <a:t>newer version </a:t>
            </a:r>
            <a:r>
              <a:rPr lang="en-US" sz="4800" dirty="0" smtClean="0"/>
              <a:t>of code that </a:t>
            </a:r>
            <a:r>
              <a:rPr lang="en-US" sz="4800" dirty="0"/>
              <a:t>maintains the same functionalities always better? </a:t>
            </a:r>
          </a:p>
        </p:txBody>
      </p:sp>
    </p:spTree>
    <p:extLst>
      <p:ext uri="{BB962C8B-B14F-4D97-AF65-F5344CB8AC3E}">
        <p14:creationId xmlns:p14="http://schemas.microsoft.com/office/powerpoint/2010/main" val="6454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8347" y="513995"/>
            <a:ext cx="7655301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1. Emergence in Systems of Systems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57" y="1636342"/>
            <a:ext cx="8445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737" y="509319"/>
            <a:ext cx="1082052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1. Example: Emergence in </a:t>
            </a:r>
            <a:r>
              <a:rPr lang="en-US" sz="4000" dirty="0" err="1" smtClean="0"/>
              <a:t>SoS</a:t>
            </a:r>
            <a:r>
              <a:rPr lang="en-US" sz="4000" dirty="0" smtClean="0"/>
              <a:t> &amp; Design changes - 1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1" y="1842102"/>
            <a:ext cx="11875578" cy="31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737" y="517738"/>
            <a:ext cx="1082052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1. Example: Emergence in </a:t>
            </a:r>
            <a:r>
              <a:rPr lang="en-US" sz="4000" dirty="0" err="1" smtClean="0"/>
              <a:t>SoS</a:t>
            </a:r>
            <a:r>
              <a:rPr lang="en-US" sz="4000" dirty="0" smtClean="0"/>
              <a:t> &amp; Design changes - 2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2200279"/>
            <a:ext cx="10292862" cy="33208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5310" y="3188970"/>
            <a:ext cx="1634490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737" y="517738"/>
            <a:ext cx="1082052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1. Example: Emergence in </a:t>
            </a:r>
            <a:r>
              <a:rPr lang="en-US" sz="4000" dirty="0" err="1" smtClean="0"/>
              <a:t>SoS</a:t>
            </a:r>
            <a:r>
              <a:rPr lang="en-US" sz="4000" dirty="0" smtClean="0"/>
              <a:t> &amp; Design changes - 2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2200279"/>
            <a:ext cx="10292862" cy="3320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63990" y="3291840"/>
            <a:ext cx="11658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35555" y="566871"/>
            <a:ext cx="37208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/>
              <a:t>1</a:t>
            </a:r>
            <a:r>
              <a:rPr lang="en-US" sz="4000" dirty="0" smtClean="0"/>
              <a:t>. Technical Debt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7" r="15638"/>
          <a:stretch/>
        </p:blipFill>
        <p:spPr>
          <a:xfrm>
            <a:off x="6266984" y="1836676"/>
            <a:ext cx="5696024" cy="4097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814" y="1679751"/>
            <a:ext cx="54978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Coined by W. Cunningham in 1992 as metaphor of financial debt</a:t>
            </a:r>
            <a:br>
              <a:rPr lang="en-US" sz="3200" dirty="0" smtClean="0"/>
            </a:br>
            <a:endParaRPr lang="en-US" sz="12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Prefer </a:t>
            </a:r>
            <a:r>
              <a:rPr lang="en-US" sz="3200" dirty="0" smtClean="0"/>
              <a:t>an </a:t>
            </a:r>
            <a:r>
              <a:rPr lang="en-US" sz="3200" b="1" dirty="0" smtClean="0"/>
              <a:t>easy, fast solution</a:t>
            </a:r>
            <a:r>
              <a:rPr lang="en-US" sz="3200" dirty="0" smtClean="0"/>
              <a:t> to a better implementation that requires more time</a:t>
            </a:r>
            <a:br>
              <a:rPr lang="en-US" sz="3200" dirty="0" smtClean="0"/>
            </a:br>
            <a:endParaRPr lang="en-US" sz="12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Can be intentional (“</a:t>
            </a:r>
            <a:r>
              <a:rPr lang="en-US" sz="3200" i="1" dirty="0" smtClean="0"/>
              <a:t>Self-Admitted</a:t>
            </a:r>
            <a:r>
              <a:rPr lang="en-US" sz="3200" dirty="0" smtClean="0"/>
              <a:t>”) or unintentional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1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9569" y="480201"/>
            <a:ext cx="669285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1. Self-Admitted Technical Debt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17000" y="1469044"/>
            <a:ext cx="117579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Voluntary choice, often a </a:t>
            </a:r>
            <a:r>
              <a:rPr lang="en-US" sz="3200" b="1" dirty="0" smtClean="0"/>
              <a:t>trade-off between quality</a:t>
            </a:r>
            <a:r>
              <a:rPr lang="en-US" sz="3200" dirty="0" smtClean="0"/>
              <a:t> (e.g. performance, good design) </a:t>
            </a:r>
            <a:r>
              <a:rPr lang="en-US" sz="3200" b="1" dirty="0" smtClean="0"/>
              <a:t>and profit </a:t>
            </a:r>
            <a:r>
              <a:rPr lang="en-US" sz="3200" dirty="0" smtClean="0"/>
              <a:t>(meet deadlines, lower production cost, deliver software faster to the market)</a:t>
            </a:r>
            <a:br>
              <a:rPr lang="en-US" sz="3200" dirty="0" smtClean="0"/>
            </a:br>
            <a:endParaRPr lang="en-US" sz="12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Documented in source code </a:t>
            </a:r>
            <a:r>
              <a:rPr lang="en-US" sz="3200" b="1" dirty="0" smtClean="0"/>
              <a:t>comments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1200" dirty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Many categories: Requirement, Documentation, Test, </a:t>
            </a:r>
            <a:r>
              <a:rPr lang="en-US" sz="3200" b="1" dirty="0" smtClean="0"/>
              <a:t>Design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733105" y="4884215"/>
            <a:ext cx="872578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C63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//TODO: is this the right thing to do?</a:t>
            </a:r>
          </a:p>
          <a:p>
            <a:r>
              <a:rPr lang="en-US" sz="1000" dirty="0" smtClean="0">
                <a:solidFill>
                  <a:srgbClr val="0C63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200" dirty="0" smtClean="0">
                <a:solidFill>
                  <a:srgbClr val="0C63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//FIXME: needs to be rethought</a:t>
            </a:r>
            <a:r>
              <a:rPr lang="en-US" sz="3200" dirty="0" smtClean="0">
                <a:effectLst/>
                <a:latin typeface="Consolas" charset="0"/>
                <a:ea typeface="Consolas" charset="0"/>
                <a:cs typeface="Consolas" charset="0"/>
              </a:rPr>
              <a:t>. 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633</Words>
  <Application>Microsoft Macintosh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Consolas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marta.panc@gmail.com</dc:creator>
  <cp:lastModifiedBy>marta.panc@gmail.com</cp:lastModifiedBy>
  <cp:revision>30</cp:revision>
  <dcterms:created xsi:type="dcterms:W3CDTF">2017-07-14T08:06:11Z</dcterms:created>
  <dcterms:modified xsi:type="dcterms:W3CDTF">2017-07-15T19:15:17Z</dcterms:modified>
</cp:coreProperties>
</file>