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9" r:id="rId5"/>
    <p:sldId id="270" r:id="rId6"/>
    <p:sldId id="271" r:id="rId7"/>
    <p:sldId id="280" r:id="rId8"/>
    <p:sldId id="272" r:id="rId9"/>
    <p:sldId id="262" r:id="rId10"/>
    <p:sldId id="288" r:id="rId11"/>
    <p:sldId id="261" r:id="rId12"/>
    <p:sldId id="273" r:id="rId13"/>
    <p:sldId id="274" r:id="rId14"/>
    <p:sldId id="275" r:id="rId15"/>
    <p:sldId id="283" r:id="rId16"/>
    <p:sldId id="277" r:id="rId17"/>
    <p:sldId id="284" r:id="rId18"/>
    <p:sldId id="278" r:id="rId19"/>
    <p:sldId id="285" r:id="rId20"/>
    <p:sldId id="264" r:id="rId21"/>
    <p:sldId id="282" r:id="rId22"/>
    <p:sldId id="281" r:id="rId23"/>
    <p:sldId id="286" r:id="rId24"/>
    <p:sldId id="287" r:id="rId25"/>
    <p:sldId id="289" r:id="rId26"/>
    <p:sldId id="292" r:id="rId27"/>
    <p:sldId id="290" r:id="rId28"/>
    <p:sldId id="291" r:id="rId29"/>
    <p:sldId id="29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8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100"/>
  </p:normalViewPr>
  <p:slideViewPr>
    <p:cSldViewPr snapToGrid="0" snapToObjects="1">
      <p:cViewPr>
        <p:scale>
          <a:sx n="100" d="100"/>
          <a:sy n="100" d="100"/>
        </p:scale>
        <p:origin x="4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789D1-F18A-BD4B-B92B-27D43DB0225E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9750-2EAF-0348-AA05-B93B8E886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F9750-2EAF-0348-AA05-B93B8E886E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F9750-2EAF-0348-AA05-B93B8E886E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036" y="2213093"/>
            <a:ext cx="1105592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Studying the Change Impact </a:t>
            </a:r>
            <a:br>
              <a:rPr lang="en-US" sz="4000" dirty="0" smtClean="0"/>
            </a:br>
            <a:r>
              <a:rPr lang="en-US" sz="4000" dirty="0" smtClean="0"/>
              <a:t>	of </a:t>
            </a:r>
            <a:r>
              <a:rPr lang="en-US" sz="4600" b="1" dirty="0" smtClean="0"/>
              <a:t>Self-Admitted Technical Debt </a:t>
            </a:r>
            <a:r>
              <a:rPr lang="en-US" sz="4600" dirty="0" smtClean="0"/>
              <a:t/>
            </a:r>
            <a:br>
              <a:rPr lang="en-US" sz="4600" dirty="0" smtClean="0"/>
            </a:br>
            <a:r>
              <a:rPr lang="en-US" sz="4000" dirty="0" smtClean="0"/>
              <a:t>		for Reverting / Upgrading Software Versions </a:t>
            </a:r>
          </a:p>
          <a:p>
            <a:r>
              <a:rPr lang="en-US" sz="4000" dirty="0" smtClean="0"/>
              <a:t>			in Emergent </a:t>
            </a:r>
            <a:r>
              <a:rPr lang="en-US" sz="4600" b="1" dirty="0" smtClean="0"/>
              <a:t>Systems of Systems</a:t>
            </a:r>
            <a:endParaRPr lang="en-US" sz="4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0742" y="5737858"/>
            <a:ext cx="2687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Marta </a:t>
            </a:r>
            <a:r>
              <a:rPr lang="en-US" sz="3200" dirty="0" err="1" smtClean="0"/>
              <a:t>Pancaldi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596879" y="5737858"/>
            <a:ext cx="559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Supervisor</a:t>
            </a:r>
            <a:r>
              <a:rPr lang="en-US" sz="3200" dirty="0" smtClean="0"/>
              <a:t>: Prof. Barbara Russo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596879" y="473432"/>
            <a:ext cx="54874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unibz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Faculty of Computer </a:t>
            </a:r>
            <a:r>
              <a:rPr lang="en-US" sz="2800" dirty="0" smtClean="0"/>
              <a:t>Science</a:t>
            </a:r>
          </a:p>
          <a:p>
            <a:pPr algn="r"/>
            <a:r>
              <a:rPr lang="en-US" sz="2800" dirty="0" smtClean="0"/>
              <a:t>Bachelor Thesis </a:t>
            </a:r>
            <a:r>
              <a:rPr lang="it-IT" sz="2800" dirty="0" smtClean="0"/>
              <a:t>              </a:t>
            </a:r>
            <a:r>
              <a:rPr lang="en-US" sz="2800" dirty="0" smtClean="0"/>
              <a:t>21 July 2017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473433"/>
            <a:ext cx="3811979" cy="12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06893" y="460671"/>
            <a:ext cx="4978222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Data Extraction &amp; Tools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63133" y="1168557"/>
            <a:ext cx="1171407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 JAVA TOOLS</a:t>
            </a:r>
          </a:p>
          <a:p>
            <a:endParaRPr lang="en-US" sz="6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Extract SATD-method block from introduction and fixing commits using SATD-comment</a:t>
            </a:r>
            <a:br>
              <a:rPr lang="en-US" sz="3200" dirty="0" smtClean="0"/>
            </a:b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Identify SATD-related changed lines in BR-fixing change set, based on rules: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600" dirty="0" smtClean="0"/>
              <a:t>Lines changed within SATD-method </a:t>
            </a:r>
          </a:p>
          <a:p>
            <a:pPr marL="1028700" lvl="1" indent="-571500">
              <a:buFont typeface="Arial" charset="0"/>
              <a:buChar char="•"/>
            </a:pPr>
            <a:endParaRPr lang="en-US" sz="1600" dirty="0"/>
          </a:p>
          <a:p>
            <a:pPr marL="1028700" lvl="1" indent="-571500">
              <a:buFont typeface="Arial" charset="0"/>
              <a:buChar char="•"/>
            </a:pPr>
            <a:r>
              <a:rPr lang="en-US" sz="2600" dirty="0"/>
              <a:t>Lines changed containing calls of </a:t>
            </a:r>
            <a:br>
              <a:rPr lang="en-US" sz="2600" dirty="0"/>
            </a:br>
            <a:r>
              <a:rPr lang="en-US" sz="2600" dirty="0"/>
              <a:t>SATD-method from other </a:t>
            </a:r>
            <a:r>
              <a:rPr lang="en-US" sz="2600" dirty="0" smtClean="0"/>
              <a:t>methods</a:t>
            </a:r>
          </a:p>
          <a:p>
            <a:pPr marL="1028700" lvl="1" indent="-571500">
              <a:buFont typeface="Arial" charset="0"/>
              <a:buChar char="•"/>
            </a:pPr>
            <a:endParaRPr lang="en-US" sz="1600" dirty="0" smtClean="0"/>
          </a:p>
          <a:p>
            <a:pPr marL="1028700" lvl="1" indent="-571500">
              <a:buFont typeface="Arial" charset="0"/>
              <a:buChar char="•"/>
            </a:pPr>
            <a:r>
              <a:rPr lang="en-US" sz="2600" dirty="0" smtClean="0"/>
              <a:t>Lines changed within other methods </a:t>
            </a:r>
            <a:br>
              <a:rPr lang="en-US" sz="2600" dirty="0" smtClean="0"/>
            </a:br>
            <a:r>
              <a:rPr lang="en-US" sz="2600" dirty="0" smtClean="0"/>
              <a:t>called from SATD-method</a:t>
            </a:r>
          </a:p>
          <a:p>
            <a:pPr marL="1028700" lvl="1" indent="-571500">
              <a:buFont typeface="Arial" charset="0"/>
              <a:buChar char="•"/>
            </a:pPr>
            <a:endParaRPr lang="en-US" sz="1600" dirty="0" smtClean="0"/>
          </a:p>
          <a:p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93" y="3328781"/>
            <a:ext cx="3867234" cy="1159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1"/>
          <a:stretch/>
        </p:blipFill>
        <p:spPr>
          <a:xfrm>
            <a:off x="7188693" y="4596610"/>
            <a:ext cx="4175992" cy="7669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"/>
          <a:stretch/>
        </p:blipFill>
        <p:spPr>
          <a:xfrm>
            <a:off x="7188693" y="5471590"/>
            <a:ext cx="4567878" cy="12951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27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7786" y="543295"/>
            <a:ext cx="4276427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Research Questions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22032" y="1432280"/>
            <a:ext cx="11310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effectLst/>
              </a:rPr>
              <a:t>RQ1: </a:t>
            </a:r>
            <a:r>
              <a:rPr lang="en-US" sz="3600" b="1" dirty="0" smtClean="0">
                <a:effectLst/>
              </a:rPr>
              <a:t>Change </a:t>
            </a:r>
            <a:r>
              <a:rPr lang="en-US" sz="3600" b="1" dirty="0"/>
              <a:t>I</a:t>
            </a:r>
            <a:r>
              <a:rPr lang="en-US" sz="3600" b="1" dirty="0" smtClean="0">
                <a:effectLst/>
              </a:rPr>
              <a:t>mpact of SATD-Introduction and Fixing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 smtClean="0"/>
              <a:t>What </a:t>
            </a:r>
            <a:r>
              <a:rPr lang="en-US" sz="3200" i="1" dirty="0"/>
              <a:t>is the relation between the code changed </a:t>
            </a:r>
            <a:r>
              <a:rPr lang="en-US" sz="3200" i="1" dirty="0" smtClean="0"/>
              <a:t>at SATD-    introduction </a:t>
            </a:r>
            <a:r>
              <a:rPr lang="en-US" sz="3200" i="1" dirty="0"/>
              <a:t>and the code changed </a:t>
            </a:r>
            <a:r>
              <a:rPr lang="en-US" sz="3200" i="1" dirty="0" smtClean="0"/>
              <a:t>at SATD-fixing</a:t>
            </a:r>
            <a:r>
              <a:rPr lang="en-US" sz="3200" i="1" dirty="0"/>
              <a:t>? </a:t>
            </a:r>
            <a:endParaRPr lang="en-US" sz="3200" i="1" dirty="0" smtClean="0"/>
          </a:p>
          <a:p>
            <a:endParaRPr lang="en-US" sz="1200" dirty="0" smtClean="0"/>
          </a:p>
          <a:p>
            <a:r>
              <a:rPr lang="en-US" sz="3600" dirty="0" smtClean="0"/>
              <a:t>RQ2: </a:t>
            </a:r>
            <a:r>
              <a:rPr lang="en-US" sz="3600" b="1" dirty="0" smtClean="0"/>
              <a:t>SATD-related Bug Reports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By fixing a SATD, does the code quality increase with respect to the time when the SATD was introduced? </a:t>
            </a:r>
          </a:p>
          <a:p>
            <a:endParaRPr lang="en-US" sz="1200" dirty="0" smtClean="0"/>
          </a:p>
          <a:p>
            <a:r>
              <a:rPr lang="en-US" sz="3600" dirty="0" smtClean="0"/>
              <a:t>RQ3: </a:t>
            </a:r>
            <a:r>
              <a:rPr lang="en-US" sz="3600" b="1" dirty="0" smtClean="0"/>
              <a:t>Evolution of SATD-Methods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How does a method M when a SATD is introduced evolves into M′, the same method when the SATD has been fixed?</a:t>
            </a:r>
          </a:p>
          <a:p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39151" y="3147728"/>
            <a:ext cx="11718387" cy="3249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7786" y="543295"/>
            <a:ext cx="4276427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Research Questions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22032" y="1432280"/>
            <a:ext cx="11310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effectLst/>
              </a:rPr>
              <a:t>RQ1: </a:t>
            </a:r>
            <a:r>
              <a:rPr lang="en-US" sz="3600" b="1" dirty="0" smtClean="0">
                <a:effectLst/>
              </a:rPr>
              <a:t>Change </a:t>
            </a:r>
            <a:r>
              <a:rPr lang="en-US" sz="3600" b="1" dirty="0"/>
              <a:t>I</a:t>
            </a:r>
            <a:r>
              <a:rPr lang="en-US" sz="3600" b="1" dirty="0" smtClean="0">
                <a:effectLst/>
              </a:rPr>
              <a:t>mpact of SATD-Introduction and Fixing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 smtClean="0"/>
              <a:t>What </a:t>
            </a:r>
            <a:r>
              <a:rPr lang="en-US" sz="3200" i="1" dirty="0"/>
              <a:t>is the relation between the code changed </a:t>
            </a:r>
            <a:r>
              <a:rPr lang="en-US" sz="3200" i="1" dirty="0" smtClean="0"/>
              <a:t>at SATD-    introduction </a:t>
            </a:r>
            <a:r>
              <a:rPr lang="en-US" sz="3200" i="1" dirty="0"/>
              <a:t>and the code changed </a:t>
            </a:r>
            <a:r>
              <a:rPr lang="en-US" sz="3200" i="1" dirty="0" smtClean="0"/>
              <a:t>at SATD-fixing</a:t>
            </a:r>
            <a:r>
              <a:rPr lang="en-US" sz="3200" i="1" dirty="0"/>
              <a:t>? </a:t>
            </a:r>
            <a:endParaRPr lang="en-US" sz="3200" i="1" dirty="0" smtClean="0"/>
          </a:p>
          <a:p>
            <a:endParaRPr lang="en-US" sz="1200" dirty="0" smtClean="0"/>
          </a:p>
          <a:p>
            <a:r>
              <a:rPr lang="en-US" sz="3600" dirty="0" smtClean="0"/>
              <a:t>RQ2: </a:t>
            </a:r>
            <a:r>
              <a:rPr lang="en-US" sz="3600" b="1" dirty="0" smtClean="0"/>
              <a:t>SATD-related Bug Reports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By fixing a SATD, does the code quality increase with respect to the time when the SATD was introduced? </a:t>
            </a:r>
          </a:p>
          <a:p>
            <a:endParaRPr lang="en-US" sz="1200" dirty="0" smtClean="0"/>
          </a:p>
          <a:p>
            <a:r>
              <a:rPr lang="en-US" sz="3600" dirty="0" smtClean="0"/>
              <a:t>RQ3: </a:t>
            </a:r>
            <a:r>
              <a:rPr lang="en-US" sz="3600" b="1" dirty="0" smtClean="0"/>
              <a:t>Evolution of SATD-Methods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How does a method M when a SATD is introduced evolves into M′, the same method when the SATD has been fixed?</a:t>
            </a:r>
          </a:p>
          <a:p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39151" y="4783015"/>
            <a:ext cx="11718387" cy="1603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7786" y="543295"/>
            <a:ext cx="4276427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Research Questions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22032" y="1432280"/>
            <a:ext cx="11310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effectLst/>
              </a:rPr>
              <a:t>RQ1: </a:t>
            </a:r>
            <a:r>
              <a:rPr lang="en-US" sz="3600" b="1" dirty="0" smtClean="0">
                <a:effectLst/>
              </a:rPr>
              <a:t>Change </a:t>
            </a:r>
            <a:r>
              <a:rPr lang="en-US" sz="3600" b="1" dirty="0"/>
              <a:t>I</a:t>
            </a:r>
            <a:r>
              <a:rPr lang="en-US" sz="3600" b="1" dirty="0" smtClean="0">
                <a:effectLst/>
              </a:rPr>
              <a:t>mpact of SATD-Introduction and Fixing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 smtClean="0"/>
              <a:t>What </a:t>
            </a:r>
            <a:r>
              <a:rPr lang="en-US" sz="3200" i="1" dirty="0"/>
              <a:t>is the relation between the code changed </a:t>
            </a:r>
            <a:r>
              <a:rPr lang="en-US" sz="3200" i="1" dirty="0" smtClean="0"/>
              <a:t>at SATD-    introduction </a:t>
            </a:r>
            <a:r>
              <a:rPr lang="en-US" sz="3200" i="1" dirty="0"/>
              <a:t>and the code changed </a:t>
            </a:r>
            <a:r>
              <a:rPr lang="en-US" sz="3200" i="1" dirty="0" smtClean="0"/>
              <a:t>at SATD-fixing</a:t>
            </a:r>
            <a:r>
              <a:rPr lang="en-US" sz="3200" i="1" dirty="0"/>
              <a:t>? </a:t>
            </a:r>
            <a:endParaRPr lang="en-US" sz="3200" i="1" dirty="0" smtClean="0"/>
          </a:p>
          <a:p>
            <a:endParaRPr lang="en-US" sz="1200" dirty="0" smtClean="0"/>
          </a:p>
          <a:p>
            <a:r>
              <a:rPr lang="en-US" sz="3600" dirty="0" smtClean="0"/>
              <a:t>RQ2: </a:t>
            </a:r>
            <a:r>
              <a:rPr lang="en-US" sz="3600" b="1" dirty="0" smtClean="0"/>
              <a:t>SATD-related Bug Reports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By fixing a SATD, does the code quality increase with respect to the time when the SATD was introduced? </a:t>
            </a:r>
          </a:p>
          <a:p>
            <a:endParaRPr lang="en-US" sz="1200" dirty="0" smtClean="0"/>
          </a:p>
          <a:p>
            <a:r>
              <a:rPr lang="en-US" sz="3600" dirty="0" smtClean="0"/>
              <a:t>RQ3: </a:t>
            </a:r>
            <a:r>
              <a:rPr lang="en-US" sz="3600" b="1" dirty="0" smtClean="0"/>
              <a:t>Evolution of SATD-Methods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How does a method M when a SATD is introduced evolves into M′, the same method when the SATD has been fixed?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6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9658" y="543295"/>
            <a:ext cx="303269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Results </a:t>
            </a:r>
            <a:r>
              <a:rPr lang="mr-IN" sz="4000" dirty="0" smtClean="0"/>
              <a:t>–</a:t>
            </a:r>
            <a:r>
              <a:rPr lang="en-US" sz="4000" dirty="0" smtClean="0"/>
              <a:t> RQ1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99882" y="1534390"/>
            <a:ext cx="1167019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Comparison between </a:t>
            </a:r>
            <a:r>
              <a:rPr lang="en-US" sz="3200" b="1" dirty="0" smtClean="0"/>
              <a:t>change impact </a:t>
            </a:r>
            <a:r>
              <a:rPr lang="en-US" sz="3200" dirty="0" smtClean="0"/>
              <a:t>at SATD-introduction vs. SATD-fixing</a:t>
            </a:r>
            <a:br>
              <a:rPr lang="en-US" sz="3200" dirty="0" smtClean="0"/>
            </a:br>
            <a:endParaRPr lang="en-US" sz="600" dirty="0" smtClean="0"/>
          </a:p>
          <a:p>
            <a:pPr marL="1028700" lvl="1" indent="-571500">
              <a:buFont typeface="Wingdings" charset="2"/>
              <a:buChar char="§"/>
            </a:pPr>
            <a:r>
              <a:rPr lang="en-US" sz="2400" dirty="0"/>
              <a:t>Change impact </a:t>
            </a:r>
            <a:r>
              <a:rPr lang="en-US" sz="2400" dirty="0" smtClean="0"/>
              <a:t>(at a version X) = </a:t>
            </a:r>
            <a:r>
              <a:rPr lang="en-US" sz="2400" b="1" i="1" dirty="0"/>
              <a:t>lines changed </a:t>
            </a:r>
            <a:r>
              <a:rPr lang="en-US" sz="2400" b="1" dirty="0" smtClean="0"/>
              <a:t>∩ </a:t>
            </a:r>
            <a:r>
              <a:rPr lang="en-US" sz="2400" b="1" i="1" dirty="0"/>
              <a:t>lines in </a:t>
            </a:r>
            <a:r>
              <a:rPr lang="en-US" sz="2400" b="1" i="1" dirty="0" smtClean="0"/>
              <a:t>SATD-method </a:t>
            </a:r>
            <a:r>
              <a:rPr lang="en-US" sz="2400" dirty="0" smtClean="0"/>
              <a:t>at version X</a:t>
            </a:r>
          </a:p>
          <a:p>
            <a:pPr marL="742950" lvl="1" indent="-285750">
              <a:buFont typeface="Wingdings" charset="2"/>
              <a:buChar char="§"/>
            </a:pPr>
            <a:endParaRPr lang="en-US" sz="22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/>
              <a:t>43-67% of SATD </a:t>
            </a:r>
            <a:r>
              <a:rPr lang="en-US" sz="3200" dirty="0" smtClean="0"/>
              <a:t>instances: larger impact at SATD-fixing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24-37%: larger impact at SATD-introduction</a:t>
            </a:r>
            <a:br>
              <a:rPr lang="en-US" sz="3200" dirty="0" smtClean="0"/>
            </a:br>
            <a:endParaRPr lang="en-US" dirty="0" smtClean="0"/>
          </a:p>
          <a:p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US" sz="2400" b="1" i="1" dirty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584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9658" y="543295"/>
            <a:ext cx="303269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Results </a:t>
            </a:r>
            <a:r>
              <a:rPr lang="mr-IN" sz="4000" dirty="0" smtClean="0"/>
              <a:t>–</a:t>
            </a:r>
            <a:r>
              <a:rPr lang="en-US" sz="4000" dirty="0" smtClean="0"/>
              <a:t> RQ1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99882" y="1534390"/>
            <a:ext cx="1167019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Comparison between </a:t>
            </a:r>
            <a:r>
              <a:rPr lang="en-US" sz="3200" b="1" dirty="0" smtClean="0"/>
              <a:t>change impact </a:t>
            </a:r>
            <a:r>
              <a:rPr lang="en-US" sz="3200" dirty="0" smtClean="0"/>
              <a:t>at SATD-introduction vs. SATD-fixing</a:t>
            </a:r>
            <a:br>
              <a:rPr lang="en-US" sz="3200" dirty="0" smtClean="0"/>
            </a:br>
            <a:endParaRPr lang="en-US" sz="600" dirty="0" smtClean="0"/>
          </a:p>
          <a:p>
            <a:pPr marL="1028700" lvl="1" indent="-571500">
              <a:buFont typeface="Wingdings" charset="2"/>
              <a:buChar char="§"/>
            </a:pPr>
            <a:r>
              <a:rPr lang="en-US" sz="2400" dirty="0"/>
              <a:t>Change impact </a:t>
            </a:r>
            <a:r>
              <a:rPr lang="en-US" sz="2400" dirty="0" smtClean="0"/>
              <a:t>(at a version X) = </a:t>
            </a:r>
            <a:r>
              <a:rPr lang="en-US" sz="2400" b="1" i="1" dirty="0"/>
              <a:t>lines changed </a:t>
            </a:r>
            <a:r>
              <a:rPr lang="en-US" sz="2400" b="1" dirty="0" smtClean="0"/>
              <a:t>∩ </a:t>
            </a:r>
            <a:r>
              <a:rPr lang="en-US" sz="2400" b="1" i="1" dirty="0"/>
              <a:t>lines in </a:t>
            </a:r>
            <a:r>
              <a:rPr lang="en-US" sz="2400" b="1" i="1" dirty="0" smtClean="0"/>
              <a:t>SATD-method </a:t>
            </a:r>
            <a:r>
              <a:rPr lang="en-US" sz="2400" dirty="0" smtClean="0"/>
              <a:t>at version X</a:t>
            </a:r>
          </a:p>
          <a:p>
            <a:pPr marL="742950" lvl="1" indent="-285750">
              <a:buFont typeface="Wingdings" charset="2"/>
              <a:buChar char="§"/>
            </a:pPr>
            <a:endParaRPr lang="en-US" sz="22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/>
              <a:t>43-67% of SATD </a:t>
            </a:r>
            <a:r>
              <a:rPr lang="en-US" sz="3200" dirty="0" smtClean="0"/>
              <a:t>instances: larger impact at SATD-fixing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24-37%: larger impact at SATD-introduction</a:t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3200" dirty="0" smtClean="0"/>
              <a:t>⇒  Design </a:t>
            </a:r>
            <a:r>
              <a:rPr lang="en-US" sz="3200" dirty="0"/>
              <a:t>Debt: code can be quick and dirty at SATD-introduction, while </a:t>
            </a:r>
            <a:r>
              <a:rPr lang="en-US" sz="3200" dirty="0" smtClean="0"/>
              <a:t>it must </a:t>
            </a:r>
            <a:r>
              <a:rPr lang="en-US" sz="3200" dirty="0"/>
              <a:t>be accurate at </a:t>
            </a:r>
            <a:r>
              <a:rPr lang="en-US" sz="3200" dirty="0" smtClean="0"/>
              <a:t>fixing, so requires more effort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US" sz="2400" b="1" i="1" dirty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936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9658" y="543295"/>
            <a:ext cx="303269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Results </a:t>
            </a:r>
            <a:r>
              <a:rPr lang="mr-IN" sz="4000" dirty="0" smtClean="0"/>
              <a:t>–</a:t>
            </a:r>
            <a:r>
              <a:rPr lang="en-US" sz="4000" dirty="0" smtClean="0"/>
              <a:t> RQ2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38273" y="1457446"/>
            <a:ext cx="115154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Compare BRs found </a:t>
            </a:r>
            <a:r>
              <a:rPr lang="en-US" sz="3200" b="1" dirty="0" smtClean="0"/>
              <a:t>between SATD-introduction and fixing </a:t>
            </a:r>
            <a:r>
              <a:rPr lang="en-US" sz="3200" dirty="0" smtClean="0"/>
              <a:t>vs. </a:t>
            </a:r>
            <a:r>
              <a:rPr lang="en-US" sz="3200" b="1" dirty="0" smtClean="0"/>
              <a:t>between fixing and present time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20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53-80% </a:t>
            </a:r>
            <a:r>
              <a:rPr lang="en-US" sz="3200" dirty="0"/>
              <a:t>of SATD </a:t>
            </a:r>
            <a:r>
              <a:rPr lang="en-US" sz="3200" dirty="0" smtClean="0"/>
              <a:t>instances: more bugs in “SATD-phase”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14-30%: more bugs after fixing</a:t>
            </a:r>
            <a:br>
              <a:rPr lang="en-US" sz="3200" dirty="0" smtClean="0"/>
            </a:br>
            <a:endParaRPr lang="en-US" sz="2200" dirty="0" smtClean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315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9658" y="543295"/>
            <a:ext cx="303269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Results </a:t>
            </a:r>
            <a:r>
              <a:rPr lang="mr-IN" sz="4000" dirty="0" smtClean="0"/>
              <a:t>–</a:t>
            </a:r>
            <a:r>
              <a:rPr lang="en-US" sz="4000" dirty="0" smtClean="0"/>
              <a:t> RQ2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38273" y="1457446"/>
            <a:ext cx="115154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Compare BRs found </a:t>
            </a:r>
            <a:r>
              <a:rPr lang="en-US" sz="3200" b="1" dirty="0" smtClean="0"/>
              <a:t>between SATD-introduction and fixing </a:t>
            </a:r>
            <a:r>
              <a:rPr lang="en-US" sz="3200" dirty="0" smtClean="0"/>
              <a:t>vs. </a:t>
            </a:r>
            <a:r>
              <a:rPr lang="en-US" sz="3200" b="1" dirty="0" smtClean="0"/>
              <a:t>between fixing and present time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20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53-80% </a:t>
            </a:r>
            <a:r>
              <a:rPr lang="en-US" sz="3200" dirty="0"/>
              <a:t>of SATD </a:t>
            </a:r>
            <a:r>
              <a:rPr lang="en-US" sz="3200" dirty="0" smtClean="0"/>
              <a:t>instances: more bugs in “SATD-phase”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14-30%: more bugs after fixing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⇒  Presence of SATD caused more bugs in most cases</a:t>
            </a:r>
          </a:p>
          <a:p>
            <a:r>
              <a:rPr lang="en-US" sz="3200" dirty="0"/>
              <a:t>⇒ </a:t>
            </a:r>
            <a:r>
              <a:rPr lang="en-US" sz="3200" dirty="0" smtClean="0"/>
              <a:t> but also more Bugs after fixing in </a:t>
            </a:r>
            <a:r>
              <a:rPr lang="en-US" sz="3200" dirty="0"/>
              <a:t>some cases </a:t>
            </a:r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9257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9658" y="543295"/>
            <a:ext cx="303269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Results </a:t>
            </a:r>
            <a:r>
              <a:rPr lang="mr-IN" sz="4000" dirty="0" smtClean="0"/>
              <a:t>–</a:t>
            </a:r>
            <a:r>
              <a:rPr lang="en-US" sz="4000" dirty="0" smtClean="0"/>
              <a:t> RQ3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38273" y="1534973"/>
            <a:ext cx="1151545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b="1" dirty="0" smtClean="0"/>
              <a:t>Compare</a:t>
            </a:r>
            <a:r>
              <a:rPr lang="en-US" sz="3200" dirty="0" smtClean="0"/>
              <a:t> </a:t>
            </a:r>
            <a:r>
              <a:rPr lang="en-US" sz="3200" b="1" dirty="0" smtClean="0"/>
              <a:t>sizes</a:t>
            </a:r>
            <a:r>
              <a:rPr lang="en-US" sz="3200" dirty="0" smtClean="0"/>
              <a:t> of SATD-methods at SATD-introduction vs. fixing</a:t>
            </a:r>
            <a:br>
              <a:rPr lang="en-US" sz="3200" dirty="0" smtClean="0"/>
            </a:br>
            <a:endParaRPr lang="en-US" sz="20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26-31% of SATD-instances: methods shrink 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11-24%: methods grow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42-50%: methods are completely </a:t>
            </a:r>
            <a:r>
              <a:rPr lang="en-US" sz="3200" b="1" dirty="0" smtClean="0"/>
              <a:t>removed or renamed</a:t>
            </a:r>
            <a:endParaRPr lang="en-US" sz="3200" b="1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3-9%: methods do not change</a:t>
            </a:r>
            <a:br>
              <a:rPr lang="en-US" sz="3200" dirty="0" smtClean="0"/>
            </a:br>
            <a:endParaRPr lang="en-US" sz="2200" dirty="0" smtClean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96000" y="4037428"/>
            <a:ext cx="69869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036233" y="2855741"/>
            <a:ext cx="464234" cy="450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69811" y="2294207"/>
            <a:ext cx="467752" cy="44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198427" y="3305908"/>
            <a:ext cx="467752" cy="44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666179" y="3530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9658" y="543295"/>
            <a:ext cx="303269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Results </a:t>
            </a:r>
            <a:r>
              <a:rPr lang="mr-IN" sz="4000" dirty="0" smtClean="0"/>
              <a:t>–</a:t>
            </a:r>
            <a:r>
              <a:rPr lang="en-US" sz="4000" dirty="0" smtClean="0"/>
              <a:t> RQ3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38273" y="1534973"/>
            <a:ext cx="11515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b="1" dirty="0" smtClean="0"/>
              <a:t>Compare</a:t>
            </a:r>
            <a:r>
              <a:rPr lang="en-US" sz="3200" dirty="0" smtClean="0"/>
              <a:t> </a:t>
            </a:r>
            <a:r>
              <a:rPr lang="en-US" sz="3200" b="1" dirty="0" smtClean="0"/>
              <a:t>sizes</a:t>
            </a:r>
            <a:r>
              <a:rPr lang="en-US" sz="3200" dirty="0" smtClean="0"/>
              <a:t> of SATD-methods at SATD-introduction vs. fixing</a:t>
            </a:r>
            <a:br>
              <a:rPr lang="en-US" sz="3200" dirty="0" smtClean="0"/>
            </a:br>
            <a:endParaRPr lang="en-US" sz="20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26-31% of SATD-instances: methods shrink 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11-24%: methods grow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42-50%: methods are completely </a:t>
            </a:r>
            <a:r>
              <a:rPr lang="en-US" sz="3200" b="1" dirty="0" smtClean="0"/>
              <a:t>removed or renamed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3-9%: methods do not change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⇒  SATD-methods are often removed and replaced by improved versions, due to general design refactoring</a:t>
            </a:r>
            <a:endParaRPr lang="en-US" sz="3200" dirty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96000" y="4037428"/>
            <a:ext cx="69869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036233" y="2855741"/>
            <a:ext cx="464234" cy="450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69811" y="2294207"/>
            <a:ext cx="467752" cy="44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198427" y="3305908"/>
            <a:ext cx="467752" cy="44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666179" y="3530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73133" y="518020"/>
            <a:ext cx="244573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8348" y="1883390"/>
            <a:ext cx="111153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800" dirty="0" smtClean="0"/>
              <a:t>Idea and Approach: </a:t>
            </a:r>
          </a:p>
          <a:p>
            <a:pPr marL="1657350" lvl="2" indent="-742950">
              <a:buFont typeface="Arial" charset="0"/>
              <a:buChar char="•"/>
            </a:pPr>
            <a:r>
              <a:rPr lang="en-US" sz="3800" i="1" dirty="0" smtClean="0"/>
              <a:t>Systems of Systems</a:t>
            </a:r>
          </a:p>
          <a:p>
            <a:pPr marL="1657350" lvl="2" indent="-742950">
              <a:buFont typeface="Arial" charset="0"/>
              <a:buChar char="•"/>
            </a:pPr>
            <a:r>
              <a:rPr lang="en-US" sz="3800" i="1" dirty="0"/>
              <a:t>Self-Admitted Technical </a:t>
            </a:r>
            <a:r>
              <a:rPr lang="en-US" sz="3800" i="1" dirty="0" smtClean="0"/>
              <a:t>Debt</a:t>
            </a:r>
            <a:r>
              <a:rPr lang="en-US" sz="3800" dirty="0" smtClean="0"/>
              <a:t>  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800" dirty="0" smtClean="0"/>
              <a:t>Study Design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800" dirty="0" smtClean="0"/>
              <a:t>Analysis and Results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0467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9721" y="543295"/>
            <a:ext cx="6412589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GB" sz="4000" dirty="0" smtClean="0"/>
              <a:t>Interpretation</a:t>
            </a:r>
            <a:r>
              <a:rPr lang="it-IT" sz="4000" dirty="0" smtClean="0"/>
              <a:t> &amp; Future Work 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38273" y="1449751"/>
            <a:ext cx="1151545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arenR"/>
            </a:pPr>
            <a:r>
              <a:rPr lang="en-US" sz="3200" dirty="0" smtClean="0"/>
              <a:t>More expensive to pay back Design Technical Debt in most </a:t>
            </a:r>
            <a:r>
              <a:rPr lang="en-US" sz="3200" dirty="0" smtClean="0"/>
              <a:t>cases</a:t>
            </a:r>
            <a:br>
              <a:rPr lang="en-US" sz="3200" dirty="0" smtClean="0"/>
            </a:br>
            <a:endParaRPr lang="en-US" sz="1000" dirty="0" smtClean="0"/>
          </a:p>
          <a:p>
            <a:pPr marL="571500" indent="-571500">
              <a:buFont typeface="+mj-lt"/>
              <a:buAutoNum type="arabicParenR"/>
            </a:pPr>
            <a:r>
              <a:rPr lang="en-US" sz="3200" dirty="0" smtClean="0"/>
              <a:t>Generally more Bugs before </a:t>
            </a:r>
            <a:r>
              <a:rPr lang="en-US" sz="3200" dirty="0" smtClean="0"/>
              <a:t>SATD-fixing</a:t>
            </a:r>
            <a:br>
              <a:rPr lang="en-US" sz="3200" dirty="0" smtClean="0"/>
            </a:br>
            <a:endParaRPr lang="en-US" sz="1000" dirty="0"/>
          </a:p>
          <a:p>
            <a:pPr marL="571500" indent="-571500">
              <a:buFont typeface="+mj-lt"/>
              <a:buAutoNum type="arabicParenR"/>
            </a:pPr>
            <a:r>
              <a:rPr lang="en-US" sz="3200" dirty="0" smtClean="0"/>
              <a:t>Most methods containing SATD are </a:t>
            </a:r>
            <a:r>
              <a:rPr lang="en-US" sz="3200" dirty="0" smtClean="0"/>
              <a:t>removed or renamed</a:t>
            </a:r>
            <a:endParaRPr lang="en-US" sz="3200" dirty="0" smtClean="0"/>
          </a:p>
          <a:p>
            <a:pPr marL="571500" indent="-571500">
              <a:lnSpc>
                <a:spcPct val="150000"/>
              </a:lnSpc>
              <a:buFont typeface="+mj-lt"/>
              <a:buAutoNum type="arabicParenR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199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9721" y="543295"/>
            <a:ext cx="6412589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GB" sz="4000" dirty="0" smtClean="0"/>
              <a:t>Interpretation</a:t>
            </a:r>
            <a:r>
              <a:rPr lang="it-IT" sz="4000" dirty="0" smtClean="0"/>
              <a:t> &amp; Future Work 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38273" y="1449751"/>
            <a:ext cx="1151545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arenR"/>
            </a:pPr>
            <a:r>
              <a:rPr lang="en-US" sz="3200" dirty="0" smtClean="0"/>
              <a:t>More expensive to pay back Design Technical Debt in most </a:t>
            </a:r>
            <a:r>
              <a:rPr lang="en-US" sz="3200" dirty="0" smtClean="0"/>
              <a:t>cases</a:t>
            </a:r>
            <a:br>
              <a:rPr lang="en-US" sz="3200" dirty="0" smtClean="0"/>
            </a:br>
            <a:endParaRPr lang="en-US" sz="1000" dirty="0" smtClean="0"/>
          </a:p>
          <a:p>
            <a:pPr marL="571500" indent="-571500">
              <a:buFont typeface="+mj-lt"/>
              <a:buAutoNum type="arabicParenR"/>
            </a:pPr>
            <a:r>
              <a:rPr lang="en-US" sz="3200" dirty="0" smtClean="0"/>
              <a:t>Generally more Bugs before </a:t>
            </a:r>
            <a:r>
              <a:rPr lang="en-US" sz="3200" dirty="0" smtClean="0"/>
              <a:t>SATD-fixing</a:t>
            </a:r>
            <a:br>
              <a:rPr lang="en-US" sz="3200" dirty="0" smtClean="0"/>
            </a:br>
            <a:endParaRPr lang="en-US" sz="1000" dirty="0"/>
          </a:p>
          <a:p>
            <a:pPr marL="571500" indent="-571500">
              <a:buFont typeface="+mj-lt"/>
              <a:buAutoNum type="arabicParenR"/>
            </a:pPr>
            <a:r>
              <a:rPr lang="en-US" sz="3200" dirty="0" smtClean="0"/>
              <a:t>Most methods containing SATD are </a:t>
            </a:r>
            <a:r>
              <a:rPr lang="en-US" sz="3200" dirty="0" smtClean="0"/>
              <a:t>removed or renamed</a:t>
            </a:r>
            <a:endParaRPr lang="en-US" sz="3200" dirty="0" smtClean="0"/>
          </a:p>
          <a:p>
            <a:pPr marL="571500" indent="-571500">
              <a:lnSpc>
                <a:spcPct val="150000"/>
              </a:lnSpc>
              <a:buFont typeface="+mj-lt"/>
              <a:buAutoNum type="arabicParenR"/>
            </a:pPr>
            <a:endParaRPr lang="en-US" sz="2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First </a:t>
            </a:r>
            <a:r>
              <a:rPr lang="en-US" sz="3200" dirty="0" smtClean="0"/>
              <a:t>attempt </a:t>
            </a:r>
            <a:r>
              <a:rPr lang="en-US" sz="3200" dirty="0" smtClean="0"/>
              <a:t>to classify cases with </a:t>
            </a:r>
            <a:r>
              <a:rPr lang="en-US" sz="3200" b="1" dirty="0" smtClean="0"/>
              <a:t>larger Change Impact at SATD- intro </a:t>
            </a:r>
            <a:r>
              <a:rPr lang="en-US" sz="3200" dirty="0" smtClean="0"/>
              <a:t>and with </a:t>
            </a:r>
            <a:r>
              <a:rPr lang="en-US" sz="3200" b="1" dirty="0" smtClean="0"/>
              <a:t>more Bugs after fixing</a:t>
            </a:r>
            <a:r>
              <a:rPr lang="en-US" sz="3200" dirty="0" smtClean="0"/>
              <a:t>: no general causes found</a:t>
            </a:r>
            <a:br>
              <a:rPr lang="en-US" sz="32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3200" dirty="0" smtClean="0"/>
              <a:t>⇒ Investigate </a:t>
            </a:r>
            <a:r>
              <a:rPr lang="en-US" sz="3200" dirty="0" smtClean="0"/>
              <a:t>to find causes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3200" dirty="0" smtClean="0"/>
              <a:t>⇒ </a:t>
            </a:r>
            <a:r>
              <a:rPr lang="en-US" sz="3200" dirty="0" smtClean="0"/>
              <a:t>Study and apply automated update / downgrade based on presence of Design SATD in </a:t>
            </a:r>
            <a:r>
              <a:rPr lang="en-US" sz="3200" dirty="0" err="1" smtClean="0"/>
              <a:t>SoS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93539"/>
            <a:ext cx="12192000" cy="6070922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01287" y="2582614"/>
            <a:ext cx="39894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0" dirty="0" smtClean="0">
                <a:solidFill>
                  <a:schemeClr val="bg1"/>
                </a:solidFill>
              </a:rPr>
              <a:t>Thanks</a:t>
            </a:r>
            <a:endParaRPr lang="en-US" sz="10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1" y="1842102"/>
            <a:ext cx="11875578" cy="3173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4308" y="495581"/>
            <a:ext cx="978338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Example: Emergence in </a:t>
            </a:r>
            <a:r>
              <a:rPr lang="en-US" sz="4000" dirty="0" err="1" smtClean="0"/>
              <a:t>SoS</a:t>
            </a:r>
            <a:r>
              <a:rPr lang="en-US" sz="4000" dirty="0" smtClean="0"/>
              <a:t> &amp; Design changes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456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04308" y="495581"/>
            <a:ext cx="978338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Example: Emergence in </a:t>
            </a:r>
            <a:r>
              <a:rPr lang="en-US" sz="4000" dirty="0" err="1" smtClean="0"/>
              <a:t>SoS</a:t>
            </a:r>
            <a:r>
              <a:rPr lang="en-US" sz="4000" dirty="0" smtClean="0"/>
              <a:t> &amp; Design changes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2200279"/>
            <a:ext cx="10292862" cy="3320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63990" y="3291840"/>
            <a:ext cx="116586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67029" y="362197"/>
            <a:ext cx="4657942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RQ1 </a:t>
            </a:r>
            <a:r>
              <a:rPr lang="mr-IN" sz="4000" dirty="0" smtClean="0"/>
              <a:t>–</a:t>
            </a:r>
            <a:r>
              <a:rPr lang="en-US" sz="4000" dirty="0" smtClean="0"/>
              <a:t> Change Impact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9063990" y="3291840"/>
            <a:ext cx="116586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52"/>
          <a:stretch/>
        </p:blipFill>
        <p:spPr>
          <a:xfrm>
            <a:off x="83127" y="1075427"/>
            <a:ext cx="6638306" cy="2556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22" y="1117929"/>
            <a:ext cx="5001267" cy="24025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712" y="1117929"/>
            <a:ext cx="8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JMeter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42"/>
          <a:stretch/>
        </p:blipFill>
        <p:spPr>
          <a:xfrm>
            <a:off x="83127" y="3824774"/>
            <a:ext cx="6749472" cy="24988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23" y="3933923"/>
            <a:ext cx="5001266" cy="24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1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67029" y="362197"/>
            <a:ext cx="4657942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RQ1 </a:t>
            </a:r>
            <a:r>
              <a:rPr lang="mr-IN" sz="4000" dirty="0" smtClean="0"/>
              <a:t>–</a:t>
            </a:r>
            <a:r>
              <a:rPr lang="en-US" sz="4000" dirty="0" smtClean="0"/>
              <a:t> Change Impact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9063990" y="3291840"/>
            <a:ext cx="116586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58"/>
          <a:stretch/>
        </p:blipFill>
        <p:spPr>
          <a:xfrm>
            <a:off x="0" y="1169241"/>
            <a:ext cx="6832600" cy="2548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00"/>
          <a:stretch/>
        </p:blipFill>
        <p:spPr>
          <a:xfrm>
            <a:off x="0" y="3816846"/>
            <a:ext cx="7010400" cy="25484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169241"/>
            <a:ext cx="4987862" cy="2449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76" y="4012345"/>
            <a:ext cx="4958109" cy="24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3990" y="3291840"/>
            <a:ext cx="116586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3" y="1537276"/>
            <a:ext cx="11371179" cy="3555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6561" y="481782"/>
            <a:ext cx="9478877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sz="4000" dirty="0" smtClean="0"/>
              <a:t>RQ2 </a:t>
            </a:r>
            <a:r>
              <a:rPr lang="mr-IN" sz="4000" dirty="0" smtClean="0"/>
              <a:t>–</a:t>
            </a:r>
            <a:r>
              <a:rPr lang="it-IT" sz="4000" dirty="0" smtClean="0"/>
              <a:t> </a:t>
            </a:r>
            <a:r>
              <a:rPr lang="it-IT" sz="4000" dirty="0" err="1" smtClean="0"/>
              <a:t>BRs</a:t>
            </a:r>
            <a:r>
              <a:rPr lang="it-IT" sz="4000" dirty="0" smtClean="0"/>
              <a:t> </a:t>
            </a:r>
            <a:r>
              <a:rPr lang="it-IT" sz="4000" dirty="0" err="1" smtClean="0"/>
              <a:t>identified</a:t>
            </a:r>
            <a:r>
              <a:rPr lang="it-IT" sz="4000" dirty="0" smtClean="0"/>
              <a:t> by </a:t>
            </a:r>
            <a:r>
              <a:rPr lang="it-IT" sz="4000" dirty="0" err="1" smtClean="0"/>
              <a:t>three</a:t>
            </a:r>
            <a:r>
              <a:rPr lang="it-IT" sz="4000" dirty="0" smtClean="0"/>
              <a:t> </a:t>
            </a:r>
            <a:r>
              <a:rPr lang="it-IT" sz="4000" dirty="0" err="1" smtClean="0"/>
              <a:t>rules</a:t>
            </a:r>
            <a:r>
              <a:rPr lang="it-IT" sz="4000" dirty="0" smtClean="0"/>
              <a:t> in </a:t>
            </a:r>
            <a:r>
              <a:rPr lang="it-IT" sz="4000" dirty="0" err="1" smtClean="0"/>
              <a:t>JMeter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7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1785" y="472052"/>
            <a:ext cx="10362196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sz="4000" dirty="0" smtClean="0"/>
              <a:t>RQ2 </a:t>
            </a:r>
            <a:r>
              <a:rPr lang="mr-IN" sz="4000" dirty="0" smtClean="0"/>
              <a:t>–</a:t>
            </a:r>
            <a:r>
              <a:rPr lang="it-IT" sz="4000" dirty="0" smtClean="0"/>
              <a:t> </a:t>
            </a:r>
            <a:r>
              <a:rPr lang="it-IT" sz="4000" dirty="0" err="1" smtClean="0"/>
              <a:t>BRs</a:t>
            </a:r>
            <a:r>
              <a:rPr lang="it-IT" sz="4000" dirty="0" smtClean="0"/>
              <a:t> </a:t>
            </a:r>
            <a:r>
              <a:rPr lang="it-IT" sz="4000" dirty="0" err="1" smtClean="0"/>
              <a:t>after</a:t>
            </a:r>
            <a:r>
              <a:rPr lang="it-IT" sz="4000" dirty="0" smtClean="0"/>
              <a:t> SATD-</a:t>
            </a:r>
            <a:r>
              <a:rPr lang="it-IT" sz="4000" dirty="0" err="1" smtClean="0"/>
              <a:t>introduction</a:t>
            </a:r>
            <a:r>
              <a:rPr lang="it-IT" sz="4000" dirty="0" smtClean="0"/>
              <a:t> vs. </a:t>
            </a:r>
            <a:r>
              <a:rPr lang="it-IT" sz="4000" dirty="0" err="1" smtClean="0"/>
              <a:t>after</a:t>
            </a:r>
            <a:r>
              <a:rPr lang="it-IT" sz="4000" dirty="0" smtClean="0"/>
              <a:t> fixing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9063990" y="3291840"/>
            <a:ext cx="116586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736536"/>
            <a:ext cx="10382247" cy="35875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51173" y="5787917"/>
            <a:ext cx="6083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A = </a:t>
            </a:r>
            <a:r>
              <a:rPr lang="en-US" sz="2000" dirty="0"/>
              <a:t># of BRs found between SATD-introduction </a:t>
            </a:r>
            <a:r>
              <a:rPr lang="en-US" sz="2000"/>
              <a:t>and </a:t>
            </a:r>
            <a:r>
              <a:rPr lang="en-US" sz="2000" smtClean="0"/>
              <a:t>fixing</a:t>
            </a:r>
            <a:br>
              <a:rPr lang="en-US" sz="2000" smtClean="0"/>
            </a:br>
            <a:r>
              <a:rPr lang="en-US" sz="2000" smtClean="0"/>
              <a:t>B</a:t>
            </a:r>
            <a:r>
              <a:rPr lang="en-US" sz="2000" smtClean="0"/>
              <a:t> </a:t>
            </a:r>
            <a:r>
              <a:rPr lang="en-US" sz="2000" smtClean="0"/>
              <a:t>= </a:t>
            </a:r>
            <a:r>
              <a:rPr lang="en-US" sz="2000" dirty="0"/>
              <a:t># of BRs found </a:t>
            </a:r>
            <a:r>
              <a:rPr lang="en-US" sz="2000"/>
              <a:t>after </a:t>
            </a:r>
            <a:r>
              <a:rPr lang="en-US" sz="2000" smtClean="0"/>
              <a:t>SATD-fixing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463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85040" y="493905"/>
            <a:ext cx="7215565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sz="4000" dirty="0" smtClean="0"/>
              <a:t>RQ3 </a:t>
            </a:r>
            <a:r>
              <a:rPr lang="mr-IN" sz="4000" dirty="0" smtClean="0"/>
              <a:t>–</a:t>
            </a:r>
            <a:r>
              <a:rPr lang="it-IT" sz="4000" dirty="0" smtClean="0"/>
              <a:t> </a:t>
            </a:r>
            <a:r>
              <a:rPr lang="it-IT" sz="4000" dirty="0" err="1" smtClean="0"/>
              <a:t>Evolution</a:t>
            </a:r>
            <a:r>
              <a:rPr lang="it-IT" sz="4000" dirty="0" smtClean="0"/>
              <a:t> of SATD-</a:t>
            </a:r>
            <a:r>
              <a:rPr lang="it-IT" sz="4000" dirty="0" err="1" smtClean="0"/>
              <a:t>methods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9063990" y="3291840"/>
            <a:ext cx="116586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3842"/>
            <a:ext cx="10499722" cy="395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9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08440" y="494269"/>
            <a:ext cx="2270173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Main Idea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96783" y="2279319"/>
            <a:ext cx="11198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Is a </a:t>
            </a:r>
            <a:r>
              <a:rPr lang="en-US" sz="4800" dirty="0"/>
              <a:t>newer version </a:t>
            </a:r>
            <a:r>
              <a:rPr lang="en-US" sz="4800" dirty="0" smtClean="0"/>
              <a:t>of code that </a:t>
            </a:r>
            <a:r>
              <a:rPr lang="en-US" sz="4800" dirty="0"/>
              <a:t>maintains the same functionalities always better? </a:t>
            </a:r>
          </a:p>
        </p:txBody>
      </p:sp>
    </p:spTree>
    <p:extLst>
      <p:ext uri="{BB962C8B-B14F-4D97-AF65-F5344CB8AC3E}">
        <p14:creationId xmlns:p14="http://schemas.microsoft.com/office/powerpoint/2010/main" val="6454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95988" y="404270"/>
            <a:ext cx="360002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sz="4000" dirty="0" smtClean="0"/>
              <a:t>Activity </a:t>
            </a:r>
            <a:r>
              <a:rPr lang="it-IT" sz="4000" dirty="0" err="1" smtClean="0"/>
              <a:t>Diagram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9063990" y="3291840"/>
            <a:ext cx="116586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12192000" cy="311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0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20822" y="422715"/>
            <a:ext cx="7150355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Emergence in Systems of Systems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57" y="1636342"/>
            <a:ext cx="8445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88027" y="448093"/>
            <a:ext cx="3215945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smtClean="0"/>
              <a:t>Technical </a:t>
            </a:r>
            <a:r>
              <a:rPr lang="en-US" sz="4000" dirty="0" smtClean="0"/>
              <a:t>Debt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7" r="15638"/>
          <a:stretch/>
        </p:blipFill>
        <p:spPr>
          <a:xfrm>
            <a:off x="6290134" y="1570826"/>
            <a:ext cx="5696024" cy="40972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063" y="1570826"/>
            <a:ext cx="563434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Coined by W. Cunningham </a:t>
            </a:r>
            <a:r>
              <a:rPr lang="en-US" sz="3200" dirty="0" smtClean="0"/>
              <a:t>as </a:t>
            </a:r>
            <a:r>
              <a:rPr lang="en-US" sz="3200" dirty="0" smtClean="0"/>
              <a:t>metaphor of financial </a:t>
            </a:r>
            <a:r>
              <a:rPr lang="en-US" sz="3200" dirty="0" smtClean="0"/>
              <a:t>debt </a:t>
            </a:r>
            <a:r>
              <a:rPr lang="en-US" sz="3200" baseline="30000" dirty="0" smtClean="0"/>
              <a:t>1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12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Prefer an </a:t>
            </a:r>
            <a:r>
              <a:rPr lang="en-US" sz="3200" b="1" dirty="0" smtClean="0"/>
              <a:t>easy, fast solution</a:t>
            </a:r>
            <a:r>
              <a:rPr lang="en-US" sz="3200" dirty="0" smtClean="0"/>
              <a:t> to a better implementation that requires more time</a:t>
            </a:r>
            <a:br>
              <a:rPr lang="en-US" sz="3200" dirty="0" smtClean="0"/>
            </a:br>
            <a:endParaRPr lang="en-US" sz="12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Can be intentional </a:t>
            </a:r>
            <a:r>
              <a:rPr lang="en-US" sz="3200" dirty="0" smtClean="0"/>
              <a:t>or </a:t>
            </a:r>
            <a:r>
              <a:rPr lang="en-US" sz="3200" dirty="0" smtClean="0"/>
              <a:t>unintentional  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802577" y="5878492"/>
            <a:ext cx="938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W. Cunningham, “</a:t>
            </a:r>
            <a:r>
              <a:rPr lang="en-US" dirty="0"/>
              <a:t>The </a:t>
            </a:r>
            <a:r>
              <a:rPr lang="en-US" dirty="0" err="1"/>
              <a:t>WyCash</a:t>
            </a:r>
            <a:r>
              <a:rPr lang="en-US" dirty="0"/>
              <a:t> Portfolio Management </a:t>
            </a:r>
            <a:r>
              <a:rPr lang="en-US" dirty="0" smtClean="0"/>
              <a:t>System”, </a:t>
            </a:r>
          </a:p>
          <a:p>
            <a:pPr algn="r"/>
            <a:r>
              <a:rPr lang="en-US" i="1" dirty="0" smtClean="0"/>
              <a:t>Proceedings </a:t>
            </a:r>
            <a:r>
              <a:rPr lang="en-US" i="1" dirty="0"/>
              <a:t>on Object-oriented Programming Systems, </a:t>
            </a:r>
            <a:r>
              <a:rPr lang="en-US" i="1" dirty="0" smtClean="0"/>
              <a:t>Languages and Applications (OOPSLA '92)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18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1613" y="535682"/>
            <a:ext cx="7668766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smtClean="0"/>
              <a:t>Self-Admitted </a:t>
            </a:r>
            <a:r>
              <a:rPr lang="en-US" sz="4000" dirty="0" smtClean="0"/>
              <a:t>Technical Debt (SATD)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17000" y="1482491"/>
            <a:ext cx="1175799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/>
              <a:t>Self-Admitted: documented in source code </a:t>
            </a:r>
            <a:r>
              <a:rPr lang="en-US" sz="3200" b="1" dirty="0" smtClean="0"/>
              <a:t>comments</a:t>
            </a:r>
            <a:br>
              <a:rPr lang="en-US" sz="3200" b="1" dirty="0" smtClean="0"/>
            </a:br>
            <a:endParaRPr lang="en-US" sz="12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Voluntary, </a:t>
            </a:r>
            <a:r>
              <a:rPr lang="en-US" sz="3200" dirty="0" smtClean="0"/>
              <a:t>often a </a:t>
            </a:r>
            <a:r>
              <a:rPr lang="en-US" sz="3200" b="1" dirty="0" smtClean="0"/>
              <a:t>trade-off between quality</a:t>
            </a:r>
            <a:r>
              <a:rPr lang="en-US" sz="3200" dirty="0" smtClean="0"/>
              <a:t> (e.g. performance, good design) </a:t>
            </a:r>
            <a:r>
              <a:rPr lang="en-US" sz="3200" b="1" dirty="0" smtClean="0"/>
              <a:t>and profit </a:t>
            </a:r>
            <a:r>
              <a:rPr lang="en-US" sz="3200" dirty="0" smtClean="0"/>
              <a:t>(meet deadlines, lower production cost, deliver software faster to the market</a:t>
            </a:r>
            <a:r>
              <a:rPr lang="en-US" sz="3200" dirty="0" smtClean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1200" dirty="0"/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Many categories: Requirement, Documentation, Test, </a:t>
            </a:r>
            <a:r>
              <a:rPr lang="en-US" sz="3200" b="1" dirty="0" smtClean="0"/>
              <a:t>Design</a:t>
            </a:r>
            <a:r>
              <a:rPr lang="mr-IN" sz="3200" dirty="0" smtClean="0"/>
              <a:t>…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808228" y="4912476"/>
            <a:ext cx="111667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C63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800" dirty="0">
                <a:solidFill>
                  <a:srgbClr val="0C6300"/>
                </a:solidFill>
                <a:latin typeface="Consolas" charset="0"/>
                <a:ea typeface="Consolas" charset="0"/>
                <a:cs typeface="Consolas" charset="0"/>
              </a:rPr>
              <a:t>TODO</a:t>
            </a:r>
            <a:r>
              <a:rPr lang="en-US" sz="2800" dirty="0" smtClean="0">
                <a:solidFill>
                  <a:srgbClr val="0C6300"/>
                </a:solidFill>
                <a:latin typeface="Consolas" charset="0"/>
                <a:ea typeface="Consolas" charset="0"/>
                <a:cs typeface="Consolas" charset="0"/>
              </a:rPr>
              <a:t>: should </a:t>
            </a:r>
            <a:r>
              <a:rPr lang="en-US" sz="2800" dirty="0">
                <a:solidFill>
                  <a:srgbClr val="0C6300"/>
                </a:solidFill>
                <a:latin typeface="Consolas" charset="0"/>
                <a:ea typeface="Consolas" charset="0"/>
                <a:cs typeface="Consolas" charset="0"/>
              </a:rPr>
              <a:t>move to a separate public </a:t>
            </a:r>
            <a:r>
              <a:rPr lang="en-US" sz="2800" dirty="0" smtClean="0">
                <a:solidFill>
                  <a:srgbClr val="0C630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br>
              <a:rPr lang="en-US" sz="2800" dirty="0" smtClean="0">
                <a:solidFill>
                  <a:srgbClr val="0C630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800" dirty="0" smtClean="0">
              <a:solidFill>
                <a:srgbClr val="0C63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solidFill>
                  <a:srgbClr val="0C63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//HACK: </a:t>
            </a:r>
            <a:r>
              <a:rPr lang="en-US" sz="2800" dirty="0" smtClean="0">
                <a:solidFill>
                  <a:srgbClr val="0C6300"/>
                </a:solidFill>
                <a:latin typeface="Consolas" charset="0"/>
                <a:ea typeface="Consolas" charset="0"/>
                <a:cs typeface="Consolas" charset="0"/>
              </a:rPr>
              <a:t>just </a:t>
            </a:r>
            <a:r>
              <a:rPr lang="en-US" sz="2800" dirty="0">
                <a:solidFill>
                  <a:srgbClr val="0C6300"/>
                </a:solidFill>
                <a:latin typeface="Consolas" charset="0"/>
                <a:ea typeface="Consolas" charset="0"/>
                <a:cs typeface="Consolas" charset="0"/>
              </a:rPr>
              <a:t>to help out during the load (ugly, </a:t>
            </a:r>
            <a:r>
              <a:rPr lang="en-US" sz="2800" dirty="0" err="1">
                <a:solidFill>
                  <a:srgbClr val="0C63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C6300"/>
                </a:solidFill>
                <a:latin typeface="Consolas" charset="0"/>
                <a:ea typeface="Consolas" charset="0"/>
                <a:cs typeface="Consolas" charset="0"/>
              </a:rPr>
              <a:t> know)</a:t>
            </a:r>
            <a:r>
              <a:rPr lang="en-US" sz="2800" dirty="0">
                <a:solidFill>
                  <a:srgbClr val="0C63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800" dirty="0">
              <a:solidFill>
                <a:srgbClr val="0C63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75844" y="361591"/>
            <a:ext cx="3240311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smtClean="0"/>
              <a:t>SATD-methods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1073" r="6852" b="1614"/>
          <a:stretch/>
        </p:blipFill>
        <p:spPr>
          <a:xfrm>
            <a:off x="137160" y="1151618"/>
            <a:ext cx="728091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6"/>
          <a:stretch/>
        </p:blipFill>
        <p:spPr>
          <a:xfrm>
            <a:off x="5566432" y="3073815"/>
            <a:ext cx="6534128" cy="3696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277339" y="2585828"/>
            <a:ext cx="3914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SATD-comment outside the method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42900" y="5418742"/>
            <a:ext cx="3752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SATD-comment inside the method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686947" y="1505560"/>
            <a:ext cx="3549160" cy="227439"/>
          </a:xfrm>
          <a:prstGeom prst="rect">
            <a:avLst/>
          </a:prstGeom>
          <a:solidFill>
            <a:srgbClr val="FFC000">
              <a:alpha val="2902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86947" y="2378714"/>
            <a:ext cx="3549160" cy="227439"/>
          </a:xfrm>
          <a:prstGeom prst="rect">
            <a:avLst/>
          </a:prstGeom>
          <a:solidFill>
            <a:srgbClr val="FFC000">
              <a:alpha val="2902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6431" y="3095298"/>
            <a:ext cx="4306773" cy="218741"/>
          </a:xfrm>
          <a:prstGeom prst="rect">
            <a:avLst/>
          </a:prstGeom>
          <a:solidFill>
            <a:srgbClr val="FFC000">
              <a:alpha val="2902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41185" y="432473"/>
            <a:ext cx="730963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smtClean="0"/>
              <a:t>Study </a:t>
            </a:r>
            <a:r>
              <a:rPr lang="en-US" sz="4000" dirty="0" smtClean="0"/>
              <a:t>Design: SATD in source code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1115"/>
          <a:stretch/>
        </p:blipFill>
        <p:spPr>
          <a:xfrm>
            <a:off x="-61429" y="1257444"/>
            <a:ext cx="12309283" cy="4015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8130" y="5140271"/>
            <a:ext cx="5000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 DBs: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Version Control System (</a:t>
            </a:r>
            <a:r>
              <a:rPr lang="en-US" sz="2400" dirty="0" err="1" smtClean="0"/>
              <a:t>Git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Bug Tracking System (</a:t>
            </a:r>
            <a:r>
              <a:rPr lang="en-US" sz="2400" dirty="0" err="1" smtClean="0"/>
              <a:t>Bugzilla</a:t>
            </a:r>
            <a:r>
              <a:rPr lang="en-US" sz="2400" dirty="0" smtClean="0"/>
              <a:t>, JIRA)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96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06893" y="460671"/>
            <a:ext cx="4978222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Data Extraction &amp; Tools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5755" y="1591896"/>
            <a:ext cx="11757995" cy="425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350 Design SATD from four open-source projects </a:t>
            </a:r>
            <a:r>
              <a:rPr lang="en-US" sz="3200" baseline="30000" dirty="0" smtClean="0"/>
              <a:t>2</a:t>
            </a:r>
          </a:p>
          <a:p>
            <a:endParaRPr lang="en-US" sz="3200" baseline="30000" dirty="0" smtClean="0"/>
          </a:p>
          <a:p>
            <a:pPr marL="571500" indent="-571500">
              <a:buFont typeface="Arial" charset="0"/>
              <a:buChar char="•"/>
            </a:pPr>
            <a:endParaRPr lang="en-US" sz="3200" baseline="30000" dirty="0" smtClean="0"/>
          </a:p>
          <a:p>
            <a:r>
              <a:rPr lang="en-US" sz="3600" b="1" baseline="30000" dirty="0" smtClean="0"/>
              <a:t>GIT TOOLS</a:t>
            </a:r>
            <a:endParaRPr lang="en-US" sz="3600" b="1" baseline="30000" dirty="0"/>
          </a:p>
          <a:p>
            <a:pPr marL="571500" indent="-571500">
              <a:buFont typeface="Arial" charset="0"/>
              <a:buChar char="•"/>
            </a:pPr>
            <a:r>
              <a:rPr lang="en-US" sz="3200" i="1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3200" i="1" dirty="0">
                <a:latin typeface="Consolas" charset="0"/>
                <a:ea typeface="Consolas" charset="0"/>
                <a:cs typeface="Consolas" charset="0"/>
              </a:rPr>
              <a:t> Log</a:t>
            </a:r>
            <a:r>
              <a:rPr lang="en-US" sz="3200" dirty="0"/>
              <a:t>: retrieve </a:t>
            </a:r>
            <a:r>
              <a:rPr lang="en-US" sz="3200" dirty="0" smtClean="0"/>
              <a:t>introductory </a:t>
            </a:r>
            <a:r>
              <a:rPr lang="en-US" sz="3200" dirty="0"/>
              <a:t>and </a:t>
            </a:r>
            <a:r>
              <a:rPr lang="en-US" sz="3200" dirty="0" smtClean="0"/>
              <a:t>fixing commits of each SATD</a:t>
            </a:r>
          </a:p>
          <a:p>
            <a:pPr marL="571500" indent="-571500">
              <a:buFont typeface="Arial" charset="0"/>
              <a:buChar char="•"/>
            </a:pPr>
            <a:endParaRPr lang="en-US" sz="3200" baseline="30000" dirty="0"/>
          </a:p>
          <a:p>
            <a:pPr marL="571500" indent="-571500">
              <a:buFont typeface="Arial" charset="0"/>
              <a:buChar char="•"/>
            </a:pPr>
            <a:r>
              <a:rPr lang="en-US" sz="3200" i="1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3200" i="1" dirty="0">
                <a:latin typeface="Consolas" charset="0"/>
                <a:ea typeface="Consolas" charset="0"/>
                <a:cs typeface="Consolas" charset="0"/>
              </a:rPr>
              <a:t> Show</a:t>
            </a:r>
            <a:r>
              <a:rPr lang="en-US" sz="3200" dirty="0" smtClean="0"/>
              <a:t>: extract code as it was at version X</a:t>
            </a:r>
            <a:endParaRPr lang="en-US" sz="3200" dirty="0"/>
          </a:p>
          <a:p>
            <a:pPr marL="571500" indent="-571500">
              <a:buFont typeface="Arial" charset="0"/>
              <a:buChar char="•"/>
            </a:pPr>
            <a:endParaRPr lang="en-US" sz="3200" baseline="30000" dirty="0"/>
          </a:p>
          <a:p>
            <a:pPr marL="571500" indent="-571500">
              <a:buFont typeface="Arial" charset="0"/>
              <a:buChar char="•"/>
            </a:pPr>
            <a:r>
              <a:rPr lang="en-US" sz="3200" i="1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3200" i="1" dirty="0">
                <a:latin typeface="Consolas" charset="0"/>
                <a:ea typeface="Consolas" charset="0"/>
                <a:cs typeface="Consolas" charset="0"/>
              </a:rPr>
              <a:t> Diff</a:t>
            </a:r>
            <a:r>
              <a:rPr lang="en-US" sz="3200" dirty="0" smtClean="0"/>
              <a:t>: obtain change set between two versions of code</a:t>
            </a:r>
          </a:p>
          <a:p>
            <a:pPr marL="571500" indent="-571500">
              <a:buFont typeface="Arial" charset="0"/>
              <a:buChar char="•"/>
            </a:pPr>
            <a:endParaRPr lang="en-US" sz="3200" baseline="30000" dirty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68844" y="5849472"/>
            <a:ext cx="1012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aseline="30000" dirty="0" smtClean="0"/>
              <a:t>2 </a:t>
            </a:r>
            <a:r>
              <a:rPr lang="en-US" dirty="0" smtClean="0"/>
              <a:t>E</a:t>
            </a:r>
            <a:r>
              <a:rPr lang="en-US" dirty="0"/>
              <a:t>. </a:t>
            </a:r>
            <a:r>
              <a:rPr lang="en-US" dirty="0" smtClean="0"/>
              <a:t>Maldonado </a:t>
            </a:r>
            <a:r>
              <a:rPr lang="en-US" dirty="0"/>
              <a:t>and E. </a:t>
            </a:r>
            <a:r>
              <a:rPr lang="en-US" dirty="0" err="1"/>
              <a:t>Shihab</a:t>
            </a:r>
            <a:r>
              <a:rPr lang="en-US" dirty="0"/>
              <a:t>, </a:t>
            </a:r>
            <a:r>
              <a:rPr lang="en-US" dirty="0" smtClean="0"/>
              <a:t>“Detecting </a:t>
            </a:r>
            <a:r>
              <a:rPr lang="en-US" dirty="0"/>
              <a:t>and quantifying different types of self-admitted technical </a:t>
            </a:r>
            <a:r>
              <a:rPr lang="en-US" dirty="0" smtClean="0"/>
              <a:t>Debt</a:t>
            </a:r>
            <a:r>
              <a:rPr lang="en-US" dirty="0" smtClean="0"/>
              <a:t>”, </a:t>
            </a:r>
            <a:br>
              <a:rPr lang="en-US" dirty="0" smtClean="0"/>
            </a:br>
            <a:r>
              <a:rPr lang="en-US" i="1" dirty="0" smtClean="0"/>
              <a:t>2015 </a:t>
            </a:r>
            <a:r>
              <a:rPr lang="en-US" i="1" dirty="0"/>
              <a:t>IEEE 7th International Workshop </a:t>
            </a:r>
            <a:r>
              <a:rPr lang="en-US" i="1" dirty="0" smtClean="0"/>
              <a:t>on </a:t>
            </a:r>
            <a:r>
              <a:rPr lang="en-US" i="1" dirty="0"/>
              <a:t>Managing Technical Debt (MTD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345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665</Words>
  <Application>Microsoft Macintosh PowerPoint</Application>
  <PresentationFormat>Widescreen</PresentationFormat>
  <Paragraphs>144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Calibri Light</vt:lpstr>
      <vt:lpstr>Consolas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marta.panc@gmail.com</dc:creator>
  <cp:lastModifiedBy>marta.panc@gmail.com</cp:lastModifiedBy>
  <cp:revision>69</cp:revision>
  <cp:lastPrinted>2017-07-19T18:20:49Z</cp:lastPrinted>
  <dcterms:created xsi:type="dcterms:W3CDTF">2017-07-14T08:06:11Z</dcterms:created>
  <dcterms:modified xsi:type="dcterms:W3CDTF">2017-07-19T18:23:59Z</dcterms:modified>
</cp:coreProperties>
</file>