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7104050" cy="10234600"/>
  <p:embeddedFontLst>
    <p:embeddedFont>
      <p:font typeface="Lustria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uxsKZEmaIAYDtkGcVoyIPPl6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ustri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6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28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2" name="Google Shape;92;p28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pl-PL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8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pl-PL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30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30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30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30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0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1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31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31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31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31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31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31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5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artapotocka/python_modules_packag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913795" y="609600"/>
            <a:ext cx="5978072" cy="13295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b="1" lang="pl-PL" sz="4000">
                <a:solidFill>
                  <a:schemeClr val="accent1"/>
                </a:solidFill>
              </a:rPr>
              <a:t>Python - moduły i pakiety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913795" y="2127623"/>
            <a:ext cx="5978072" cy="35672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rPr lang="pl-PL" sz="2400">
                <a:solidFill>
                  <a:schemeClr val="lt2"/>
                </a:solidFill>
              </a:rPr>
              <a:t>Marta Potocka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rPr lang="pl-PL" sz="2400">
                <a:solidFill>
                  <a:schemeClr val="lt2"/>
                </a:solidFill>
              </a:rPr>
              <a:t>PyLight - Warszawa, 18.10.2018</a:t>
            </a:r>
            <a:endParaRPr/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4">
            <a:alphaModFix/>
          </a:blip>
          <a:srcRect b="1446" l="0" r="2806" t="964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ke" id="147" name="Google Shape;14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2945" y="1197355"/>
            <a:ext cx="3995592" cy="399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/>
          <p:nvPr>
            <p:ph type="title"/>
          </p:nvPr>
        </p:nvSpPr>
        <p:spPr>
          <a:xfrm>
            <a:off x="834013" y="1115568"/>
            <a:ext cx="3487616" cy="46268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Lustria"/>
              <a:buNone/>
            </a:pPr>
            <a:r>
              <a:rPr lang="pl-PL" sz="3600">
                <a:solidFill>
                  <a:schemeClr val="accent1"/>
                </a:solidFill>
              </a:rPr>
              <a:t>Jak tworzyć własne pakiety?</a:t>
            </a:r>
            <a:endParaRPr/>
          </a:p>
        </p:txBody>
      </p:sp>
      <p:cxnSp>
        <p:nvCxnSpPr>
          <p:cNvPr id="275" name="Google Shape;275;p10"/>
          <p:cNvCxnSpPr/>
          <p:nvPr/>
        </p:nvCxnSpPr>
        <p:spPr>
          <a:xfrm>
            <a:off x="4654605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10"/>
          <p:cNvSpPr txBox="1"/>
          <p:nvPr>
            <p:ph idx="1" type="body"/>
          </p:nvPr>
        </p:nvSpPr>
        <p:spPr>
          <a:xfrm>
            <a:off x="5105398" y="1115568"/>
            <a:ext cx="6245352" cy="46268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69" lvl="0" marL="342900" rtl="0" algn="l">
              <a:spcBef>
                <a:spcPts val="0"/>
              </a:spcBef>
              <a:spcAft>
                <a:spcPts val="0"/>
              </a:spcAft>
              <a:buSzPts val="1960"/>
              <a:buChar char="◈"/>
            </a:pPr>
            <a:r>
              <a:rPr lang="pl-PL" sz="2800"/>
              <a:t>utwórz folder</a:t>
            </a:r>
            <a:endParaRPr/>
          </a:p>
          <a:p>
            <a:pPr indent="-306069" lvl="0" marL="342900" rtl="0" algn="l"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pl-PL" sz="2800"/>
              <a:t>dodaj do niego przynajmniej jeden plik z rozszerzeniem </a:t>
            </a:r>
            <a:r>
              <a:rPr lang="pl-PL" sz="2800">
                <a:highlight>
                  <a:srgbClr val="000000"/>
                </a:highlight>
              </a:rPr>
              <a:t>.py </a:t>
            </a:r>
            <a:r>
              <a:rPr lang="pl-PL" sz="2800"/>
              <a:t>- będący modułem</a:t>
            </a:r>
            <a:endParaRPr/>
          </a:p>
          <a:p>
            <a:pPr indent="-306069" lvl="0" marL="342900" rtl="0" algn="l"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pl-PL" sz="2800"/>
              <a:t>dodaj do niego pusty plik </a:t>
            </a:r>
            <a:r>
              <a:rPr lang="pl-PL" sz="2800">
                <a:highlight>
                  <a:srgbClr val="000000"/>
                </a:highlight>
              </a:rPr>
              <a:t>__init__.py</a:t>
            </a:r>
            <a:endParaRPr/>
          </a:p>
          <a:p>
            <a:pPr indent="-306069" lvl="0" marL="342900" rtl="0" algn="l"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pl-PL" sz="2800"/>
              <a:t>Voila! Gotowe!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__init__ w pakietach nie musi być pusty</a:t>
            </a:r>
            <a:endParaRPr/>
          </a:p>
        </p:txBody>
      </p:sp>
      <p:sp>
        <p:nvSpPr>
          <p:cNvPr id="282" name="Google Shape;282;p1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pl-PL" sz="2400">
                <a:solidFill>
                  <a:schemeClr val="lt1"/>
                </a:solidFill>
                <a:highlight>
                  <a:srgbClr val="000000"/>
                </a:highlight>
              </a:rPr>
              <a:t>__init__.py </a:t>
            </a:r>
            <a:r>
              <a:rPr lang="pl-PL" sz="2400"/>
              <a:t>może być pusty i w tej roli służy jedynie do poinformowania Pythona, że dany folder jest pakietem</a:t>
            </a:r>
            <a:endParaRPr/>
          </a:p>
          <a:p>
            <a:pPr indent="-306070" lvl="0" marL="342900" rtl="0" algn="l"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pl-PL" sz="2400">
                <a:highlight>
                  <a:srgbClr val="000000"/>
                </a:highlight>
              </a:rPr>
              <a:t>__init__.py </a:t>
            </a:r>
            <a:r>
              <a:rPr lang="pl-PL" sz="2400"/>
              <a:t>może również zawierać wewnętrzną konfigurację, np.:</a:t>
            </a:r>
            <a:endParaRPr/>
          </a:p>
          <a:p>
            <a:pPr indent="-269875" lvl="1" marL="720090" rtl="0" algn="l">
              <a:spcBef>
                <a:spcPts val="1080"/>
              </a:spcBef>
              <a:spcAft>
                <a:spcPts val="0"/>
              </a:spcAft>
              <a:buSzPts val="1680"/>
              <a:buChar char="🞚"/>
            </a:pPr>
            <a:r>
              <a:rPr lang="pl-PL" sz="2400">
                <a:highlight>
                  <a:srgbClr val="000000"/>
                </a:highlight>
              </a:rPr>
              <a:t>from .moduł import funkcja</a:t>
            </a:r>
            <a:endParaRPr/>
          </a:p>
          <a:p>
            <a:pPr indent="-269875" lvl="1" marL="720090" rtl="0" algn="l">
              <a:spcBef>
                <a:spcPts val="1080"/>
              </a:spcBef>
              <a:spcAft>
                <a:spcPts val="0"/>
              </a:spcAft>
              <a:buSzPts val="1680"/>
              <a:buChar char="🞚"/>
            </a:pPr>
            <a:r>
              <a:rPr lang="pl-PL" sz="2400">
                <a:highlight>
                  <a:srgbClr val="000000"/>
                </a:highlight>
              </a:rPr>
              <a:t>from pakiet.moduł import funkcja</a:t>
            </a:r>
            <a:endParaRPr/>
          </a:p>
          <a:p>
            <a:pPr indent="-269875" lvl="1" marL="720090" rtl="0" algn="l">
              <a:spcBef>
                <a:spcPts val="1080"/>
              </a:spcBef>
              <a:spcAft>
                <a:spcPts val="0"/>
              </a:spcAft>
              <a:buSzPts val="1680"/>
              <a:buChar char="🞚"/>
            </a:pPr>
            <a:r>
              <a:rPr lang="pl-PL" sz="2400"/>
              <a:t>(konieczna kropka lub nazwa pakietu, ponieważ Python będziesz szukał nazwy modułu w katalogu, z którego uruchamiamy skrypt!)</a:t>
            </a:r>
            <a:endParaRPr/>
          </a:p>
          <a:p>
            <a:pPr indent="-269875" lvl="1" marL="720090" rtl="0" algn="l">
              <a:spcBef>
                <a:spcPts val="1080"/>
              </a:spcBef>
              <a:spcAft>
                <a:spcPts val="0"/>
              </a:spcAft>
              <a:buSzPts val="1680"/>
              <a:buChar char="🞚"/>
            </a:pPr>
            <a:r>
              <a:rPr lang="pl-PL" sz="2400"/>
              <a:t>parametr </a:t>
            </a:r>
            <a:r>
              <a:rPr lang="pl-PL" sz="2400">
                <a:highlight>
                  <a:srgbClr val="000000"/>
                </a:highlight>
              </a:rPr>
              <a:t>__all__ = [‘modul1’, ‘modul2’] </a:t>
            </a:r>
            <a:r>
              <a:rPr lang="pl-PL" sz="2400"/>
              <a:t>- pozwala podać listę modulow, które mają być automatycznie załadowane przy </a:t>
            </a:r>
            <a:r>
              <a:rPr lang="pl-PL" sz="2400">
                <a:highlight>
                  <a:srgbClr val="000000"/>
                </a:highlight>
              </a:rPr>
              <a:t>from pakiet import *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Czym się różnią moduły od pakietów?</a:t>
            </a:r>
            <a:endParaRPr/>
          </a:p>
        </p:txBody>
      </p:sp>
      <p:sp>
        <p:nvSpPr>
          <p:cNvPr id="288" name="Google Shape;288;p1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moduł jest pojedynczym plikiem z rozszerzeniem </a:t>
            </a:r>
            <a:r>
              <a:rPr lang="pl-PL">
                <a:highlight>
                  <a:srgbClr val="000000"/>
                </a:highlight>
              </a:rPr>
              <a:t>.py</a:t>
            </a:r>
            <a:endParaRPr>
              <a:highlight>
                <a:srgbClr val="000000"/>
              </a:highlight>
            </a:endParaRPr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pakiet jest folderem, zawierającym jeden lub więcej modułów oraz plik </a:t>
            </a:r>
            <a:r>
              <a:rPr lang="pl-PL">
                <a:highlight>
                  <a:srgbClr val="000000"/>
                </a:highlight>
              </a:rPr>
              <a:t>__init__.py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pakiet jest strukturą nadrzędną, pozwalającą logicznie zorganizować grupę modułów, np: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matematyka - </a:t>
            </a:r>
            <a:r>
              <a:rPr lang="pl-PL">
                <a:solidFill>
                  <a:schemeClr val="accent1"/>
                </a:solidFill>
              </a:rPr>
              <a:t>pakiet</a:t>
            </a:r>
            <a:endParaRPr/>
          </a:p>
          <a:p>
            <a:pPr indent="-269875" lvl="1" marL="720090" rtl="0" algn="l">
              <a:spcBef>
                <a:spcPts val="1000"/>
              </a:spcBef>
              <a:spcAft>
                <a:spcPts val="0"/>
              </a:spcAft>
              <a:buSzPts val="1400"/>
              <a:buChar char="🞚"/>
            </a:pPr>
            <a:r>
              <a:rPr lang="pl-PL" sz="2000"/>
              <a:t>algebra - </a:t>
            </a:r>
            <a:r>
              <a:rPr lang="pl-PL" sz="2000">
                <a:solidFill>
                  <a:schemeClr val="accent2"/>
                </a:solidFill>
              </a:rPr>
              <a:t>moduł</a:t>
            </a:r>
            <a:endParaRPr/>
          </a:p>
          <a:p>
            <a:pPr indent="-215900" lvl="2" marL="102616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 sz="2000"/>
              <a:t>odwróć_macierz - </a:t>
            </a:r>
            <a:r>
              <a:rPr lang="pl-PL" sz="2000">
                <a:solidFill>
                  <a:srgbClr val="92D050"/>
                </a:solidFill>
              </a:rPr>
              <a:t>funkcja</a:t>
            </a:r>
            <a:endParaRPr/>
          </a:p>
          <a:p>
            <a:pPr indent="-269875" lvl="1" marL="720090" rtl="0" algn="l">
              <a:spcBef>
                <a:spcPts val="1000"/>
              </a:spcBef>
              <a:spcAft>
                <a:spcPts val="0"/>
              </a:spcAft>
              <a:buSzPts val="1400"/>
              <a:buChar char="🞚"/>
            </a:pPr>
            <a:r>
              <a:rPr lang="pl-PL" sz="2000"/>
              <a:t>analiza - </a:t>
            </a:r>
            <a:r>
              <a:rPr lang="pl-PL" sz="2000">
                <a:solidFill>
                  <a:schemeClr val="accent2"/>
                </a:solidFill>
              </a:rPr>
              <a:t>moduł</a:t>
            </a:r>
            <a:endParaRPr/>
          </a:p>
          <a:p>
            <a:pPr indent="-215900" lvl="2" marL="102616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 sz="2000"/>
              <a:t>policz_całkę - </a:t>
            </a:r>
            <a:r>
              <a:rPr lang="pl-PL" sz="2000">
                <a:solidFill>
                  <a:srgbClr val="92D050"/>
                </a:solidFill>
              </a:rPr>
              <a:t>funkcja</a:t>
            </a:r>
            <a:endParaRPr/>
          </a:p>
          <a:p>
            <a:pPr indent="-269875" lvl="1" marL="720090" rtl="0" algn="l">
              <a:spcBef>
                <a:spcPts val="1000"/>
              </a:spcBef>
              <a:spcAft>
                <a:spcPts val="0"/>
              </a:spcAft>
              <a:buSzPts val="1400"/>
              <a:buChar char="🞚"/>
            </a:pPr>
            <a:r>
              <a:rPr lang="pl-PL" sz="2000"/>
              <a:t>geometria - </a:t>
            </a:r>
            <a:r>
              <a:rPr lang="pl-PL" sz="2000">
                <a:solidFill>
                  <a:schemeClr val="accent2"/>
                </a:solidFill>
              </a:rPr>
              <a:t>moduł</a:t>
            </a:r>
            <a:endParaRPr/>
          </a:p>
          <a:p>
            <a:pPr indent="-215900" lvl="2" marL="102616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 sz="2000"/>
              <a:t>sprawdź_relację_okręgów - </a:t>
            </a:r>
            <a:r>
              <a:rPr lang="pl-PL" sz="2000">
                <a:solidFill>
                  <a:srgbClr val="92D050"/>
                </a:solidFill>
              </a:rPr>
              <a:t>funkcja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Linki</a:t>
            </a:r>
            <a:endParaRPr/>
          </a:p>
        </p:txBody>
      </p:sp>
      <p:sp>
        <p:nvSpPr>
          <p:cNvPr id="294" name="Google Shape;294;p1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7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github: </a:t>
            </a:r>
            <a:r>
              <a:rPr lang="pl-PL" u="sng">
                <a:solidFill>
                  <a:schemeClr val="hlink"/>
                </a:solidFill>
                <a:hlinkClick r:id="rId3"/>
              </a:rPr>
              <a:t>https://github.com/martapotocka/python_modules_packages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https://www.programiz.com/python-programming/modules (eng)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https://www.programiz.com/python-programming/package (eng)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https://www.learnpython.org/pl/Moduly_i_pakiety (pl)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Do poćwiczenia</a:t>
            </a:r>
            <a:endParaRPr/>
          </a:p>
        </p:txBody>
      </p:sp>
      <p:sp>
        <p:nvSpPr>
          <p:cNvPr id="300" name="Google Shape;300;p1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717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ściągnij https://github.com/martapotocka/python_modules_packages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przejdź do folderu Exercises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zawiera pliki </a:t>
            </a:r>
            <a:r>
              <a:rPr lang="pl-PL">
                <a:solidFill>
                  <a:schemeClr val="accent3"/>
                </a:solidFill>
              </a:rPr>
              <a:t>exercise_1, exercise_2, exercise_3 </a:t>
            </a:r>
            <a:r>
              <a:rPr lang="pl-PL"/>
              <a:t>- zawierające opis zadania oraz wstępny kod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oraz </a:t>
            </a:r>
            <a:r>
              <a:rPr lang="pl-PL">
                <a:solidFill>
                  <a:schemeClr val="accent3"/>
                </a:solidFill>
              </a:rPr>
              <a:t>solution_exercise_1, solution_exercise_2, solution_exercise_3 </a:t>
            </a:r>
            <a:r>
              <a:rPr lang="pl-PL"/>
              <a:t>- zawierający rozwiązane zadania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838200" y="417195"/>
            <a:ext cx="10515600" cy="259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Dziękuję!</a:t>
            </a:r>
            <a:br>
              <a:rPr lang="pl-PL">
                <a:solidFill>
                  <a:schemeClr val="accent1"/>
                </a:solidFill>
              </a:rPr>
            </a:br>
            <a:r>
              <a:rPr lang="pl-PL">
                <a:solidFill>
                  <a:schemeClr val="accent1"/>
                </a:solidFill>
              </a:rPr>
              <a:t>Pytania?</a:t>
            </a:r>
            <a:endParaRPr/>
          </a:p>
        </p:txBody>
      </p:sp>
      <p:sp>
        <p:nvSpPr>
          <p:cNvPr id="306" name="Google Shape;306;p15"/>
          <p:cNvSpPr txBox="1"/>
          <p:nvPr>
            <p:ph idx="1" type="body"/>
          </p:nvPr>
        </p:nvSpPr>
        <p:spPr>
          <a:xfrm>
            <a:off x="838200" y="3099435"/>
            <a:ext cx="10515600" cy="307784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>
                <a:solidFill>
                  <a:schemeClr val="accent2"/>
                </a:solidFill>
              </a:rPr>
              <a:t>marta.m.potocka@gmail.com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https://github.com/martapotocka</a:t>
            </a:r>
            <a:endParaRPr/>
          </a:p>
          <a:p>
            <a:pPr indent="-30607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pl-PL"/>
              <a:t>https://www.linkedin.com/in/marta-potocka-91b53930/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O mnie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830" rtl="0" algn="l">
              <a:spcBef>
                <a:spcPts val="0"/>
              </a:spcBef>
              <a:spcAft>
                <a:spcPts val="0"/>
              </a:spcAft>
              <a:buSzPts val="1638"/>
              <a:buNone/>
            </a:pPr>
            <a:r>
              <a:rPr lang="pl-PL" sz="2340"/>
              <a:t>Doświadczenie:</a:t>
            </a:r>
            <a:endParaRPr/>
          </a:p>
          <a:p>
            <a:pPr indent="-306069" lvl="0" marL="342900" rtl="0" algn="l">
              <a:spcBef>
                <a:spcPts val="1068"/>
              </a:spcBef>
              <a:spcAft>
                <a:spcPts val="0"/>
              </a:spcAft>
              <a:buSzPts val="1638"/>
              <a:buChar char="◈"/>
            </a:pPr>
            <a:r>
              <a:rPr lang="pl-PL" sz="2340"/>
              <a:t>Samsung - C#</a:t>
            </a:r>
            <a:endParaRPr/>
          </a:p>
          <a:p>
            <a:pPr indent="-306069" lvl="0" marL="342900" rtl="0" algn="l">
              <a:spcBef>
                <a:spcPts val="1068"/>
              </a:spcBef>
              <a:spcAft>
                <a:spcPts val="0"/>
              </a:spcAft>
              <a:buSzPts val="1638"/>
              <a:buChar char="◈"/>
            </a:pPr>
            <a:r>
              <a:rPr lang="pl-PL" sz="2340"/>
              <a:t>IGT - C, </a:t>
            </a:r>
            <a:r>
              <a:rPr lang="pl-PL" sz="2340">
                <a:solidFill>
                  <a:schemeClr val="accent1"/>
                </a:solidFill>
              </a:rPr>
              <a:t>Python</a:t>
            </a:r>
            <a:endParaRPr sz="2340">
              <a:solidFill>
                <a:schemeClr val="accent1"/>
              </a:solidFill>
            </a:endParaRPr>
          </a:p>
          <a:p>
            <a:pPr indent="-306069" lvl="0" marL="342900" rtl="0" algn="l">
              <a:spcBef>
                <a:spcPts val="1068"/>
              </a:spcBef>
              <a:spcAft>
                <a:spcPts val="0"/>
              </a:spcAft>
              <a:buSzPts val="1638"/>
              <a:buChar char="◈"/>
            </a:pPr>
            <a:r>
              <a:rPr lang="pl-PL" sz="2340"/>
              <a:t>Sonova - </a:t>
            </a:r>
            <a:r>
              <a:rPr lang="pl-PL" sz="2340">
                <a:solidFill>
                  <a:schemeClr val="accent1"/>
                </a:solidFill>
              </a:rPr>
              <a:t>Python</a:t>
            </a:r>
            <a:endParaRPr sz="2340"/>
          </a:p>
          <a:p>
            <a:pPr indent="-202057" lvl="0" marL="342900" rtl="0" algn="l">
              <a:spcBef>
                <a:spcPts val="1068"/>
              </a:spcBef>
              <a:spcAft>
                <a:spcPts val="0"/>
              </a:spcAft>
              <a:buSzPts val="1638"/>
              <a:buNone/>
            </a:pPr>
            <a:r>
              <a:t/>
            </a:r>
            <a:endParaRPr sz="2340"/>
          </a:p>
          <a:p>
            <a:pPr indent="0" lvl="0" marL="36830" rtl="0" algn="l">
              <a:spcBef>
                <a:spcPts val="1068"/>
              </a:spcBef>
              <a:spcAft>
                <a:spcPts val="0"/>
              </a:spcAft>
              <a:buSzPts val="1638"/>
              <a:buNone/>
            </a:pPr>
            <a:r>
              <a:rPr lang="pl-PL" sz="2340"/>
              <a:t>Hobby:</a:t>
            </a:r>
            <a:endParaRPr/>
          </a:p>
          <a:p>
            <a:pPr indent="-306069" lvl="0" marL="342900" rtl="0" algn="l">
              <a:spcBef>
                <a:spcPts val="1068"/>
              </a:spcBef>
              <a:spcAft>
                <a:spcPts val="0"/>
              </a:spcAft>
              <a:buSzPts val="1638"/>
              <a:buChar char="◈"/>
            </a:pPr>
            <a:r>
              <a:rPr lang="pl-PL" sz="2340"/>
              <a:t>http://www.sekcjalogrus.slask.pl/sciezki-wyobrazni-skafander-i-melonik/</a:t>
            </a:r>
            <a:endParaRPr/>
          </a:p>
          <a:p>
            <a:pPr indent="-219392" lvl="0" marL="342900" rtl="0" algn="l">
              <a:spcBef>
                <a:spcPts val="990"/>
              </a:spcBef>
              <a:spcAft>
                <a:spcPts val="0"/>
              </a:spcAft>
              <a:buSzPts val="1365"/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914430" y="61849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Spis treści</a:t>
            </a:r>
            <a:endParaRPr/>
          </a:p>
        </p:txBody>
      </p:sp>
      <p:grpSp>
        <p:nvGrpSpPr>
          <p:cNvPr id="159" name="Google Shape;159;p3"/>
          <p:cNvGrpSpPr/>
          <p:nvPr/>
        </p:nvGrpSpPr>
        <p:grpSpPr>
          <a:xfrm>
            <a:off x="1882655" y="1724675"/>
            <a:ext cx="8417163" cy="4056031"/>
            <a:chOff x="968255" y="1602"/>
            <a:chExt cx="8417163" cy="4056031"/>
          </a:xfrm>
        </p:grpSpPr>
        <p:sp>
          <p:nvSpPr>
            <p:cNvPr id="160" name="Google Shape;160;p3"/>
            <p:cNvSpPr/>
            <p:nvPr/>
          </p:nvSpPr>
          <p:spPr>
            <a:xfrm>
              <a:off x="2761160" y="494293"/>
              <a:ext cx="3821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D2B9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2941931" y="537949"/>
              <a:ext cx="20639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968255" y="1602"/>
              <a:ext cx="1794704" cy="1076822"/>
            </a:xfrm>
            <a:prstGeom prst="rect">
              <a:avLst/>
            </a:prstGeom>
            <a:solidFill>
              <a:srgbClr val="D2B966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968255" y="1602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Czym jest moduł?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968646" y="494293"/>
              <a:ext cx="3821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CFB362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5149417" y="537949"/>
              <a:ext cx="20639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175742" y="1602"/>
              <a:ext cx="1794704" cy="1076822"/>
            </a:xfrm>
            <a:prstGeom prst="rect">
              <a:avLst/>
            </a:prstGeom>
            <a:solidFill>
              <a:srgbClr val="CFB363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3175742" y="1602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Metody importowania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7176132" y="494293"/>
              <a:ext cx="3821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CCAE5E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7356904" y="537949"/>
              <a:ext cx="20639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83228" y="1602"/>
              <a:ext cx="1794704" cy="1076822"/>
            </a:xfrm>
            <a:prstGeom prst="rect">
              <a:avLst/>
            </a:prstGeom>
            <a:solidFill>
              <a:srgbClr val="CCAF5F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5383228" y="1602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if __name__ == '__main__' w modułach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865607" y="1076625"/>
              <a:ext cx="6622459" cy="38218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369"/>
                  </a:lnTo>
                  <a:lnTo>
                    <a:pt x="0" y="6536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CAA858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5010954" y="1265652"/>
              <a:ext cx="331765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590714" y="1602"/>
              <a:ext cx="1794704" cy="1076822"/>
            </a:xfrm>
            <a:prstGeom prst="rect">
              <a:avLst/>
            </a:prstGeom>
            <a:solidFill>
              <a:srgbClr val="CBAA5A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7590714" y="1602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Jak tworzyć własne moduły?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761160" y="1983898"/>
              <a:ext cx="3821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C8A35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2941931" y="2027554"/>
              <a:ext cx="20639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968255" y="1491207"/>
              <a:ext cx="1794704" cy="1076822"/>
            </a:xfrm>
            <a:prstGeom prst="rect">
              <a:avLst/>
            </a:prstGeom>
            <a:solidFill>
              <a:srgbClr val="C8A556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968255" y="1491207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Czym jest pakiet?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968646" y="1983898"/>
              <a:ext cx="3821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C59D5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5149417" y="2027554"/>
              <a:ext cx="20639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75742" y="1491207"/>
              <a:ext cx="1794704" cy="1076822"/>
            </a:xfrm>
            <a:prstGeom prst="rect">
              <a:avLst/>
            </a:prstGeom>
            <a:solidFill>
              <a:srgbClr val="C7A051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3175742" y="1491207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Importowanie z pakietów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176132" y="1983898"/>
              <a:ext cx="3821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C3964A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7356904" y="2027554"/>
              <a:ext cx="20639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383228" y="1491207"/>
              <a:ext cx="1794704" cy="1076822"/>
            </a:xfrm>
            <a:prstGeom prst="rect">
              <a:avLst/>
            </a:prstGeom>
            <a:solidFill>
              <a:srgbClr val="C49A4E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 txBox="1"/>
            <p:nvPr/>
          </p:nvSpPr>
          <p:spPr>
            <a:xfrm>
              <a:off x="5383228" y="1491207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Jak tworzyć własne pakiety?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865607" y="2566229"/>
              <a:ext cx="6622459" cy="38218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369"/>
                  </a:lnTo>
                  <a:lnTo>
                    <a:pt x="0" y="65369"/>
                  </a:ln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C0904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 txBox="1"/>
            <p:nvPr/>
          </p:nvSpPr>
          <p:spPr>
            <a:xfrm>
              <a:off x="5010954" y="2755256"/>
              <a:ext cx="331765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590714" y="1491207"/>
              <a:ext cx="1794704" cy="1076822"/>
            </a:xfrm>
            <a:prstGeom prst="rect">
              <a:avLst/>
            </a:prstGeom>
            <a:solidFill>
              <a:srgbClr val="C1954A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7590714" y="1491207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__init__.py w pakietach nie musi być pusty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761160" y="3473503"/>
              <a:ext cx="3821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BD8C42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2941931" y="3517159"/>
              <a:ext cx="20639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68255" y="2980811"/>
              <a:ext cx="1794704" cy="1076822"/>
            </a:xfrm>
            <a:prstGeom prst="rect">
              <a:avLst/>
            </a:prstGeom>
            <a:solidFill>
              <a:srgbClr val="C09045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968255" y="2980811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Czym się różnią moduły od pakietów?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968646" y="3473503"/>
              <a:ext cx="3821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B8844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5149417" y="3517159"/>
              <a:ext cx="20639" cy="4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Lustria"/>
                <a:buNone/>
              </a:pPr>
              <a:r>
                <a:t/>
              </a:r>
              <a:endParaRPr b="0" i="0" sz="5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175742" y="2980811"/>
              <a:ext cx="1794704" cy="1076822"/>
            </a:xfrm>
            <a:prstGeom prst="rect">
              <a:avLst/>
            </a:prstGeom>
            <a:solidFill>
              <a:srgbClr val="BD8B42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3175742" y="2980811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Linki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383228" y="2980811"/>
              <a:ext cx="1794704" cy="1076822"/>
            </a:xfrm>
            <a:prstGeom prst="rect">
              <a:avLst/>
            </a:prstGeom>
            <a:solidFill>
              <a:srgbClr val="B88440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 txBox="1"/>
            <p:nvPr/>
          </p:nvSpPr>
          <p:spPr>
            <a:xfrm>
              <a:off x="5383228" y="2980811"/>
              <a:ext cx="1794704" cy="107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300" lIns="87925" spcFirstLastPara="1" rIns="87925" wrap="square" tIns="92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Lustria"/>
                <a:buNone/>
              </a:pPr>
              <a:r>
                <a:rPr b="0" i="0" lang="pl-PL" sz="2000" u="none" cap="none" strike="noStrike">
                  <a:solidFill>
                    <a:schemeClr val="dk2"/>
                  </a:solidFill>
                  <a:latin typeface="Lustria"/>
                  <a:ea typeface="Lustria"/>
                  <a:cs typeface="Lustria"/>
                  <a:sym typeface="Lustria"/>
                </a:rPr>
                <a:t>Do poćwiczenia</a:t>
              </a:r>
              <a:endPara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Czym jest moduł?</a:t>
            </a:r>
            <a:endParaRPr/>
          </a:p>
        </p:txBody>
      </p:sp>
      <p:sp>
        <p:nvSpPr>
          <p:cNvPr id="207" name="Google Shape;207;p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9390" lvl="0" marL="3429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  <a:p>
            <a:pPr indent="-306070" lvl="0" marL="342900" rtl="0" algn="l"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pl-PL" sz="2400"/>
              <a:t>każdy plik z rozszerzeniem </a:t>
            </a:r>
            <a:r>
              <a:rPr lang="pl-PL" sz="2400">
                <a:solidFill>
                  <a:schemeClr val="lt1"/>
                </a:solidFill>
                <a:highlight>
                  <a:srgbClr val="000000"/>
                </a:highlight>
              </a:rPr>
              <a:t>.py</a:t>
            </a:r>
            <a:endParaRPr sz="2400"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306070" lvl="0" marL="342900" rtl="0" algn="l"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pl-PL" sz="2400"/>
              <a:t>moduł po załadowaniu zachowuje się jak część pliku, do którego go zaimportowaliśmy</a:t>
            </a:r>
            <a:endParaRPr/>
          </a:p>
          <a:p>
            <a:pPr indent="-306070" lvl="0" marL="342900" rtl="0" algn="l"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pl-PL" sz="2400"/>
              <a:t>importowany moduł może sam importować kolejne moduły</a:t>
            </a:r>
            <a:endParaRPr/>
          </a:p>
          <a:p>
            <a:pPr indent="0" lvl="0" marL="3683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Metody importowania</a:t>
            </a:r>
            <a:endParaRPr/>
          </a:p>
        </p:txBody>
      </p:sp>
      <p:sp>
        <p:nvSpPr>
          <p:cNvPr id="213" name="Google Shape;213;p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680"/>
              <a:buAutoNum type="arabicPeriod"/>
            </a:pPr>
            <a:r>
              <a:rPr lang="pl-PL" sz="2400">
                <a:highlight>
                  <a:srgbClr val="000000"/>
                </a:highlight>
              </a:rPr>
              <a:t>import module_name </a:t>
            </a:r>
            <a:r>
              <a:rPr lang="pl-PL" sz="2400"/>
              <a:t>importujemy moduł, aby użyć znajdujących się w nim funkcji używamy </a:t>
            </a:r>
            <a:r>
              <a:rPr lang="pl-PL" sz="2400">
                <a:highlight>
                  <a:srgbClr val="000000"/>
                </a:highlight>
              </a:rPr>
              <a:t>module_name.function_name()</a:t>
            </a:r>
            <a:endParaRPr/>
          </a:p>
          <a:p>
            <a:pPr indent="0" lvl="1" marL="377190" rtl="0" algn="l">
              <a:spcBef>
                <a:spcPts val="1040"/>
              </a:spcBef>
              <a:spcAft>
                <a:spcPts val="0"/>
              </a:spcAft>
              <a:buSzPts val="1540"/>
              <a:buNone/>
            </a:pPr>
            <a:r>
              <a:rPr lang="pl-PL" sz="2200">
                <a:solidFill>
                  <a:schemeClr val="accent1"/>
                </a:solidFill>
              </a:rPr>
              <a:t>		importując moduł nie dodajemy rozszerzenia .py !</a:t>
            </a:r>
            <a:endParaRPr/>
          </a:p>
          <a:p>
            <a:pPr indent="-514350" lvl="0" marL="514350" rtl="0" algn="l">
              <a:spcBef>
                <a:spcPts val="1080"/>
              </a:spcBef>
              <a:spcAft>
                <a:spcPts val="0"/>
              </a:spcAft>
              <a:buSzPts val="1680"/>
              <a:buAutoNum type="arabicPeriod"/>
            </a:pPr>
            <a:r>
              <a:rPr lang="pl-PL" sz="2400">
                <a:highlight>
                  <a:srgbClr val="000000"/>
                </a:highlight>
              </a:rPr>
              <a:t>from module_name import * </a:t>
            </a:r>
            <a:r>
              <a:rPr lang="pl-PL" sz="2400"/>
              <a:t>- importujemy wszystkie funkcje z danego modułu, możemy używać ich bezpośrednio</a:t>
            </a:r>
            <a:endParaRPr/>
          </a:p>
          <a:p>
            <a:pPr indent="-514350" lvl="0" marL="514350" rtl="0" algn="l">
              <a:spcBef>
                <a:spcPts val="1080"/>
              </a:spcBef>
              <a:spcAft>
                <a:spcPts val="0"/>
              </a:spcAft>
              <a:buSzPts val="1680"/>
              <a:buAutoNum type="arabicPeriod"/>
            </a:pPr>
            <a:r>
              <a:rPr lang="pl-PL" sz="2400">
                <a:highlight>
                  <a:srgbClr val="000000"/>
                </a:highlight>
              </a:rPr>
              <a:t>from module_name import function_one, function_two </a:t>
            </a:r>
            <a:r>
              <a:rPr lang="pl-PL" sz="2400"/>
              <a:t>- importujemy wybrane funkcje z modułu, możemy używać tylko tych, które zaimportowaliśmy</a:t>
            </a:r>
            <a:endParaRPr sz="24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if __name__ == '__main__' w modułach</a:t>
            </a:r>
            <a:endParaRPr/>
          </a:p>
        </p:txBody>
      </p:sp>
      <p:sp>
        <p:nvSpPr>
          <p:cNvPr id="219" name="Google Shape;219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69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8"/>
              <a:buChar char="◈"/>
            </a:pPr>
            <a:r>
              <a:rPr lang="pl-PL" sz="2340">
                <a:highlight>
                  <a:srgbClr val="000000"/>
                </a:highlight>
              </a:rPr>
              <a:t>__name__ </a:t>
            </a:r>
            <a:r>
              <a:rPr lang="pl-PL" sz="2340"/>
              <a:t>- specjalna zmienna, która wyświetla nazwę danego modułu</a:t>
            </a:r>
            <a:endParaRPr/>
          </a:p>
          <a:p>
            <a:pPr indent="-269875" lvl="1" marL="720090" rtl="0" algn="l">
              <a:lnSpc>
                <a:spcPct val="90000"/>
              </a:lnSpc>
              <a:spcBef>
                <a:spcPts val="1068"/>
              </a:spcBef>
              <a:spcAft>
                <a:spcPts val="0"/>
              </a:spcAft>
              <a:buSzPts val="1638"/>
              <a:buChar char="🞚"/>
            </a:pPr>
            <a:r>
              <a:rPr lang="pl-PL" sz="2340"/>
              <a:t>jeśli moduł został uruchomiony bezpośrednio, wtedy  </a:t>
            </a:r>
            <a:r>
              <a:rPr lang="pl-PL" sz="2340">
                <a:highlight>
                  <a:srgbClr val="000000"/>
                </a:highlight>
              </a:rPr>
              <a:t>__name__ == '__main__'</a:t>
            </a:r>
            <a:endParaRPr sz="2340">
              <a:highlight>
                <a:srgbClr val="000000"/>
              </a:highlight>
            </a:endParaRPr>
          </a:p>
          <a:p>
            <a:pPr indent="-269875" lvl="1" marL="720090" rtl="0" algn="l">
              <a:lnSpc>
                <a:spcPct val="90000"/>
              </a:lnSpc>
              <a:spcBef>
                <a:spcPts val="1068"/>
              </a:spcBef>
              <a:spcAft>
                <a:spcPts val="0"/>
              </a:spcAft>
              <a:buSzPts val="1638"/>
              <a:buChar char="🞚"/>
            </a:pPr>
            <a:r>
              <a:rPr lang="pl-PL" sz="2340"/>
              <a:t>jeśli moduł został zaimportowany, wtedy pod </a:t>
            </a:r>
            <a:r>
              <a:rPr lang="pl-PL" sz="2340">
                <a:highlight>
                  <a:srgbClr val="000000"/>
                </a:highlight>
              </a:rPr>
              <a:t>__name__ </a:t>
            </a:r>
            <a:r>
              <a:rPr lang="pl-PL" sz="2340"/>
              <a:t>kryje się jego nazwa</a:t>
            </a:r>
            <a:endParaRPr sz="2340"/>
          </a:p>
          <a:p>
            <a:pPr indent="-306069" lvl="0" marL="342900" rtl="0" algn="l">
              <a:lnSpc>
                <a:spcPct val="90000"/>
              </a:lnSpc>
              <a:spcBef>
                <a:spcPts val="1068"/>
              </a:spcBef>
              <a:spcAft>
                <a:spcPts val="0"/>
              </a:spcAft>
              <a:buSzPts val="1638"/>
              <a:buChar char="◈"/>
            </a:pPr>
            <a:r>
              <a:rPr lang="pl-PL" sz="2340"/>
              <a:t>sprawdzenie </a:t>
            </a:r>
            <a:r>
              <a:rPr lang="pl-PL" sz="2340">
                <a:highlight>
                  <a:srgbClr val="000000"/>
                </a:highlight>
              </a:rPr>
              <a:t>if __name__ == '__main__' </a:t>
            </a:r>
            <a:r>
              <a:rPr lang="pl-PL" sz="2340"/>
              <a:t>pozwala nam wydzielić blok kodu, który będzie się wykonywał tylko przy bezpośrednim uruchomieniu danego pliku</a:t>
            </a:r>
            <a:endParaRPr/>
          </a:p>
          <a:p>
            <a:pPr indent="-306069" lvl="0" marL="342900" rtl="0" algn="l">
              <a:lnSpc>
                <a:spcPct val="90000"/>
              </a:lnSpc>
              <a:spcBef>
                <a:spcPts val="1068"/>
              </a:spcBef>
              <a:spcAft>
                <a:spcPts val="0"/>
              </a:spcAft>
              <a:buSzPts val="1638"/>
              <a:buChar char="◈"/>
            </a:pPr>
            <a:r>
              <a:rPr lang="pl-PL" sz="2340"/>
              <a:t>jeśli taki plik zostanie zaimportowany to wykona się tylko jego część poza blokiem </a:t>
            </a:r>
            <a:r>
              <a:rPr lang="pl-PL" sz="2340">
                <a:highlight>
                  <a:srgbClr val="000000"/>
                </a:highlight>
              </a:rPr>
              <a:t>if __name__ == '__main__'</a:t>
            </a:r>
            <a:endParaRPr/>
          </a:p>
          <a:p>
            <a:pPr indent="-191865" lvl="1" marL="720090" rtl="0" algn="l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SzPts val="1229"/>
              <a:buNone/>
            </a:pPr>
            <a:r>
              <a:t/>
            </a:r>
            <a:endParaRPr sz="1754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Jak tworzyć własne moduły?</a:t>
            </a:r>
            <a:endParaRPr/>
          </a:p>
        </p:txBody>
      </p:sp>
      <p:pic>
        <p:nvPicPr>
          <p:cNvPr id="225" name="Google Shape;225;p7"/>
          <p:cNvPicPr preferRelativeResize="0"/>
          <p:nvPr/>
        </p:nvPicPr>
        <p:blipFill rotWithShape="1">
          <a:blip r:embed="rId4">
            <a:alphaModFix/>
          </a:blip>
          <a:srcRect b="0" l="798" r="616" t="2669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7"/>
          <p:cNvGrpSpPr/>
          <p:nvPr/>
        </p:nvGrpSpPr>
        <p:grpSpPr>
          <a:xfrm>
            <a:off x="2985203" y="1899136"/>
            <a:ext cx="6212068" cy="4261966"/>
            <a:chOff x="2070803" y="6306"/>
            <a:chExt cx="6212068" cy="4261966"/>
          </a:xfrm>
        </p:grpSpPr>
        <p:sp>
          <p:nvSpPr>
            <p:cNvPr id="227" name="Google Shape;227;p7"/>
            <p:cNvSpPr/>
            <p:nvPr/>
          </p:nvSpPr>
          <p:spPr>
            <a:xfrm>
              <a:off x="2674443" y="6306"/>
              <a:ext cx="4763108" cy="1375517"/>
            </a:xfrm>
            <a:prstGeom prst="roundRect">
              <a:avLst>
                <a:gd fmla="val 16667" name="adj"/>
              </a:avLst>
            </a:prstGeom>
            <a:solidFill>
              <a:srgbClr val="A55840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2741590" y="73453"/>
              <a:ext cx="4628814" cy="124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stria"/>
                <a:buNone/>
              </a:pPr>
              <a:r>
                <a:rPr b="0" i="0" lang="pl-PL" sz="24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tworzymy plik mój_moduł.py</a:t>
              </a:r>
              <a:endParaRPr b="0" i="0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070803" y="1446377"/>
              <a:ext cx="6212068" cy="1375517"/>
            </a:xfrm>
            <a:prstGeom prst="roundRect">
              <a:avLst>
                <a:gd fmla="val 16667" name="adj"/>
              </a:avLst>
            </a:prstGeom>
            <a:solidFill>
              <a:srgbClr val="AD7E58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 txBox="1"/>
            <p:nvPr/>
          </p:nvSpPr>
          <p:spPr>
            <a:xfrm>
              <a:off x="2137950" y="1513524"/>
              <a:ext cx="6077774" cy="124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stria"/>
                <a:buNone/>
              </a:pPr>
              <a:r>
                <a:rPr b="0" i="0" lang="pl-PL" sz="24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jeśli chcemy, aby część kodu wykonywała się tylko przy bezpośrednim uruchomieniu pliku używamy 	if __name__ == '__main__’</a:t>
              </a:r>
              <a:endParaRPr b="0" i="0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718872" y="2892755"/>
              <a:ext cx="4649574" cy="1375517"/>
            </a:xfrm>
            <a:prstGeom prst="roundRect">
              <a:avLst>
                <a:gd fmla="val 16667" name="adj"/>
              </a:avLst>
            </a:prstGeom>
            <a:solidFill>
              <a:srgbClr val="AD9C78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 txBox="1"/>
            <p:nvPr/>
          </p:nvSpPr>
          <p:spPr>
            <a:xfrm>
              <a:off x="2786019" y="2959902"/>
              <a:ext cx="4515280" cy="124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ustria"/>
                <a:buNone/>
              </a:pPr>
              <a:r>
                <a:rPr b="0" i="0" lang="pl-PL" sz="24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gotowe!</a:t>
              </a:r>
              <a:endParaRPr b="0" i="0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Czym jest pakiet?</a:t>
            </a:r>
            <a:endParaRPr/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4">
            <a:alphaModFix/>
          </a:blip>
          <a:srcRect b="0" l="798" r="616" t="2669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8"/>
          <p:cNvGrpSpPr/>
          <p:nvPr/>
        </p:nvGrpSpPr>
        <p:grpSpPr>
          <a:xfrm>
            <a:off x="1218994" y="1893117"/>
            <a:ext cx="9744486" cy="3897794"/>
            <a:chOff x="304594" y="287"/>
            <a:chExt cx="9744486" cy="3897794"/>
          </a:xfrm>
        </p:grpSpPr>
        <p:sp>
          <p:nvSpPr>
            <p:cNvPr id="240" name="Google Shape;240;p8"/>
            <p:cNvSpPr/>
            <p:nvPr/>
          </p:nvSpPr>
          <p:spPr>
            <a:xfrm>
              <a:off x="304594" y="287"/>
              <a:ext cx="3897794" cy="3897794"/>
            </a:xfrm>
            <a:prstGeom prst="ellipse">
              <a:avLst/>
            </a:prstGeom>
            <a:solidFill>
              <a:srgbClr val="D2B966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875413" y="571106"/>
              <a:ext cx="2756156" cy="2756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ustria"/>
                <a:buNone/>
              </a:pPr>
              <a:r>
                <a:rPr b="0" i="0" lang="pl-PL" sz="28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pakiet jest folderem, który zawiera w sobie jeden lub więcej modułów oraz plik </a:t>
              </a:r>
              <a:r>
                <a:rPr b="0" i="0" lang="pl-PL" sz="2800" u="none" cap="none" strike="noStrike">
                  <a:solidFill>
                    <a:schemeClr val="lt1"/>
                  </a:solidFill>
                  <a:highlight>
                    <a:srgbClr val="000000"/>
                  </a:highlight>
                  <a:latin typeface="Lustria"/>
                  <a:ea typeface="Lustria"/>
                  <a:cs typeface="Lustria"/>
                  <a:sym typeface="Lustria"/>
                </a:rPr>
                <a:t>__init__.py</a:t>
              </a:r>
              <a:endParaRPr b="0" i="0" sz="28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 rot="5400000">
              <a:off x="4523956" y="1432726"/>
              <a:ext cx="1364228" cy="1032915"/>
            </a:xfrm>
            <a:prstGeom prst="triangle">
              <a:avLst>
                <a:gd fmla="val 50000" name="adj"/>
              </a:avLst>
            </a:prstGeom>
            <a:solidFill>
              <a:srgbClr val="D2B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6151286" y="287"/>
              <a:ext cx="3897794" cy="3897794"/>
            </a:xfrm>
            <a:prstGeom prst="ellipse">
              <a:avLst/>
            </a:prstGeom>
            <a:solidFill>
              <a:srgbClr val="B88440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6722105" y="571106"/>
              <a:ext cx="2756156" cy="2756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ustria"/>
                <a:buNone/>
              </a:pPr>
              <a:r>
                <a:rPr b="0" i="0" lang="pl-PL" sz="28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plik </a:t>
              </a:r>
              <a:r>
                <a:rPr b="0" i="0" lang="pl-PL" sz="2800" u="none" cap="none" strike="noStrike">
                  <a:solidFill>
                    <a:schemeClr val="lt1"/>
                  </a:solidFill>
                  <a:highlight>
                    <a:srgbClr val="000000"/>
                  </a:highlight>
                  <a:latin typeface="Lustria"/>
                  <a:ea typeface="Lustria"/>
                  <a:cs typeface="Lustria"/>
                  <a:sym typeface="Lustria"/>
                </a:rPr>
                <a:t>__init__.py </a:t>
              </a:r>
              <a:r>
                <a:rPr b="0" i="0" lang="pl-PL" sz="28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jest konieczny, aby poinformować Pythona, że dany folder jest pakietem</a:t>
              </a:r>
              <a:endParaRPr b="0" i="0" sz="2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Lustria"/>
              <a:buNone/>
            </a:pPr>
            <a:r>
              <a:rPr lang="pl-PL">
                <a:solidFill>
                  <a:schemeClr val="accent1"/>
                </a:solidFill>
              </a:rPr>
              <a:t>Importowanie z pakietów</a:t>
            </a:r>
            <a:endParaRPr/>
          </a:p>
        </p:txBody>
      </p:sp>
      <p:pic>
        <p:nvPicPr>
          <p:cNvPr id="250" name="Google Shape;250;p9"/>
          <p:cNvPicPr preferRelativeResize="0"/>
          <p:nvPr/>
        </p:nvPicPr>
        <p:blipFill rotWithShape="1">
          <a:blip r:embed="rId4">
            <a:alphaModFix/>
          </a:blip>
          <a:srcRect b="0" l="798" r="616" t="2669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9"/>
          <p:cNvGrpSpPr/>
          <p:nvPr/>
        </p:nvGrpSpPr>
        <p:grpSpPr>
          <a:xfrm>
            <a:off x="734177" y="2349227"/>
            <a:ext cx="11049159" cy="3408742"/>
            <a:chOff x="6208" y="456398"/>
            <a:chExt cx="11049159" cy="3408742"/>
          </a:xfrm>
        </p:grpSpPr>
        <p:sp>
          <p:nvSpPr>
            <p:cNvPr id="252" name="Google Shape;252;p9"/>
            <p:cNvSpPr/>
            <p:nvPr/>
          </p:nvSpPr>
          <p:spPr>
            <a:xfrm>
              <a:off x="6208" y="456398"/>
              <a:ext cx="5111398" cy="103295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36462" y="486652"/>
              <a:ext cx="5050890" cy="97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ustria"/>
                <a:buNone/>
              </a:pPr>
              <a:r>
                <a:rPr b="0" i="0" lang="pl-PL" sz="24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import package_name.module_name</a:t>
              </a:r>
              <a:endPara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117607" y="951362"/>
              <a:ext cx="826361" cy="430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BB86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 txBox="1"/>
            <p:nvPr/>
          </p:nvSpPr>
          <p:spPr>
            <a:xfrm>
              <a:off x="5117607" y="952215"/>
              <a:ext cx="826361" cy="41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ustria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943969" y="456398"/>
              <a:ext cx="5111398" cy="103295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09258"/>
                </a:gs>
                <a:gs pos="100000">
                  <a:srgbClr val="A07234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5974223" y="486652"/>
              <a:ext cx="5050890" cy="97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ustria"/>
                <a:buNone/>
              </a:pPr>
              <a:r>
                <a:rPr b="0" i="0" lang="pl-PL" sz="24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package_name.module_name.function_name()</a:t>
              </a:r>
              <a:endPara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6208" y="1644293"/>
              <a:ext cx="5111398" cy="103295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36462" y="1674547"/>
              <a:ext cx="5050890" cy="97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ustria"/>
                <a:buNone/>
              </a:pPr>
              <a:r>
                <a:rPr b="0" i="0" lang="pl-PL" sz="24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import package_name.module_name as my_module</a:t>
              </a:r>
              <a:endPara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5117607" y="2139257"/>
              <a:ext cx="826361" cy="430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BB86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 txBox="1"/>
            <p:nvPr/>
          </p:nvSpPr>
          <p:spPr>
            <a:xfrm>
              <a:off x="5117607" y="2140110"/>
              <a:ext cx="826361" cy="41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ustria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943969" y="1644293"/>
              <a:ext cx="5111398" cy="103295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09258"/>
                </a:gs>
                <a:gs pos="100000">
                  <a:srgbClr val="A07234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 txBox="1"/>
            <p:nvPr/>
          </p:nvSpPr>
          <p:spPr>
            <a:xfrm>
              <a:off x="5974223" y="1674547"/>
              <a:ext cx="5050890" cy="97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ustria"/>
                <a:buNone/>
              </a:pPr>
              <a:r>
                <a:rPr b="0" i="0" lang="pl-PL" sz="24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my_module.function_name()</a:t>
              </a:r>
              <a:endPara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208" y="2832188"/>
              <a:ext cx="5111398" cy="103295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 txBox="1"/>
            <p:nvPr/>
          </p:nvSpPr>
          <p:spPr>
            <a:xfrm>
              <a:off x="36462" y="2862442"/>
              <a:ext cx="5050890" cy="97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ustria"/>
                <a:buNone/>
              </a:pPr>
              <a:r>
                <a:rPr b="0" i="0" lang="pl-PL" sz="24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from package_name import module_name</a:t>
              </a:r>
              <a:endPara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5117607" y="3327152"/>
              <a:ext cx="826361" cy="430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9525">
              <a:solidFill>
                <a:srgbClr val="BB86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 txBox="1"/>
            <p:nvPr/>
          </p:nvSpPr>
          <p:spPr>
            <a:xfrm>
              <a:off x="5117607" y="3328005"/>
              <a:ext cx="826361" cy="41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ustria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943969" y="2832188"/>
              <a:ext cx="5111398" cy="103295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09258"/>
                </a:gs>
                <a:gs pos="100000">
                  <a:srgbClr val="A07234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5974223" y="2862442"/>
              <a:ext cx="5050890" cy="97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ustria"/>
                <a:buNone/>
              </a:pPr>
              <a:r>
                <a:rPr b="0" i="0" lang="pl-PL" sz="24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module_name.function_name()</a:t>
              </a:r>
              <a:endParaRPr b="0" i="0" sz="2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2018-10-14T13:46:00Z</dcterms:created>
  <dc:creator>marta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1045-10.2.0.6069</vt:lpwstr>
  </property>
</Properties>
</file>